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</p:sldIdLst>
  <p:sldSz cy="5143500" cx="9144000"/>
  <p:notesSz cx="6858000" cy="9144000"/>
  <p:embeddedFontLst>
    <p:embeddedFont>
      <p:font typeface="Montserrat"/>
      <p:regular r:id="rId20"/>
      <p:bold r:id="rId21"/>
      <p:italic r:id="rId22"/>
      <p:boldItalic r:id="rId23"/>
    </p:embeddedFont>
    <p:embeddedFont>
      <p:font typeface="Lato"/>
      <p:regular r:id="rId24"/>
      <p:bold r:id="rId25"/>
      <p:italic r:id="rId26"/>
      <p:boldItalic r:id="rId2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DA255B59-830D-483A-AF38-827BD2ECF72A}">
  <a:tblStyle styleId="{DA255B59-830D-483A-AF38-827BD2ECF72A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Montserrat-regular.fntdata"/><Relationship Id="rId22" Type="http://schemas.openxmlformats.org/officeDocument/2006/relationships/font" Target="fonts/Montserrat-italic.fntdata"/><Relationship Id="rId21" Type="http://schemas.openxmlformats.org/officeDocument/2006/relationships/font" Target="fonts/Montserrat-bold.fntdata"/><Relationship Id="rId24" Type="http://schemas.openxmlformats.org/officeDocument/2006/relationships/font" Target="fonts/Lato-regular.fntdata"/><Relationship Id="rId23" Type="http://schemas.openxmlformats.org/officeDocument/2006/relationships/font" Target="fonts/Montserrat-bold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26" Type="http://schemas.openxmlformats.org/officeDocument/2006/relationships/font" Target="fonts/Lato-italic.fntdata"/><Relationship Id="rId25" Type="http://schemas.openxmlformats.org/officeDocument/2006/relationships/font" Target="fonts/Lato-bold.fntdata"/><Relationship Id="rId27" Type="http://schemas.openxmlformats.org/officeDocument/2006/relationships/font" Target="fonts/Lato-boldItalic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g379e0f31239_0_1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0" name="Google Shape;240;g379e0f31239_0_1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9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g379e0f31239_0_17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1" name="Google Shape;251;g379e0f31239_0_1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g379e0f31239_0_13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9" name="Google Shape;259;g379e0f31239_0_1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4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g37a0707536b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6" name="Google Shape;266;g37a0707536b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379e0f31239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379e0f3123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379e0f31239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379e0f31239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379e0f31239_0_4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Google Shape;173;g379e0f31239_0_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79e0f31239_0_6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79e0f31239_0_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g379e0f31239_0_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3" name="Google Shape;193;g379e0f31239_0_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g379e0f31239_0_9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5" name="Google Shape;215;g379e0f31239_0_9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g379e0f31239_0_1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5" name="Google Shape;225;g379e0f31239_0_1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g379e0f31239_0_15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2" name="Google Shape;232;g379e0f31239_0_1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rot="5400000">
            <a:off x="7500300" y="505"/>
            <a:ext cx="1643700" cy="1643700"/>
          </a:xfrm>
          <a:prstGeom prst="diagStripe">
            <a:avLst>
              <a:gd fmla="val 0" name="adj"/>
            </a:avLst>
          </a:prstGeom>
          <a:solidFill>
            <a:schemeClr val="lt1">
              <a:alpha val="3030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0" y="490"/>
            <a:ext cx="5153705" cy="5134399"/>
            <a:chOff x="0" y="75"/>
            <a:chExt cx="5153705" cy="515295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455" y="-225"/>
              <a:ext cx="5152800" cy="51537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303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150" y="1145825"/>
              <a:ext cx="3996600" cy="3996900"/>
            </a:xfrm>
            <a:prstGeom prst="diagStripe">
              <a:avLst>
                <a:gd fmla="val 58774" name="adj"/>
              </a:avLst>
            </a:prstGeom>
            <a:solidFill>
              <a:schemeClr val="lt1">
                <a:alpha val="303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 rot="-5400000">
              <a:off x="1646" y="-75"/>
              <a:ext cx="2299800" cy="23001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 flipH="1">
              <a:off x="652821" y="590035"/>
              <a:ext cx="2300100" cy="2299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6" name="Google Shape;16;p2"/>
          <p:cNvSpPr txBox="1"/>
          <p:nvPr>
            <p:ph type="ctrTitle"/>
          </p:nvPr>
        </p:nvSpPr>
        <p:spPr>
          <a:xfrm>
            <a:off x="3537150" y="1578400"/>
            <a:ext cx="5017500" cy="15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5083950" y="3924925"/>
            <a:ext cx="3470700" cy="50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/>
        </p:txBody>
      </p:sp>
      <p:sp>
        <p:nvSpPr>
          <p:cNvPr id="18" name="Google Shape;18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oogle Shape;106;p11"/>
          <p:cNvGrpSpPr/>
          <p:nvPr/>
        </p:nvGrpSpPr>
        <p:grpSpPr>
          <a:xfrm>
            <a:off x="4406400" y="0"/>
            <a:ext cx="4737600" cy="5143065"/>
            <a:chOff x="4406400" y="0"/>
            <a:chExt cx="4737600" cy="5143065"/>
          </a:xfrm>
        </p:grpSpPr>
        <p:sp>
          <p:nvSpPr>
            <p:cNvPr id="107" name="Google Shape;107;p11"/>
            <p:cNvSpPr/>
            <p:nvPr/>
          </p:nvSpPr>
          <p:spPr>
            <a:xfrm rot="5400000">
              <a:off x="4408200" y="-1800"/>
              <a:ext cx="47340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" name="Google Shape;108;p11"/>
            <p:cNvSpPr/>
            <p:nvPr/>
          </p:nvSpPr>
          <p:spPr>
            <a:xfrm rot="5400000">
              <a:off x="4841125" y="5700"/>
              <a:ext cx="42981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9" name="Google Shape;109;p11"/>
            <p:cNvSpPr/>
            <p:nvPr/>
          </p:nvSpPr>
          <p:spPr>
            <a:xfrm rot="-5400000">
              <a:off x="5618399" y="123646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0" name="Google Shape;110;p11"/>
            <p:cNvSpPr/>
            <p:nvPr/>
          </p:nvSpPr>
          <p:spPr>
            <a:xfrm flipH="1">
              <a:off x="5849857" y="14439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1" name="Google Shape;111;p11"/>
            <p:cNvSpPr/>
            <p:nvPr/>
          </p:nvSpPr>
          <p:spPr>
            <a:xfrm rot="-5400000">
              <a:off x="5987081" y="24694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2" name="Google Shape;112;p11"/>
            <p:cNvSpPr/>
            <p:nvPr/>
          </p:nvSpPr>
          <p:spPr>
            <a:xfrm flipH="1">
              <a:off x="6222115" y="267695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11"/>
            <p:cNvSpPr/>
            <p:nvPr/>
          </p:nvSpPr>
          <p:spPr>
            <a:xfrm rot="-5400000">
              <a:off x="6675341" y="186201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11"/>
            <p:cNvSpPr/>
            <p:nvPr/>
          </p:nvSpPr>
          <p:spPr>
            <a:xfrm flipH="1">
              <a:off x="6908099" y="206950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5" name="Google Shape;115;p11"/>
            <p:cNvSpPr/>
            <p:nvPr/>
          </p:nvSpPr>
          <p:spPr>
            <a:xfrm rot="-5400000">
              <a:off x="6861141" y="247781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" name="Google Shape;116;p11"/>
            <p:cNvSpPr/>
            <p:nvPr/>
          </p:nvSpPr>
          <p:spPr>
            <a:xfrm flipH="1">
              <a:off x="7965266" y="269296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11"/>
            <p:cNvSpPr/>
            <p:nvPr/>
          </p:nvSpPr>
          <p:spPr>
            <a:xfrm flipH="1">
              <a:off x="8145082" y="330875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11"/>
            <p:cNvSpPr/>
            <p:nvPr/>
          </p:nvSpPr>
          <p:spPr>
            <a:xfrm rot="-5400000">
              <a:off x="7047599" y="309501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" name="Google Shape;119;p11"/>
            <p:cNvSpPr/>
            <p:nvPr/>
          </p:nvSpPr>
          <p:spPr>
            <a:xfrm flipH="1">
              <a:off x="7276649" y="330250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0" name="Google Shape;120;p11"/>
            <p:cNvSpPr/>
            <p:nvPr/>
          </p:nvSpPr>
          <p:spPr>
            <a:xfrm rot="-5400000">
              <a:off x="7227414" y="3710807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1" name="Google Shape;121;p11"/>
            <p:cNvSpPr/>
            <p:nvPr/>
          </p:nvSpPr>
          <p:spPr>
            <a:xfrm flipH="1">
              <a:off x="7462448" y="391829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2" name="Google Shape;122;p11"/>
            <p:cNvSpPr/>
            <p:nvPr/>
          </p:nvSpPr>
          <p:spPr>
            <a:xfrm rot="-5400000">
              <a:off x="8102491" y="371847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3" name="Google Shape;123;p11"/>
            <p:cNvSpPr/>
            <p:nvPr/>
          </p:nvSpPr>
          <p:spPr>
            <a:xfrm flipH="1">
              <a:off x="8334533" y="392596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4" name="Google Shape;124;p11"/>
            <p:cNvSpPr/>
            <p:nvPr/>
          </p:nvSpPr>
          <p:spPr>
            <a:xfrm rot="-5400000">
              <a:off x="8288290" y="43342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25" name="Google Shape;125;p11"/>
          <p:cNvSpPr txBox="1"/>
          <p:nvPr>
            <p:ph hasCustomPrompt="1" type="title"/>
          </p:nvPr>
        </p:nvSpPr>
        <p:spPr>
          <a:xfrm>
            <a:off x="823850" y="1284675"/>
            <a:ext cx="47760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126" name="Google Shape;126;p11"/>
          <p:cNvSpPr txBox="1"/>
          <p:nvPr>
            <p:ph idx="1" type="body"/>
          </p:nvPr>
        </p:nvSpPr>
        <p:spPr>
          <a:xfrm>
            <a:off x="823850" y="2643124"/>
            <a:ext cx="4776000" cy="121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27" name="Google Shape;12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oogle Shape;20;p3"/>
          <p:cNvGrpSpPr/>
          <p:nvPr/>
        </p:nvGrpSpPr>
        <p:grpSpPr>
          <a:xfrm>
            <a:off x="4406400" y="0"/>
            <a:ext cx="4737600" cy="5143065"/>
            <a:chOff x="4406400" y="0"/>
            <a:chExt cx="4737600" cy="5143065"/>
          </a:xfrm>
        </p:grpSpPr>
        <p:sp>
          <p:nvSpPr>
            <p:cNvPr id="21" name="Google Shape;21;p3"/>
            <p:cNvSpPr/>
            <p:nvPr/>
          </p:nvSpPr>
          <p:spPr>
            <a:xfrm rot="5400000">
              <a:off x="4408200" y="-1800"/>
              <a:ext cx="47340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" name="Google Shape;22;p3"/>
            <p:cNvSpPr/>
            <p:nvPr/>
          </p:nvSpPr>
          <p:spPr>
            <a:xfrm rot="5400000">
              <a:off x="4841125" y="5700"/>
              <a:ext cx="42981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" name="Google Shape;23;p3"/>
            <p:cNvSpPr/>
            <p:nvPr/>
          </p:nvSpPr>
          <p:spPr>
            <a:xfrm rot="-5400000">
              <a:off x="5618399" y="123646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3"/>
            <p:cNvSpPr/>
            <p:nvPr/>
          </p:nvSpPr>
          <p:spPr>
            <a:xfrm flipH="1">
              <a:off x="5849857" y="14439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3"/>
            <p:cNvSpPr/>
            <p:nvPr/>
          </p:nvSpPr>
          <p:spPr>
            <a:xfrm rot="-5400000">
              <a:off x="5987081" y="24694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" name="Google Shape;26;p3"/>
            <p:cNvSpPr/>
            <p:nvPr/>
          </p:nvSpPr>
          <p:spPr>
            <a:xfrm flipH="1">
              <a:off x="6222115" y="267695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" name="Google Shape;27;p3"/>
            <p:cNvSpPr/>
            <p:nvPr/>
          </p:nvSpPr>
          <p:spPr>
            <a:xfrm rot="-5400000">
              <a:off x="6675341" y="186201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" name="Google Shape;28;p3"/>
            <p:cNvSpPr/>
            <p:nvPr/>
          </p:nvSpPr>
          <p:spPr>
            <a:xfrm flipH="1">
              <a:off x="6908099" y="206950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Google Shape;29;p3"/>
            <p:cNvSpPr/>
            <p:nvPr/>
          </p:nvSpPr>
          <p:spPr>
            <a:xfrm rot="-5400000">
              <a:off x="6861141" y="247781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" name="Google Shape;30;p3"/>
            <p:cNvSpPr/>
            <p:nvPr/>
          </p:nvSpPr>
          <p:spPr>
            <a:xfrm flipH="1">
              <a:off x="7965266" y="269296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3"/>
            <p:cNvSpPr/>
            <p:nvPr/>
          </p:nvSpPr>
          <p:spPr>
            <a:xfrm flipH="1">
              <a:off x="8145082" y="330875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3"/>
            <p:cNvSpPr/>
            <p:nvPr/>
          </p:nvSpPr>
          <p:spPr>
            <a:xfrm rot="-5400000">
              <a:off x="7047599" y="309501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3"/>
            <p:cNvSpPr/>
            <p:nvPr/>
          </p:nvSpPr>
          <p:spPr>
            <a:xfrm flipH="1">
              <a:off x="7276649" y="330250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" name="Google Shape;34;p3"/>
            <p:cNvSpPr/>
            <p:nvPr/>
          </p:nvSpPr>
          <p:spPr>
            <a:xfrm rot="-5400000">
              <a:off x="7227414" y="3710807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" name="Google Shape;35;p3"/>
            <p:cNvSpPr/>
            <p:nvPr/>
          </p:nvSpPr>
          <p:spPr>
            <a:xfrm flipH="1">
              <a:off x="7462448" y="391829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" name="Google Shape;36;p3"/>
            <p:cNvSpPr/>
            <p:nvPr/>
          </p:nvSpPr>
          <p:spPr>
            <a:xfrm rot="-5400000">
              <a:off x="8102491" y="371847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" name="Google Shape;37;p3"/>
            <p:cNvSpPr/>
            <p:nvPr/>
          </p:nvSpPr>
          <p:spPr>
            <a:xfrm flipH="1">
              <a:off x="8334533" y="392596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" name="Google Shape;38;p3"/>
            <p:cNvSpPr/>
            <p:nvPr/>
          </p:nvSpPr>
          <p:spPr>
            <a:xfrm rot="-5400000">
              <a:off x="8288290" y="43342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9" name="Google Shape;39;p3"/>
          <p:cNvSpPr txBox="1"/>
          <p:nvPr>
            <p:ph type="title"/>
          </p:nvPr>
        </p:nvSpPr>
        <p:spPr>
          <a:xfrm>
            <a:off x="823850" y="2053000"/>
            <a:ext cx="4587000" cy="114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40" name="Google Shape;40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oogle Shape;42;p4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43" name="Google Shape;43;p4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4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5" name="Google Shape;45;p4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6" name="Google Shape;46;p4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47" name="Google Shape;47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" name="Google Shape;49;p5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50" name="Google Shape;50;p5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" name="Google Shape;51;p5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2" name="Google Shape;52;p5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53" name="Google Shape;53;p5"/>
          <p:cNvSpPr txBox="1"/>
          <p:nvPr>
            <p:ph idx="1" type="body"/>
          </p:nvPr>
        </p:nvSpPr>
        <p:spPr>
          <a:xfrm>
            <a:off x="1297500" y="1567550"/>
            <a:ext cx="34032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4" name="Google Shape;54;p5"/>
          <p:cNvSpPr txBox="1"/>
          <p:nvPr>
            <p:ph idx="2" type="body"/>
          </p:nvPr>
        </p:nvSpPr>
        <p:spPr>
          <a:xfrm>
            <a:off x="4933221" y="1567550"/>
            <a:ext cx="34032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5" name="Google Shape;55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6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58" name="Google Shape;58;p6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" name="Google Shape;59;p6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0" name="Google Shape;60;p6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61" name="Google Shape;61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Google Shape;63;p7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64" name="Google Shape;64;p7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" name="Google Shape;65;p7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6" name="Google Shape;66;p7"/>
          <p:cNvSpPr txBox="1"/>
          <p:nvPr>
            <p:ph type="title"/>
          </p:nvPr>
        </p:nvSpPr>
        <p:spPr>
          <a:xfrm>
            <a:off x="1297500" y="393750"/>
            <a:ext cx="3798900" cy="1493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67" name="Google Shape;67;p7"/>
          <p:cNvSpPr txBox="1"/>
          <p:nvPr>
            <p:ph idx="1" type="body"/>
          </p:nvPr>
        </p:nvSpPr>
        <p:spPr>
          <a:xfrm>
            <a:off x="1297500" y="1972550"/>
            <a:ext cx="3798900" cy="2415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8" name="Google Shape;68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8"/>
          <p:cNvGrpSpPr/>
          <p:nvPr/>
        </p:nvGrpSpPr>
        <p:grpSpPr>
          <a:xfrm>
            <a:off x="4406400" y="0"/>
            <a:ext cx="4737600" cy="5143500"/>
            <a:chOff x="4406400" y="0"/>
            <a:chExt cx="4737600" cy="5143500"/>
          </a:xfrm>
        </p:grpSpPr>
        <p:sp>
          <p:nvSpPr>
            <p:cNvPr id="71" name="Google Shape;71;p8"/>
            <p:cNvSpPr/>
            <p:nvPr/>
          </p:nvSpPr>
          <p:spPr>
            <a:xfrm rot="5400000">
              <a:off x="4407900" y="-1500"/>
              <a:ext cx="47346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p8"/>
            <p:cNvSpPr/>
            <p:nvPr/>
          </p:nvSpPr>
          <p:spPr>
            <a:xfrm rot="5400000">
              <a:off x="4840825" y="6000"/>
              <a:ext cx="42987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" name="Google Shape;73;p8"/>
            <p:cNvSpPr/>
            <p:nvPr/>
          </p:nvSpPr>
          <p:spPr>
            <a:xfrm rot="-5400000">
              <a:off x="5618399" y="123664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8"/>
            <p:cNvSpPr/>
            <p:nvPr/>
          </p:nvSpPr>
          <p:spPr>
            <a:xfrm flipH="1">
              <a:off x="5849857" y="144407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8"/>
            <p:cNvSpPr/>
            <p:nvPr/>
          </p:nvSpPr>
          <p:spPr>
            <a:xfrm rot="-5400000">
              <a:off x="5987081" y="246974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8"/>
            <p:cNvSpPr/>
            <p:nvPr/>
          </p:nvSpPr>
          <p:spPr>
            <a:xfrm flipH="1">
              <a:off x="6222115" y="267717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" name="Google Shape;77;p8"/>
            <p:cNvSpPr/>
            <p:nvPr/>
          </p:nvSpPr>
          <p:spPr>
            <a:xfrm rot="-5400000">
              <a:off x="6675341" y="186224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" name="Google Shape;78;p8"/>
            <p:cNvSpPr/>
            <p:nvPr/>
          </p:nvSpPr>
          <p:spPr>
            <a:xfrm flipH="1">
              <a:off x="6908099" y="206968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" name="Google Shape;79;p8"/>
            <p:cNvSpPr/>
            <p:nvPr/>
          </p:nvSpPr>
          <p:spPr>
            <a:xfrm rot="-5400000">
              <a:off x="6861141" y="247808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" name="Google Shape;80;p8"/>
            <p:cNvSpPr/>
            <p:nvPr/>
          </p:nvSpPr>
          <p:spPr>
            <a:xfrm flipH="1">
              <a:off x="7965266" y="269319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" name="Google Shape;81;p8"/>
            <p:cNvSpPr/>
            <p:nvPr/>
          </p:nvSpPr>
          <p:spPr>
            <a:xfrm flipH="1">
              <a:off x="8145082" y="330903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" name="Google Shape;82;p8"/>
            <p:cNvSpPr/>
            <p:nvPr/>
          </p:nvSpPr>
          <p:spPr>
            <a:xfrm rot="-5400000">
              <a:off x="7047599" y="309534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" name="Google Shape;83;p8"/>
            <p:cNvSpPr/>
            <p:nvPr/>
          </p:nvSpPr>
          <p:spPr>
            <a:xfrm flipH="1">
              <a:off x="7276649" y="330278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" name="Google Shape;84;p8"/>
            <p:cNvSpPr/>
            <p:nvPr/>
          </p:nvSpPr>
          <p:spPr>
            <a:xfrm rot="-5400000">
              <a:off x="7227414" y="37111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" name="Google Shape;85;p8"/>
            <p:cNvSpPr/>
            <p:nvPr/>
          </p:nvSpPr>
          <p:spPr>
            <a:xfrm flipH="1">
              <a:off x="7462448" y="391862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" name="Google Shape;86;p8"/>
            <p:cNvSpPr/>
            <p:nvPr/>
          </p:nvSpPr>
          <p:spPr>
            <a:xfrm rot="-5400000">
              <a:off x="8102491" y="37188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8"/>
            <p:cNvSpPr/>
            <p:nvPr/>
          </p:nvSpPr>
          <p:spPr>
            <a:xfrm flipH="1">
              <a:off x="8334533" y="392629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" name="Google Shape;88;p8"/>
            <p:cNvSpPr/>
            <p:nvPr/>
          </p:nvSpPr>
          <p:spPr>
            <a:xfrm rot="-5400000">
              <a:off x="8288290" y="433470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9" name="Google Shape;89;p8"/>
          <p:cNvSpPr txBox="1"/>
          <p:nvPr>
            <p:ph type="title"/>
          </p:nvPr>
        </p:nvSpPr>
        <p:spPr>
          <a:xfrm>
            <a:off x="823850" y="866775"/>
            <a:ext cx="4587000" cy="3521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90" name="Google Shape;90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Google Shape;92;p9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93" name="Google Shape;93;p9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" name="Google Shape;94;p9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5" name="Google Shape;95;p9"/>
          <p:cNvSpPr txBox="1"/>
          <p:nvPr>
            <p:ph type="title"/>
          </p:nvPr>
        </p:nvSpPr>
        <p:spPr>
          <a:xfrm>
            <a:off x="1297500" y="1658325"/>
            <a:ext cx="3036300" cy="1751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96" name="Google Shape;96;p9"/>
          <p:cNvSpPr txBox="1"/>
          <p:nvPr>
            <p:ph idx="1" type="subTitle"/>
          </p:nvPr>
        </p:nvSpPr>
        <p:spPr>
          <a:xfrm>
            <a:off x="1297500" y="3538000"/>
            <a:ext cx="3036300" cy="50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/>
        </p:txBody>
      </p:sp>
      <p:sp>
        <p:nvSpPr>
          <p:cNvPr id="97" name="Google Shape;97;p9"/>
          <p:cNvSpPr txBox="1"/>
          <p:nvPr>
            <p:ph idx="2" type="body"/>
          </p:nvPr>
        </p:nvSpPr>
        <p:spPr>
          <a:xfrm>
            <a:off x="4648200" y="1696600"/>
            <a:ext cx="3676800" cy="234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8" name="Google Shape;98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oogle Shape;100;p10"/>
          <p:cNvGrpSpPr/>
          <p:nvPr/>
        </p:nvGrpSpPr>
        <p:grpSpPr>
          <a:xfrm>
            <a:off x="0" y="4128572"/>
            <a:ext cx="698925" cy="684657"/>
            <a:chOff x="0" y="3785672"/>
            <a:chExt cx="698925" cy="684657"/>
          </a:xfrm>
        </p:grpSpPr>
        <p:sp>
          <p:nvSpPr>
            <p:cNvPr id="101" name="Google Shape;101;p10"/>
            <p:cNvSpPr/>
            <p:nvPr/>
          </p:nvSpPr>
          <p:spPr>
            <a:xfrm rot="-5400000">
              <a:off x="0" y="3785672"/>
              <a:ext cx="544800" cy="544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962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" name="Google Shape;102;p10"/>
            <p:cNvSpPr/>
            <p:nvPr/>
          </p:nvSpPr>
          <p:spPr>
            <a:xfrm flipH="1">
              <a:off x="154125" y="3925529"/>
              <a:ext cx="544800" cy="544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962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3" name="Google Shape;103;p10"/>
          <p:cNvSpPr txBox="1"/>
          <p:nvPr>
            <p:ph idx="1" type="body"/>
          </p:nvPr>
        </p:nvSpPr>
        <p:spPr>
          <a:xfrm>
            <a:off x="812725" y="4305375"/>
            <a:ext cx="6936000" cy="52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104" name="Google Shape;104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focus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Lato"/>
              <a:buChar char="●"/>
              <a:defRPr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2984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2984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2984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●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2984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2984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2984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●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2984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2984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6.png"/><Relationship Id="rId4" Type="http://schemas.openxmlformats.org/officeDocument/2006/relationships/image" Target="../media/image7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hyperlink" Target="https://www.universiteitleiden.nl/onderwijs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png"/><Relationship Id="rId4" Type="http://schemas.openxmlformats.org/officeDocument/2006/relationships/image" Target="../media/image3.png"/><Relationship Id="rId5" Type="http://schemas.openxmlformats.org/officeDocument/2006/relationships/image" Target="../media/image8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Relationship Id="rId4" Type="http://schemas.openxmlformats.org/officeDocument/2006/relationships/image" Target="../media/image1.png"/><Relationship Id="rId5" Type="http://schemas.openxmlformats.org/officeDocument/2006/relationships/image" Target="../media/image4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3"/>
          <p:cNvSpPr txBox="1"/>
          <p:nvPr>
            <p:ph type="ctrTitle"/>
          </p:nvPr>
        </p:nvSpPr>
        <p:spPr>
          <a:xfrm>
            <a:off x="3537150" y="1578400"/>
            <a:ext cx="5017500" cy="15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Uitleg Basis + HTML tags</a:t>
            </a:r>
            <a:endParaRPr/>
          </a:p>
        </p:txBody>
      </p:sp>
      <p:sp>
        <p:nvSpPr>
          <p:cNvPr id="135" name="Google Shape;135;p13"/>
          <p:cNvSpPr txBox="1"/>
          <p:nvPr>
            <p:ph idx="1" type="subTitle"/>
          </p:nvPr>
        </p:nvSpPr>
        <p:spPr>
          <a:xfrm>
            <a:off x="150575" y="4555300"/>
            <a:ext cx="3470700" cy="50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Mnr. Segers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22"/>
          <p:cNvSpPr txBox="1"/>
          <p:nvPr>
            <p:ph type="title"/>
          </p:nvPr>
        </p:nvSpPr>
        <p:spPr>
          <a:xfrm>
            <a:off x="1052550" y="342125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CSS niveau</a:t>
            </a:r>
            <a:endParaRPr/>
          </a:p>
        </p:txBody>
      </p:sp>
      <p:sp>
        <p:nvSpPr>
          <p:cNvPr id="243" name="Google Shape;243;p22"/>
          <p:cNvSpPr txBox="1"/>
          <p:nvPr/>
        </p:nvSpPr>
        <p:spPr>
          <a:xfrm>
            <a:off x="868175" y="1449800"/>
            <a:ext cx="4756200" cy="3022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&lt;!DOCTYPE html&gt;</a:t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&lt;html&gt;</a:t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&lt;head&gt;</a:t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  &lt;title&gt;Slecht voorbeeld&lt;/title&gt;</a:t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&lt;/head&gt;</a:t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&lt;body&gt;</a:t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  &lt;ul&gt;</a:t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    &lt;li style="color: red; font-weight: bold;"&gt;Eerste item&lt;/li&gt;</a:t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    &lt;li style="color: red; font-weight: bold;"&gt;Tweede item&lt;/li&gt;</a:t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    &lt;li style="color: red; font-weight: bold;"&gt;Derde item&lt;/li&gt;</a:t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  &lt;/ul&gt;</a:t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&lt;/body&gt;</a:t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&lt;/html&gt;</a:t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44" name="Google Shape;244;p22"/>
          <p:cNvSpPr txBox="1"/>
          <p:nvPr>
            <p:ph type="title"/>
          </p:nvPr>
        </p:nvSpPr>
        <p:spPr>
          <a:xfrm>
            <a:off x="472350" y="4471925"/>
            <a:ext cx="8199300" cy="5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ct val="48058"/>
              <a:buNone/>
            </a:pPr>
            <a:r>
              <a:rPr lang="nl" sz="2060"/>
              <a:t>Geef de stijl altijd mee aan het hoogst mogelijke parent element</a:t>
            </a:r>
            <a:endParaRPr sz="2060"/>
          </a:p>
        </p:txBody>
      </p:sp>
      <p:sp>
        <p:nvSpPr>
          <p:cNvPr id="245" name="Google Shape;245;p22"/>
          <p:cNvSpPr/>
          <p:nvPr/>
        </p:nvSpPr>
        <p:spPr>
          <a:xfrm>
            <a:off x="4984450" y="1813325"/>
            <a:ext cx="499800" cy="8439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46" name="Google Shape;246;p22"/>
          <p:cNvSpPr txBox="1"/>
          <p:nvPr/>
        </p:nvSpPr>
        <p:spPr>
          <a:xfrm>
            <a:off x="5549550" y="450650"/>
            <a:ext cx="3374700" cy="321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&lt;!DOCTYPE html&gt;</a:t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&lt;html&gt;</a:t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&lt;head&gt;</a:t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  &lt;title&gt;Goed voorbeeld&lt;/title&gt;</a:t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  &lt;link rel="stylesheet" href="stijl.css"&gt;</a:t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&lt;/head&gt;</a:t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&lt;body&gt;</a:t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  &lt;ul&gt;</a:t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    &lt;li&gt;Eerste item&lt;/li&gt;</a:t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    &lt;li&gt;Tweede item&lt;/li&gt;</a:t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    &lt;li&gt;Derde item&lt;/li&gt;</a:t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  &lt;/ul&gt;</a:t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&lt;/body&gt;</a:t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&lt;/html&gt;</a:t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47" name="Google Shape;247;p22"/>
          <p:cNvSpPr txBox="1"/>
          <p:nvPr/>
        </p:nvSpPr>
        <p:spPr>
          <a:xfrm>
            <a:off x="5624375" y="3493325"/>
            <a:ext cx="3374700" cy="84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ul {</a:t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  color: red;</a:t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  font-weight: bold;</a:t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}</a:t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cxnSp>
        <p:nvCxnSpPr>
          <p:cNvPr id="248" name="Google Shape;248;p22"/>
          <p:cNvCxnSpPr/>
          <p:nvPr/>
        </p:nvCxnSpPr>
        <p:spPr>
          <a:xfrm flipH="1" rot="10800000">
            <a:off x="5624375" y="3461825"/>
            <a:ext cx="3081000" cy="399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23"/>
          <p:cNvSpPr txBox="1"/>
          <p:nvPr>
            <p:ph type="title"/>
          </p:nvPr>
        </p:nvSpPr>
        <p:spPr>
          <a:xfrm>
            <a:off x="1052550" y="342125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Commentaar in HTML en CSS</a:t>
            </a:r>
            <a:endParaRPr/>
          </a:p>
        </p:txBody>
      </p:sp>
      <p:sp>
        <p:nvSpPr>
          <p:cNvPr id="254" name="Google Shape;254;p23"/>
          <p:cNvSpPr txBox="1"/>
          <p:nvPr/>
        </p:nvSpPr>
        <p:spPr>
          <a:xfrm>
            <a:off x="868175" y="1449800"/>
            <a:ext cx="3939600" cy="3022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Gebruik commentaar om je document te structureren en uit te leggen wat je doet</a:t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Lato"/>
              <a:buChar char="●"/>
            </a:pPr>
            <a:r>
              <a:rPr lang="nl"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HTML: &lt;!-- Typ hier →</a:t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Lato"/>
              <a:buChar char="●"/>
            </a:pPr>
            <a:r>
              <a:rPr lang="nl"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CSS: /* Typ hier */</a:t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255" name="Google Shape;255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960175" y="1281938"/>
            <a:ext cx="3040650" cy="3357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56" name="Google Shape;256;p2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64900" y="3024001"/>
            <a:ext cx="3939600" cy="45346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24"/>
          <p:cNvSpPr txBox="1"/>
          <p:nvPr>
            <p:ph type="title"/>
          </p:nvPr>
        </p:nvSpPr>
        <p:spPr>
          <a:xfrm>
            <a:off x="1052550" y="342125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Structuur project</a:t>
            </a:r>
            <a:endParaRPr/>
          </a:p>
        </p:txBody>
      </p:sp>
      <p:sp>
        <p:nvSpPr>
          <p:cNvPr id="262" name="Google Shape;262;p24"/>
          <p:cNvSpPr txBox="1"/>
          <p:nvPr/>
        </p:nvSpPr>
        <p:spPr>
          <a:xfrm>
            <a:off x="5296125" y="1256225"/>
            <a:ext cx="2937900" cy="321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Voorbeeld structuur:</a:t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mijn-website/</a:t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├── index.html</a:t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├── contact.html</a:t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├── over.html</a:t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├── stijl.css</a:t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└── images/</a:t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      ├── logo.png</a:t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      ├── achtergrond.jpg</a:t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      └── profielfoto.png</a:t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63" name="Google Shape;263;p24"/>
          <p:cNvSpPr txBox="1"/>
          <p:nvPr/>
        </p:nvSpPr>
        <p:spPr>
          <a:xfrm>
            <a:off x="1273100" y="1256225"/>
            <a:ext cx="3138900" cy="321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Lato"/>
              <a:buChar char="●"/>
            </a:pPr>
            <a:r>
              <a:rPr lang="nl" sz="15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index.html als hoofdpagina van je website</a:t>
            </a:r>
            <a:endParaRPr sz="15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Lato"/>
              <a:buChar char="●"/>
            </a:pPr>
            <a:r>
              <a:rPr lang="nl" sz="15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andere html bestanden voor andere pagina’s</a:t>
            </a:r>
            <a:endParaRPr sz="15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Lato"/>
              <a:buChar char="●"/>
            </a:pPr>
            <a:r>
              <a:rPr lang="nl" sz="15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Eén CSS bestand voor alle HTML bestanden</a:t>
            </a:r>
            <a:endParaRPr sz="15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-323850" lvl="1" marL="9144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Lato"/>
              <a:buChar char="○"/>
            </a:pPr>
            <a:r>
              <a:rPr lang="nl" sz="15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Aanpassing in stijl gebeurd gelijk overal</a:t>
            </a:r>
            <a:endParaRPr sz="15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Lato"/>
              <a:buChar char="●"/>
            </a:pPr>
            <a:r>
              <a:rPr lang="nl" sz="15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Map met alle plaatjes op je website</a:t>
            </a:r>
            <a:endParaRPr sz="15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7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25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Alles begrepen?</a:t>
            </a:r>
            <a:endParaRPr/>
          </a:p>
        </p:txBody>
      </p:sp>
      <p:sp>
        <p:nvSpPr>
          <p:cNvPr id="269" name="Google Shape;269;p25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nl"/>
              <a:t>Neem een klein blaadje, deel zo nodig met elkaar en beantwoord de volgende vragen: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11150" lvl="0" marL="457200" rtl="0" algn="l">
              <a:spcBef>
                <a:spcPts val="1200"/>
              </a:spcBef>
              <a:spcAft>
                <a:spcPts val="0"/>
              </a:spcAft>
              <a:buSzPts val="1300"/>
              <a:buAutoNum type="arabicParenR"/>
            </a:pPr>
            <a:r>
              <a:rPr lang="nl"/>
              <a:t>Schrijf op wat het protocol, de server, map en het bestand is van volgende URL: </a:t>
            </a:r>
            <a:r>
              <a:rPr lang="nl" u="sng">
                <a:solidFill>
                  <a:schemeClr val="hlink"/>
                </a:solidFill>
                <a:hlinkClick r:id="rId3"/>
              </a:rPr>
              <a:t>https://www.universiteitleiden.nl/onderwijs</a:t>
            </a:r>
            <a:r>
              <a:rPr lang="nl"/>
              <a:t> 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AutoNum type="arabicParenR"/>
            </a:pPr>
            <a:r>
              <a:rPr lang="nl"/>
              <a:t>Waarom is </a:t>
            </a:r>
            <a:r>
              <a:rPr lang="nl"/>
              <a:t>separation</a:t>
            </a:r>
            <a:r>
              <a:rPr lang="nl"/>
              <a:t> of concerns belangrijk?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4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Eerst de basis: Stappen voor je een website bezoekt</a:t>
            </a:r>
            <a:endParaRPr/>
          </a:p>
        </p:txBody>
      </p:sp>
      <p:pic>
        <p:nvPicPr>
          <p:cNvPr id="141" name="Google Shape;14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32275" y="1703593"/>
            <a:ext cx="2318100" cy="173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2" name="Google Shape;142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53325" y="1760925"/>
            <a:ext cx="1621650" cy="1621650"/>
          </a:xfrm>
          <a:prstGeom prst="rect">
            <a:avLst/>
          </a:prstGeom>
          <a:noFill/>
          <a:ln>
            <a:noFill/>
          </a:ln>
        </p:spPr>
      </p:pic>
      <p:sp>
        <p:nvSpPr>
          <p:cNvPr id="143" name="Google Shape;143;p14"/>
          <p:cNvSpPr/>
          <p:nvPr/>
        </p:nvSpPr>
        <p:spPr>
          <a:xfrm>
            <a:off x="2185525" y="2149800"/>
            <a:ext cx="794100" cy="8439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44" name="Google Shape;144;p14"/>
          <p:cNvSpPr/>
          <p:nvPr/>
        </p:nvSpPr>
        <p:spPr>
          <a:xfrm>
            <a:off x="5514238" y="2149800"/>
            <a:ext cx="842400" cy="8439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145" name="Google Shape;145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482900" y="1872343"/>
            <a:ext cx="2489544" cy="1398807"/>
          </a:xfrm>
          <a:prstGeom prst="rect">
            <a:avLst/>
          </a:prstGeom>
          <a:noFill/>
          <a:ln>
            <a:noFill/>
          </a:ln>
        </p:spPr>
      </p:pic>
      <p:sp>
        <p:nvSpPr>
          <p:cNvPr id="146" name="Google Shape;146;p14"/>
          <p:cNvSpPr txBox="1"/>
          <p:nvPr/>
        </p:nvSpPr>
        <p:spPr>
          <a:xfrm>
            <a:off x="2123375" y="2414250"/>
            <a:ext cx="760500" cy="31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Opstarten</a:t>
            </a:r>
            <a:endParaRPr sz="10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47" name="Google Shape;147;p14"/>
          <p:cNvSpPr txBox="1"/>
          <p:nvPr/>
        </p:nvSpPr>
        <p:spPr>
          <a:xfrm>
            <a:off x="5498775" y="2414250"/>
            <a:ext cx="760500" cy="31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Browser</a:t>
            </a:r>
            <a:endParaRPr sz="10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5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Eerst de basis: We zitten bij de browser, wat nu?</a:t>
            </a:r>
            <a:endParaRPr/>
          </a:p>
        </p:txBody>
      </p:sp>
      <p:sp>
        <p:nvSpPr>
          <p:cNvPr id="153" name="Google Shape;153;p15"/>
          <p:cNvSpPr/>
          <p:nvPr/>
        </p:nvSpPr>
        <p:spPr>
          <a:xfrm>
            <a:off x="2095300" y="1531125"/>
            <a:ext cx="794100" cy="8439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154" name="Google Shape;154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32225" y="1460925"/>
            <a:ext cx="914100" cy="914100"/>
          </a:xfrm>
          <a:prstGeom prst="rect">
            <a:avLst/>
          </a:prstGeom>
          <a:noFill/>
          <a:ln>
            <a:noFill/>
          </a:ln>
        </p:spPr>
      </p:pic>
      <p:sp>
        <p:nvSpPr>
          <p:cNvPr id="155" name="Google Shape;155;p15"/>
          <p:cNvSpPr txBox="1"/>
          <p:nvPr/>
        </p:nvSpPr>
        <p:spPr>
          <a:xfrm>
            <a:off x="1629975" y="3612700"/>
            <a:ext cx="3977400" cy="33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URL: https://www.w3schools.com/html/pic_trulli.jpg</a:t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56" name="Google Shape;156;p15"/>
          <p:cNvSpPr txBox="1"/>
          <p:nvPr/>
        </p:nvSpPr>
        <p:spPr>
          <a:xfrm>
            <a:off x="2095300" y="1795575"/>
            <a:ext cx="760500" cy="31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Opzoeken</a:t>
            </a:r>
            <a:endParaRPr sz="10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57" name="Google Shape;157;p15"/>
          <p:cNvSpPr/>
          <p:nvPr/>
        </p:nvSpPr>
        <p:spPr>
          <a:xfrm rot="5400000">
            <a:off x="4022325" y="2876900"/>
            <a:ext cx="512700" cy="10245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58" name="Google Shape;158;p15"/>
          <p:cNvSpPr txBox="1"/>
          <p:nvPr/>
        </p:nvSpPr>
        <p:spPr>
          <a:xfrm>
            <a:off x="3988713" y="3231650"/>
            <a:ext cx="760500" cy="31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Klikken</a:t>
            </a:r>
            <a:endParaRPr sz="10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59" name="Google Shape;159;p15"/>
          <p:cNvSpPr/>
          <p:nvPr/>
        </p:nvSpPr>
        <p:spPr>
          <a:xfrm>
            <a:off x="5607375" y="3404350"/>
            <a:ext cx="499800" cy="8439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160" name="Google Shape;160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215825" y="3446050"/>
            <a:ext cx="760500" cy="760500"/>
          </a:xfrm>
          <a:prstGeom prst="rect">
            <a:avLst/>
          </a:prstGeom>
          <a:noFill/>
          <a:ln>
            <a:noFill/>
          </a:ln>
        </p:spPr>
      </p:pic>
      <p:sp>
        <p:nvSpPr>
          <p:cNvPr id="161" name="Google Shape;161;p15"/>
          <p:cNvSpPr txBox="1"/>
          <p:nvPr/>
        </p:nvSpPr>
        <p:spPr>
          <a:xfrm>
            <a:off x="6246877" y="3132800"/>
            <a:ext cx="698400" cy="27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Server</a:t>
            </a:r>
            <a:endParaRPr sz="10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162" name="Google Shape;162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93425" y="3446050"/>
            <a:ext cx="760500" cy="760500"/>
          </a:xfrm>
          <a:prstGeom prst="rect">
            <a:avLst/>
          </a:prstGeom>
          <a:noFill/>
          <a:ln>
            <a:noFill/>
          </a:ln>
        </p:spPr>
      </p:pic>
      <p:sp>
        <p:nvSpPr>
          <p:cNvPr id="163" name="Google Shape;163;p15"/>
          <p:cNvSpPr/>
          <p:nvPr/>
        </p:nvSpPr>
        <p:spPr>
          <a:xfrm>
            <a:off x="7084975" y="3404350"/>
            <a:ext cx="499800" cy="8439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64" name="Google Shape;164;p15"/>
          <p:cNvSpPr txBox="1"/>
          <p:nvPr/>
        </p:nvSpPr>
        <p:spPr>
          <a:xfrm>
            <a:off x="7755527" y="2989850"/>
            <a:ext cx="698400" cy="27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Browser/Client</a:t>
            </a:r>
            <a:endParaRPr sz="10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65" name="Google Shape;165;p15"/>
          <p:cNvSpPr/>
          <p:nvPr/>
        </p:nvSpPr>
        <p:spPr>
          <a:xfrm rot="5400000">
            <a:off x="4121025" y="3745049"/>
            <a:ext cx="315300" cy="8439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166" name="Google Shape;166;p15"/>
          <p:cNvPicPr preferRelativeResize="0"/>
          <p:nvPr/>
        </p:nvPicPr>
        <p:blipFill rotWithShape="1">
          <a:blip r:embed="rId5">
            <a:alphaModFix/>
          </a:blip>
          <a:srcRect b="18207" l="0" r="0" t="0"/>
          <a:stretch/>
        </p:blipFill>
        <p:spPr>
          <a:xfrm>
            <a:off x="2924925" y="1057925"/>
            <a:ext cx="3060099" cy="1931925"/>
          </a:xfrm>
          <a:prstGeom prst="rect">
            <a:avLst/>
          </a:prstGeom>
          <a:noFill/>
          <a:ln>
            <a:noFill/>
          </a:ln>
        </p:spPr>
      </p:pic>
      <p:sp>
        <p:nvSpPr>
          <p:cNvPr id="167" name="Google Shape;167;p15"/>
          <p:cNvSpPr txBox="1"/>
          <p:nvPr/>
        </p:nvSpPr>
        <p:spPr>
          <a:xfrm>
            <a:off x="1629975" y="4444600"/>
            <a:ext cx="1138200" cy="36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Protocol: </a:t>
            </a:r>
            <a:r>
              <a:rPr lang="nl"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https://</a:t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68" name="Google Shape;168;p15"/>
          <p:cNvSpPr txBox="1"/>
          <p:nvPr/>
        </p:nvSpPr>
        <p:spPr>
          <a:xfrm>
            <a:off x="2739000" y="4444600"/>
            <a:ext cx="1831500" cy="36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Server: </a:t>
            </a:r>
            <a:r>
              <a:rPr lang="nl"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www.w3schools.com</a:t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69" name="Google Shape;169;p15"/>
          <p:cNvSpPr txBox="1"/>
          <p:nvPr/>
        </p:nvSpPr>
        <p:spPr>
          <a:xfrm>
            <a:off x="4570488" y="4487500"/>
            <a:ext cx="760500" cy="27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Map:</a:t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/html/</a:t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70" name="Google Shape;170;p15"/>
          <p:cNvSpPr txBox="1"/>
          <p:nvPr/>
        </p:nvSpPr>
        <p:spPr>
          <a:xfrm>
            <a:off x="5488950" y="4469650"/>
            <a:ext cx="1138200" cy="31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Bestand:</a:t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pic_trulli.jpg</a:t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16"/>
          <p:cNvSpPr txBox="1"/>
          <p:nvPr>
            <p:ph type="title"/>
          </p:nvPr>
        </p:nvSpPr>
        <p:spPr>
          <a:xfrm>
            <a:off x="1448500" y="334825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Samenvatting</a:t>
            </a:r>
            <a:endParaRPr/>
          </a:p>
        </p:txBody>
      </p:sp>
      <p:sp>
        <p:nvSpPr>
          <p:cNvPr id="176" name="Google Shape;176;p16"/>
          <p:cNvSpPr/>
          <p:nvPr/>
        </p:nvSpPr>
        <p:spPr>
          <a:xfrm>
            <a:off x="1169739" y="1136450"/>
            <a:ext cx="862200" cy="855300"/>
          </a:xfrm>
          <a:prstGeom prst="rect">
            <a:avLst/>
          </a:prstGeom>
          <a:solidFill>
            <a:srgbClr val="45818E"/>
          </a:solidFill>
          <a:ln cap="flat" cmpd="sng" w="357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4350" lIns="34350" spcFirstLastPara="1" rIns="34350" wrap="square" tIns="343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 sz="1225">
                <a:latin typeface="Lato"/>
                <a:ea typeface="Lato"/>
                <a:cs typeface="Lato"/>
                <a:sym typeface="Lato"/>
              </a:rPr>
              <a:t>Client</a:t>
            </a:r>
            <a:endParaRPr sz="1225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77" name="Google Shape;177;p16"/>
          <p:cNvSpPr/>
          <p:nvPr/>
        </p:nvSpPr>
        <p:spPr>
          <a:xfrm>
            <a:off x="1454370" y="1708714"/>
            <a:ext cx="540000" cy="240000"/>
          </a:xfrm>
          <a:prstGeom prst="rect">
            <a:avLst/>
          </a:prstGeom>
          <a:solidFill>
            <a:srgbClr val="45818E"/>
          </a:solidFill>
          <a:ln cap="flat" cmpd="sng" w="557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53550" lIns="53550" spcFirstLastPara="1" rIns="53550" wrap="square" tIns="535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 sz="820">
                <a:latin typeface="Lato"/>
                <a:ea typeface="Lato"/>
                <a:cs typeface="Lato"/>
                <a:sym typeface="Lato"/>
              </a:rPr>
              <a:t>Browser</a:t>
            </a:r>
            <a:endParaRPr sz="82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78" name="Google Shape;178;p16"/>
          <p:cNvSpPr/>
          <p:nvPr/>
        </p:nvSpPr>
        <p:spPr>
          <a:xfrm>
            <a:off x="1044799" y="2871132"/>
            <a:ext cx="1112184" cy="679860"/>
          </a:xfrm>
          <a:prstGeom prst="cloud">
            <a:avLst/>
          </a:prstGeom>
          <a:solidFill>
            <a:schemeClr val="lt2"/>
          </a:solidFill>
          <a:ln cap="flat" cmpd="sng" w="597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57225" lIns="57225" spcFirstLastPara="1" rIns="57225" wrap="square" tIns="572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 sz="1200">
                <a:latin typeface="Lato"/>
                <a:ea typeface="Lato"/>
                <a:cs typeface="Lato"/>
                <a:sym typeface="Lato"/>
              </a:rPr>
              <a:t>Internet</a:t>
            </a:r>
            <a:endParaRPr sz="120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79" name="Google Shape;179;p16"/>
          <p:cNvSpPr/>
          <p:nvPr/>
        </p:nvSpPr>
        <p:spPr>
          <a:xfrm rot="5400000">
            <a:off x="1475803" y="3852665"/>
            <a:ext cx="497100" cy="2760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dk1"/>
          </a:solidFill>
          <a:ln cap="flat" cmpd="sng" w="597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57225" lIns="57225" spcFirstLastPara="1" rIns="57225" wrap="square" tIns="572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76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80" name="Google Shape;180;p16"/>
          <p:cNvSpPr/>
          <p:nvPr/>
        </p:nvSpPr>
        <p:spPr>
          <a:xfrm rot="-5400000">
            <a:off x="1199970" y="3831113"/>
            <a:ext cx="497100" cy="2760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dk1"/>
          </a:solidFill>
          <a:ln cap="flat" cmpd="sng" w="597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57225" lIns="57225" spcFirstLastPara="1" rIns="57225" wrap="square" tIns="572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76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81" name="Google Shape;181;p16"/>
          <p:cNvSpPr/>
          <p:nvPr/>
        </p:nvSpPr>
        <p:spPr>
          <a:xfrm>
            <a:off x="1218228" y="4403881"/>
            <a:ext cx="765300" cy="679800"/>
          </a:xfrm>
          <a:prstGeom prst="rect">
            <a:avLst/>
          </a:prstGeom>
          <a:solidFill>
            <a:srgbClr val="45818E"/>
          </a:solidFill>
          <a:ln cap="flat" cmpd="sng" w="357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4350" lIns="34350" spcFirstLastPara="1" rIns="34350" wrap="square" tIns="343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 sz="1225">
                <a:latin typeface="Lato"/>
                <a:ea typeface="Lato"/>
                <a:cs typeface="Lato"/>
                <a:sym typeface="Lato"/>
              </a:rPr>
              <a:t>Server</a:t>
            </a:r>
            <a:endParaRPr sz="1225">
              <a:latin typeface="Lato"/>
              <a:ea typeface="Lato"/>
              <a:cs typeface="Lato"/>
              <a:sym typeface="Lato"/>
            </a:endParaRPr>
          </a:p>
        </p:txBody>
      </p:sp>
      <p:graphicFrame>
        <p:nvGraphicFramePr>
          <p:cNvPr id="182" name="Google Shape;182;p16"/>
          <p:cNvGraphicFramePr/>
          <p:nvPr/>
        </p:nvGraphicFramePr>
        <p:xfrm>
          <a:off x="2413600" y="9458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{DA255B59-830D-483A-AF38-827BD2ECF72A}</a:tableStyleId>
              </a:tblPr>
              <a:tblGrid>
                <a:gridCol w="888875"/>
                <a:gridCol w="1714400"/>
                <a:gridCol w="3411325"/>
              </a:tblGrid>
              <a:tr h="2485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>
                          <a:solidFill>
                            <a:schemeClr val="lt1"/>
                          </a:solidFill>
                        </a:rPr>
                        <a:t>Voorbeeld</a:t>
                      </a:r>
                      <a:endParaRPr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>
                          <a:solidFill>
                            <a:schemeClr val="lt1"/>
                          </a:solidFill>
                        </a:rPr>
                        <a:t>Betekenis</a:t>
                      </a:r>
                      <a:endParaRPr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2485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>
                          <a:solidFill>
                            <a:schemeClr val="lt1"/>
                          </a:solidFill>
                        </a:rPr>
                        <a:t>Protocol</a:t>
                      </a:r>
                      <a:endParaRPr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>
                          <a:solidFill>
                            <a:schemeClr val="lt1"/>
                          </a:solidFill>
                        </a:rPr>
                        <a:t>https://</a:t>
                      </a:r>
                      <a:endParaRPr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>
                          <a:solidFill>
                            <a:schemeClr val="lt1"/>
                          </a:solidFill>
                        </a:rPr>
                        <a:t>Vertelt de browser </a:t>
                      </a:r>
                      <a:r>
                        <a:rPr i="1" lang="nl">
                          <a:solidFill>
                            <a:schemeClr val="lt1"/>
                          </a:solidFill>
                        </a:rPr>
                        <a:t>hoe</a:t>
                      </a:r>
                      <a:r>
                        <a:rPr lang="nl">
                          <a:solidFill>
                            <a:schemeClr val="lt1"/>
                          </a:solidFill>
                        </a:rPr>
                        <a:t> er gecommuniceerd moet worden.</a:t>
                      </a:r>
                      <a:endParaRPr>
                        <a:solidFill>
                          <a:schemeClr val="lt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chemeClr val="lt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>
                          <a:solidFill>
                            <a:schemeClr val="lt1"/>
                          </a:solidFill>
                        </a:rPr>
                        <a:t>http = onveilig, https = versleuteld en veilig</a:t>
                      </a:r>
                      <a:endParaRPr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2262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>
                          <a:solidFill>
                            <a:schemeClr val="lt1"/>
                          </a:solidFill>
                        </a:rPr>
                        <a:t>Server</a:t>
                      </a:r>
                      <a:endParaRPr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1300">
                          <a:solidFill>
                            <a:schemeClr val="lt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www.w3schools.com</a:t>
                      </a:r>
                      <a:endParaRPr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>
                          <a:solidFill>
                            <a:schemeClr val="lt1"/>
                          </a:solidFill>
                        </a:rPr>
                        <a:t>Geeft aan welke server de browser moet aanspreken (gelijkaardig aan telefoonnummer)</a:t>
                      </a:r>
                      <a:endParaRPr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2262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>
                          <a:solidFill>
                            <a:schemeClr val="lt1"/>
                          </a:solidFill>
                        </a:rPr>
                        <a:t>Map</a:t>
                      </a:r>
                      <a:endParaRPr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1300">
                          <a:solidFill>
                            <a:schemeClr val="lt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/html/</a:t>
                      </a:r>
                      <a:endParaRPr sz="1300">
                        <a:solidFill>
                          <a:schemeClr val="lt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1300">
                          <a:solidFill>
                            <a:schemeClr val="lt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(niet verplicht, gaat niet in map)</a:t>
                      </a:r>
                      <a:endParaRPr sz="1300">
                        <a:solidFill>
                          <a:schemeClr val="lt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>
                          <a:solidFill>
                            <a:schemeClr val="lt1"/>
                          </a:solidFill>
                        </a:rPr>
                        <a:t>Geeft aan in welke map op de server gezocht moet worden</a:t>
                      </a:r>
                      <a:endParaRPr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2262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>
                          <a:solidFill>
                            <a:schemeClr val="lt1"/>
                          </a:solidFill>
                        </a:rPr>
                        <a:t>Bestand</a:t>
                      </a:r>
                      <a:endParaRPr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1300">
                          <a:solidFill>
                            <a:schemeClr val="lt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pic_trulli.jpg</a:t>
                      </a:r>
                      <a:endParaRPr sz="1300">
                        <a:solidFill>
                          <a:schemeClr val="lt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1300">
                          <a:solidFill>
                            <a:schemeClr val="lt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(niet verplicht, levert index.html als leeg)</a:t>
                      </a:r>
                      <a:endParaRPr sz="1300">
                        <a:solidFill>
                          <a:schemeClr val="lt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>
                          <a:solidFill>
                            <a:schemeClr val="lt1"/>
                          </a:solidFill>
                        </a:rPr>
                        <a:t>Daadwerkelijke bestand wordt opgevraagd. Kan plaatje, html, pdf, … zijn</a:t>
                      </a:r>
                      <a:endParaRPr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183" name="Google Shape;183;p16"/>
          <p:cNvSpPr/>
          <p:nvPr/>
        </p:nvSpPr>
        <p:spPr>
          <a:xfrm rot="5400000">
            <a:off x="1613787" y="2293421"/>
            <a:ext cx="497100" cy="2760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dk1"/>
          </a:solidFill>
          <a:ln cap="flat" cmpd="sng" w="597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57225" lIns="57225" spcFirstLastPara="1" rIns="57225" wrap="square" tIns="572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76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84" name="Google Shape;184;p16"/>
          <p:cNvSpPr/>
          <p:nvPr/>
        </p:nvSpPr>
        <p:spPr>
          <a:xfrm rot="-5400000">
            <a:off x="1337954" y="2271869"/>
            <a:ext cx="497100" cy="2760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dk1"/>
          </a:solidFill>
          <a:ln cap="flat" cmpd="sng" w="597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57225" lIns="57225" spcFirstLastPara="1" rIns="57225" wrap="square" tIns="572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76"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7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Basis HTML</a:t>
            </a:r>
            <a:endParaRPr/>
          </a:p>
        </p:txBody>
      </p:sp>
      <p:sp>
        <p:nvSpPr>
          <p:cNvPr id="190" name="Google Shape;190;p17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nl"/>
              <a:t>HyperText Markup Language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nl"/>
              <a:t>Geen programmeertaal =&gt; Geen variabelen, berekeningen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nl"/>
              <a:t>Beschrijvingstaal =&gt; Beschrijft inhoud en structuur van een website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11150" lvl="0" marL="457200" rtl="0" algn="l">
              <a:spcBef>
                <a:spcPts val="1200"/>
              </a:spcBef>
              <a:spcAft>
                <a:spcPts val="0"/>
              </a:spcAft>
              <a:buSzPts val="1300"/>
              <a:buChar char="●"/>
            </a:pPr>
            <a:r>
              <a:rPr lang="nl"/>
              <a:t>&lt;a href=”contact.html”&gt; Linkje naar bestand of website &lt;/a&gt;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nl"/>
              <a:t>Open-tag (met attribute(n) en value(s)) + inhoud + Sluit-tag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nl"/>
              <a:t>Attribute: eigenschap van tag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nl"/>
              <a:t>Value: waarde die je de eigenschap geeft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nl"/>
              <a:t>Uitzondering: &lt;br&gt; en &lt;img&gt; hebben geen sluit-tag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18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HTML in stambomen</a:t>
            </a:r>
            <a:endParaRPr/>
          </a:p>
        </p:txBody>
      </p:sp>
      <p:sp>
        <p:nvSpPr>
          <p:cNvPr id="196" name="Google Shape;196;p18"/>
          <p:cNvSpPr/>
          <p:nvPr/>
        </p:nvSpPr>
        <p:spPr>
          <a:xfrm>
            <a:off x="4228635" y="1791234"/>
            <a:ext cx="826500" cy="429600"/>
          </a:xfrm>
          <a:prstGeom prst="roundRect">
            <a:avLst>
              <a:gd fmla="val 16667" name="adj"/>
            </a:avLst>
          </a:prstGeom>
          <a:solidFill>
            <a:schemeClr val="dk1"/>
          </a:solidFill>
          <a:ln cap="flat" cmpd="sng" w="77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74200" lIns="74200" spcFirstLastPara="1" rIns="74200" wrap="square" tIns="742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 sz="146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html</a:t>
            </a:r>
            <a:endParaRPr sz="146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97" name="Google Shape;197;p18"/>
          <p:cNvSpPr/>
          <p:nvPr/>
        </p:nvSpPr>
        <p:spPr>
          <a:xfrm>
            <a:off x="3402000" y="2387531"/>
            <a:ext cx="826500" cy="429600"/>
          </a:xfrm>
          <a:prstGeom prst="roundRect">
            <a:avLst>
              <a:gd fmla="val 16667" name="adj"/>
            </a:avLst>
          </a:prstGeom>
          <a:solidFill>
            <a:schemeClr val="dk1"/>
          </a:solidFill>
          <a:ln cap="flat" cmpd="sng" w="77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74200" lIns="74200" spcFirstLastPara="1" rIns="74200" wrap="square" tIns="742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 sz="146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head</a:t>
            </a:r>
            <a:endParaRPr sz="146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98" name="Google Shape;198;p18"/>
          <p:cNvSpPr/>
          <p:nvPr/>
        </p:nvSpPr>
        <p:spPr>
          <a:xfrm>
            <a:off x="4872291" y="2413453"/>
            <a:ext cx="826500" cy="429600"/>
          </a:xfrm>
          <a:prstGeom prst="roundRect">
            <a:avLst>
              <a:gd fmla="val 16667" name="adj"/>
            </a:avLst>
          </a:prstGeom>
          <a:solidFill>
            <a:schemeClr val="dk1"/>
          </a:solidFill>
          <a:ln cap="flat" cmpd="sng" w="77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74200" lIns="74200" spcFirstLastPara="1" rIns="74200" wrap="square" tIns="742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 sz="146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body</a:t>
            </a:r>
            <a:endParaRPr sz="146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99" name="Google Shape;199;p18"/>
          <p:cNvSpPr/>
          <p:nvPr/>
        </p:nvSpPr>
        <p:spPr>
          <a:xfrm>
            <a:off x="3402000" y="3035671"/>
            <a:ext cx="826500" cy="429600"/>
          </a:xfrm>
          <a:prstGeom prst="roundRect">
            <a:avLst>
              <a:gd fmla="val 16667" name="adj"/>
            </a:avLst>
          </a:prstGeom>
          <a:solidFill>
            <a:schemeClr val="dk1"/>
          </a:solidFill>
          <a:ln cap="flat" cmpd="sng" w="77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74200" lIns="74200" spcFirstLastPara="1" rIns="74200" wrap="square" tIns="742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 sz="146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title</a:t>
            </a:r>
            <a:endParaRPr sz="146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00" name="Google Shape;200;p18"/>
          <p:cNvSpPr/>
          <p:nvPr/>
        </p:nvSpPr>
        <p:spPr>
          <a:xfrm>
            <a:off x="4393760" y="3035671"/>
            <a:ext cx="826500" cy="429600"/>
          </a:xfrm>
          <a:prstGeom prst="roundRect">
            <a:avLst>
              <a:gd fmla="val 16667" name="adj"/>
            </a:avLst>
          </a:prstGeom>
          <a:solidFill>
            <a:schemeClr val="dk1"/>
          </a:solidFill>
          <a:ln cap="flat" cmpd="sng" w="77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74200" lIns="74200" spcFirstLastPara="1" rIns="74200" wrap="square" tIns="742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 sz="146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p</a:t>
            </a:r>
            <a:endParaRPr sz="146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01" name="Google Shape;201;p18"/>
          <p:cNvSpPr/>
          <p:nvPr/>
        </p:nvSpPr>
        <p:spPr>
          <a:xfrm>
            <a:off x="5385519" y="3035671"/>
            <a:ext cx="826500" cy="429600"/>
          </a:xfrm>
          <a:prstGeom prst="roundRect">
            <a:avLst>
              <a:gd fmla="val 16667" name="adj"/>
            </a:avLst>
          </a:prstGeom>
          <a:solidFill>
            <a:schemeClr val="dk1"/>
          </a:solidFill>
          <a:ln cap="flat" cmpd="sng" w="77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74200" lIns="74200" spcFirstLastPara="1" rIns="74200" wrap="square" tIns="742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 sz="146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ol</a:t>
            </a:r>
            <a:endParaRPr sz="146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02" name="Google Shape;202;p18"/>
          <p:cNvSpPr/>
          <p:nvPr/>
        </p:nvSpPr>
        <p:spPr>
          <a:xfrm>
            <a:off x="4818542" y="3747665"/>
            <a:ext cx="826500" cy="429600"/>
          </a:xfrm>
          <a:prstGeom prst="roundRect">
            <a:avLst>
              <a:gd fmla="val 16667" name="adj"/>
            </a:avLst>
          </a:prstGeom>
          <a:solidFill>
            <a:schemeClr val="dk1"/>
          </a:solidFill>
          <a:ln cap="flat" cmpd="sng" w="77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74200" lIns="74200" spcFirstLastPara="1" rIns="74200" wrap="square" tIns="742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 sz="146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li</a:t>
            </a:r>
            <a:endParaRPr sz="146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03" name="Google Shape;203;p18"/>
          <p:cNvSpPr/>
          <p:nvPr/>
        </p:nvSpPr>
        <p:spPr>
          <a:xfrm>
            <a:off x="5749065" y="3747665"/>
            <a:ext cx="826500" cy="429600"/>
          </a:xfrm>
          <a:prstGeom prst="roundRect">
            <a:avLst>
              <a:gd fmla="val 16667" name="adj"/>
            </a:avLst>
          </a:prstGeom>
          <a:solidFill>
            <a:schemeClr val="dk1"/>
          </a:solidFill>
          <a:ln cap="flat" cmpd="sng" w="77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74200" lIns="74200" spcFirstLastPara="1" rIns="74200" wrap="square" tIns="742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 sz="146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li</a:t>
            </a:r>
            <a:endParaRPr sz="146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cxnSp>
        <p:nvCxnSpPr>
          <p:cNvPr id="204" name="Google Shape;204;p18"/>
          <p:cNvCxnSpPr>
            <a:endCxn id="197" idx="0"/>
          </p:cNvCxnSpPr>
          <p:nvPr/>
        </p:nvCxnSpPr>
        <p:spPr>
          <a:xfrm flipH="1">
            <a:off x="3815250" y="2241131"/>
            <a:ext cx="843600" cy="146400"/>
          </a:xfrm>
          <a:prstGeom prst="straightConnector1">
            <a:avLst/>
          </a:prstGeom>
          <a:noFill/>
          <a:ln cap="flat" cmpd="sng" w="77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05" name="Google Shape;205;p18"/>
          <p:cNvCxnSpPr>
            <a:stCxn id="196" idx="2"/>
            <a:endCxn id="198" idx="0"/>
          </p:cNvCxnSpPr>
          <p:nvPr/>
        </p:nvCxnSpPr>
        <p:spPr>
          <a:xfrm>
            <a:off x="4641885" y="2220834"/>
            <a:ext cx="643800" cy="192600"/>
          </a:xfrm>
          <a:prstGeom prst="straightConnector1">
            <a:avLst/>
          </a:prstGeom>
          <a:noFill/>
          <a:ln cap="flat" cmpd="sng" w="77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06" name="Google Shape;206;p18"/>
          <p:cNvCxnSpPr>
            <a:stCxn id="197" idx="2"/>
            <a:endCxn id="199" idx="0"/>
          </p:cNvCxnSpPr>
          <p:nvPr/>
        </p:nvCxnSpPr>
        <p:spPr>
          <a:xfrm>
            <a:off x="3815250" y="2817131"/>
            <a:ext cx="0" cy="218400"/>
          </a:xfrm>
          <a:prstGeom prst="straightConnector1">
            <a:avLst/>
          </a:prstGeom>
          <a:noFill/>
          <a:ln cap="flat" cmpd="sng" w="77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07" name="Google Shape;207;p18"/>
          <p:cNvCxnSpPr>
            <a:stCxn id="198" idx="2"/>
            <a:endCxn id="200" idx="0"/>
          </p:cNvCxnSpPr>
          <p:nvPr/>
        </p:nvCxnSpPr>
        <p:spPr>
          <a:xfrm flipH="1">
            <a:off x="4807041" y="2843053"/>
            <a:ext cx="478500" cy="192600"/>
          </a:xfrm>
          <a:prstGeom prst="straightConnector1">
            <a:avLst/>
          </a:prstGeom>
          <a:noFill/>
          <a:ln cap="flat" cmpd="sng" w="77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08" name="Google Shape;208;p18"/>
          <p:cNvCxnSpPr>
            <a:stCxn id="198" idx="2"/>
            <a:endCxn id="201" idx="0"/>
          </p:cNvCxnSpPr>
          <p:nvPr/>
        </p:nvCxnSpPr>
        <p:spPr>
          <a:xfrm>
            <a:off x="5285541" y="2843053"/>
            <a:ext cx="513300" cy="192600"/>
          </a:xfrm>
          <a:prstGeom prst="straightConnector1">
            <a:avLst/>
          </a:prstGeom>
          <a:noFill/>
          <a:ln cap="flat" cmpd="sng" w="77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09" name="Google Shape;209;p18"/>
          <p:cNvCxnSpPr>
            <a:stCxn id="201" idx="2"/>
            <a:endCxn id="203" idx="0"/>
          </p:cNvCxnSpPr>
          <p:nvPr/>
        </p:nvCxnSpPr>
        <p:spPr>
          <a:xfrm>
            <a:off x="5798769" y="3465271"/>
            <a:ext cx="363600" cy="282300"/>
          </a:xfrm>
          <a:prstGeom prst="straightConnector1">
            <a:avLst/>
          </a:prstGeom>
          <a:noFill/>
          <a:ln cap="flat" cmpd="sng" w="77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10" name="Google Shape;210;p18"/>
          <p:cNvCxnSpPr>
            <a:stCxn id="201" idx="2"/>
            <a:endCxn id="202" idx="0"/>
          </p:cNvCxnSpPr>
          <p:nvPr/>
        </p:nvCxnSpPr>
        <p:spPr>
          <a:xfrm flipH="1">
            <a:off x="5231769" y="3465271"/>
            <a:ext cx="567000" cy="282300"/>
          </a:xfrm>
          <a:prstGeom prst="straightConnector1">
            <a:avLst/>
          </a:prstGeom>
          <a:noFill/>
          <a:ln cap="flat" cmpd="sng" w="77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11" name="Google Shape;211;p18"/>
          <p:cNvSpPr txBox="1"/>
          <p:nvPr/>
        </p:nvSpPr>
        <p:spPr>
          <a:xfrm>
            <a:off x="548075" y="1643400"/>
            <a:ext cx="3173700" cy="282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&lt;!DOCTYPE html&gt;</a:t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&lt;html&gt;</a:t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  &lt;head&gt;</a:t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    &lt;title&gt;Mijn eerste pagina&lt;/title&gt;</a:t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  &lt;/head&gt;</a:t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  &lt;body&gt;</a:t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    &lt;p&gt;Dit is een paragraaf tekst.&lt;/p&gt;</a:t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    &lt;ol&gt;</a:t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      &lt;li&gt;Eerste punt&lt;/li&gt;</a:t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      &lt;li&gt;Tweede punt&lt;/li&gt;</a:t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    &lt;/ol&gt;</a:t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  &lt;/body&gt;</a:t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&lt;/html&gt;</a:t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12" name="Google Shape;212;p18"/>
          <p:cNvSpPr txBox="1"/>
          <p:nvPr/>
        </p:nvSpPr>
        <p:spPr>
          <a:xfrm>
            <a:off x="6679600" y="1711625"/>
            <a:ext cx="2292900" cy="282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nl"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Parent:</a:t>
            </a:r>
            <a:r>
              <a:rPr lang="nl"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 Een parent heeft één of meerdere andere elementen (</a:t>
            </a:r>
            <a:r>
              <a:rPr b="1" lang="nl"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= Children</a:t>
            </a:r>
            <a:r>
              <a:rPr lang="nl"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)</a:t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nl"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Siblings: </a:t>
            </a:r>
            <a:r>
              <a:rPr lang="nl"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Children van dezelfde parent</a:t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nl"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Nesting: </a:t>
            </a:r>
            <a:r>
              <a:rPr lang="nl"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Een child kan weer een parent zijn van een ander element, </a:t>
            </a:r>
            <a:r>
              <a:rPr lang="nl"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enzovoort</a:t>
            </a:r>
            <a:r>
              <a:rPr lang="nl"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19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Oefeningen Stambomen</a:t>
            </a:r>
            <a:endParaRPr/>
          </a:p>
        </p:txBody>
      </p:sp>
      <p:sp>
        <p:nvSpPr>
          <p:cNvPr id="218" name="Google Shape;218;p19"/>
          <p:cNvSpPr txBox="1"/>
          <p:nvPr/>
        </p:nvSpPr>
        <p:spPr>
          <a:xfrm>
            <a:off x="1061575" y="1794925"/>
            <a:ext cx="3544200" cy="282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&lt;!DOCTYPE html&gt;</a:t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&lt;html&gt;</a:t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  &lt;head&gt;</a:t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    &lt;title&gt;Over mij&lt;/title&gt;</a:t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  &lt;/head&gt;</a:t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  &lt;body&gt;</a:t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    &lt;h2&gt;Wie ben ik?&lt;/h2&gt;</a:t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    &lt;p&gt;Ik ben een leerling die HTML leert.&lt;/p&gt;</a:t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  &lt;/body&gt;</a:t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&lt;/html&gt;</a:t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19" name="Google Shape;219;p19"/>
          <p:cNvSpPr txBox="1"/>
          <p:nvPr>
            <p:ph type="title"/>
          </p:nvPr>
        </p:nvSpPr>
        <p:spPr>
          <a:xfrm>
            <a:off x="1172125" y="1214100"/>
            <a:ext cx="1901400" cy="616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Oefening 1</a:t>
            </a:r>
            <a:endParaRPr/>
          </a:p>
        </p:txBody>
      </p:sp>
      <p:sp>
        <p:nvSpPr>
          <p:cNvPr id="220" name="Google Shape;220;p19"/>
          <p:cNvSpPr txBox="1"/>
          <p:nvPr/>
        </p:nvSpPr>
        <p:spPr>
          <a:xfrm>
            <a:off x="4792200" y="1888675"/>
            <a:ext cx="3544200" cy="282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&lt;!DOCTYPE html&gt;&lt;html&gt;&lt;head&gt;&lt;title&gt;Mijn website&lt;/title&gt;&lt;/head&gt;&lt;body&gt;&lt;h1&gt;Welkom!&lt;/h1&gt;&lt;p&gt;Hier vind je informatie en links.&lt;/p&gt;&lt;img src="foto.jpg" alt="voorbeeld"&gt;&lt;ul&gt;&lt;li&gt;&lt;a href="https://example.com"&gt;Eerste link&lt;/a&gt;&lt;/li&gt;&lt;li&gt;&lt;a href="https://example.org"&gt;Tweede link&lt;/a&gt;&lt;/li&gt;&lt;/ul&gt;&lt;/body&gt;&lt;/html&gt;</a:t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21" name="Google Shape;221;p19"/>
          <p:cNvSpPr txBox="1"/>
          <p:nvPr>
            <p:ph type="title"/>
          </p:nvPr>
        </p:nvSpPr>
        <p:spPr>
          <a:xfrm>
            <a:off x="4902750" y="1307850"/>
            <a:ext cx="1901400" cy="616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Oefening 2</a:t>
            </a:r>
            <a:endParaRPr/>
          </a:p>
        </p:txBody>
      </p:sp>
      <p:sp>
        <p:nvSpPr>
          <p:cNvPr id="222" name="Google Shape;222;p19"/>
          <p:cNvSpPr txBox="1"/>
          <p:nvPr>
            <p:ph type="title"/>
          </p:nvPr>
        </p:nvSpPr>
        <p:spPr>
          <a:xfrm>
            <a:off x="632300" y="4238250"/>
            <a:ext cx="8199300" cy="616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nl" sz="2060"/>
              <a:t>Gebruik tabs en enters om je werk overzichtelijk te houden</a:t>
            </a:r>
            <a:endParaRPr sz="206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20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Separation of Concerns</a:t>
            </a:r>
            <a:endParaRPr/>
          </a:p>
        </p:txBody>
      </p:sp>
      <p:sp>
        <p:nvSpPr>
          <p:cNvPr id="228" name="Google Shape;228;p20"/>
          <p:cNvSpPr txBox="1"/>
          <p:nvPr/>
        </p:nvSpPr>
        <p:spPr>
          <a:xfrm>
            <a:off x="1297500" y="1020475"/>
            <a:ext cx="7256400" cy="321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&lt;!DOCTYPE html&gt;</a:t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&lt;html&gt;</a:t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  &lt;head&gt;</a:t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    &lt;title&gt;Mijn Website&lt;/title&gt;</a:t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  &lt;/head&gt;</a:t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  &lt;body style="background-color: lightblue; font-family: Verdana; margin:0; padding:0;"&gt;</a:t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    &lt;h1 style="color: red; text-align: center; background-color: yellow;"&gt;Mijn site&lt;/h1&gt;</a:t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    &lt;p style="font-size: 18px; color: green; line-height: 1.5; "&gt;Dit is een paragraaf. &lt;/p&gt;</a:t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    &lt;p style="font-size: 18px; color: purple; margin: 20px;"&gt;Nog een stukje tekst.&lt;/p&gt;</a:t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    &lt;ul style="list-style-type: square; color: blue; margin: 20px;"&gt;</a:t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      &lt;li style="margin: 5px; font-weight: bold;"&gt;Eerste item&lt;/li&gt;</a:t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      &lt;li style="margin: 5px; font-style: italic; color: orange;"&gt;Tweede item&lt;/li&gt;</a:t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      &lt;li style="margin: 5px; text-decoration: underline; color: brown;"&gt;Derde item&lt;/li&gt;</a:t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    &lt;/ul&gt;</a:t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  &lt;/body&gt;</a:t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&lt;/html&gt;</a:t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29" name="Google Shape;229;p20"/>
          <p:cNvSpPr txBox="1"/>
          <p:nvPr>
            <p:ph type="title"/>
          </p:nvPr>
        </p:nvSpPr>
        <p:spPr>
          <a:xfrm>
            <a:off x="632300" y="4337225"/>
            <a:ext cx="8199300" cy="5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nl" sz="2060"/>
              <a:t>Gebruik verschillende bestanden voor HTML en CSS </a:t>
            </a:r>
            <a:endParaRPr sz="206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21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Separation of Concerns</a:t>
            </a:r>
            <a:endParaRPr/>
          </a:p>
        </p:txBody>
      </p:sp>
      <p:sp>
        <p:nvSpPr>
          <p:cNvPr id="235" name="Google Shape;235;p21"/>
          <p:cNvSpPr txBox="1"/>
          <p:nvPr/>
        </p:nvSpPr>
        <p:spPr>
          <a:xfrm>
            <a:off x="1297500" y="1020475"/>
            <a:ext cx="7256400" cy="321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Nut ervan:</a:t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Lato"/>
              <a:buAutoNum type="arabicPeriod"/>
            </a:pPr>
            <a:r>
              <a:rPr lang="nl"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Code sneller begrijpen</a:t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Lato"/>
              <a:buAutoNum type="arabicPeriod"/>
            </a:pPr>
            <a:r>
              <a:rPr lang="nl"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Code makkelijker aanpassen</a:t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HTML: Beschrijft de inhoud van de webpagina</a:t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CSS: Geeft de stijl van de webpagina</a:t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36" name="Google Shape;236;p21"/>
          <p:cNvSpPr txBox="1"/>
          <p:nvPr/>
        </p:nvSpPr>
        <p:spPr>
          <a:xfrm>
            <a:off x="943925" y="2926750"/>
            <a:ext cx="2752500" cy="195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&lt;!DOCTYPE html&gt;</a:t>
            </a:r>
            <a:endParaRPr sz="10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&lt;html&gt;</a:t>
            </a:r>
            <a:endParaRPr sz="10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  &lt;head&gt;</a:t>
            </a:r>
            <a:endParaRPr sz="10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    &lt;title&gt;Mijn Website&lt;/title&gt;</a:t>
            </a:r>
            <a:endParaRPr sz="10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    &lt;link rel="stylesheet" href="stijl.css"&gt;</a:t>
            </a:r>
            <a:endParaRPr sz="10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  &lt;/head&gt;</a:t>
            </a:r>
            <a:endParaRPr sz="10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  &lt;body&gt;</a:t>
            </a:r>
            <a:endParaRPr sz="10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    . . . </a:t>
            </a:r>
            <a:endParaRPr sz="10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  &lt;/body&gt;</a:t>
            </a:r>
            <a:endParaRPr sz="10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&lt;/html&gt;</a:t>
            </a:r>
            <a:endParaRPr sz="10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37" name="Google Shape;237;p21"/>
          <p:cNvSpPr txBox="1"/>
          <p:nvPr/>
        </p:nvSpPr>
        <p:spPr>
          <a:xfrm>
            <a:off x="4118450" y="2808850"/>
            <a:ext cx="2752500" cy="21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body {</a:t>
            </a:r>
            <a:endParaRPr sz="10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  background-color: lightblue;</a:t>
            </a:r>
            <a:endParaRPr sz="10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  font-family: Verdana;</a:t>
            </a:r>
            <a:endParaRPr sz="10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  margin: 0;</a:t>
            </a:r>
            <a:endParaRPr sz="10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  padding: 0;</a:t>
            </a:r>
            <a:endParaRPr sz="10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}</a:t>
            </a:r>
            <a:endParaRPr sz="10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h1 {</a:t>
            </a:r>
            <a:endParaRPr sz="10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  color: red;</a:t>
            </a:r>
            <a:endParaRPr sz="10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  text-align: center;</a:t>
            </a:r>
            <a:endParaRPr sz="10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  background-color: yellow;</a:t>
            </a:r>
            <a:endParaRPr sz="10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}</a:t>
            </a:r>
            <a:endParaRPr sz="10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. . .</a:t>
            </a:r>
            <a:endParaRPr sz="10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Focus">
  <a:themeElements>
    <a:clrScheme name="Focus">
      <a:dk1>
        <a:srgbClr val="1B212C"/>
      </a:dk1>
      <a:lt1>
        <a:srgbClr val="FFFFFF"/>
      </a:lt1>
      <a:dk2>
        <a:srgbClr val="D9D9D9"/>
      </a:dk2>
      <a:lt2>
        <a:srgbClr val="82C7A5"/>
      </a:lt2>
      <a:accent1>
        <a:srgbClr val="0145AC"/>
      </a:accent1>
      <a:accent2>
        <a:srgbClr val="EECE1A"/>
      </a:accent2>
      <a:accent3>
        <a:srgbClr val="4E5567"/>
      </a:accent3>
      <a:accent4>
        <a:srgbClr val="F4D6AD"/>
      </a:accent4>
      <a:accent5>
        <a:srgbClr val="7890CD"/>
      </a:accent5>
      <a:accent6>
        <a:srgbClr val="F15E22"/>
      </a:accent6>
      <a:hlink>
        <a:srgbClr val="7890CD"/>
      </a:hlink>
      <a:folHlink>
        <a:srgbClr val="7890C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