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65" r:id="rId2"/>
    <p:sldId id="352" r:id="rId3"/>
    <p:sldId id="344" r:id="rId4"/>
    <p:sldId id="351" r:id="rId5"/>
    <p:sldId id="345" r:id="rId6"/>
    <p:sldId id="347" r:id="rId7"/>
    <p:sldId id="346" r:id="rId8"/>
    <p:sldId id="348" r:id="rId9"/>
    <p:sldId id="349" r:id="rId10"/>
    <p:sldId id="372" r:id="rId11"/>
    <p:sldId id="366" r:id="rId12"/>
    <p:sldId id="367" r:id="rId13"/>
    <p:sldId id="365" r:id="rId14"/>
    <p:sldId id="368" r:id="rId15"/>
    <p:sldId id="369" r:id="rId16"/>
    <p:sldId id="418" r:id="rId17"/>
    <p:sldId id="419" r:id="rId18"/>
    <p:sldId id="429" r:id="rId19"/>
    <p:sldId id="361" r:id="rId20"/>
    <p:sldId id="362" r:id="rId21"/>
    <p:sldId id="363" r:id="rId22"/>
    <p:sldId id="364" r:id="rId23"/>
    <p:sldId id="370" r:id="rId24"/>
    <p:sldId id="371" r:id="rId25"/>
    <p:sldId id="376" r:id="rId26"/>
    <p:sldId id="375" r:id="rId27"/>
    <p:sldId id="378" r:id="rId28"/>
    <p:sldId id="377" r:id="rId29"/>
    <p:sldId id="379" r:id="rId30"/>
    <p:sldId id="380" r:id="rId31"/>
    <p:sldId id="381" r:id="rId32"/>
    <p:sldId id="382" r:id="rId33"/>
    <p:sldId id="383" r:id="rId34"/>
    <p:sldId id="384" r:id="rId35"/>
    <p:sldId id="388" r:id="rId36"/>
    <p:sldId id="386" r:id="rId37"/>
    <p:sldId id="385" r:id="rId38"/>
    <p:sldId id="391" r:id="rId39"/>
    <p:sldId id="387" r:id="rId40"/>
    <p:sldId id="392" r:id="rId41"/>
    <p:sldId id="394" r:id="rId42"/>
    <p:sldId id="395" r:id="rId43"/>
    <p:sldId id="400" r:id="rId44"/>
    <p:sldId id="397" r:id="rId45"/>
    <p:sldId id="396" r:id="rId46"/>
    <p:sldId id="399" r:id="rId47"/>
    <p:sldId id="374" r:id="rId48"/>
    <p:sldId id="402" r:id="rId49"/>
    <p:sldId id="406" r:id="rId50"/>
    <p:sldId id="403" r:id="rId51"/>
    <p:sldId id="407" r:id="rId52"/>
    <p:sldId id="408" r:id="rId53"/>
    <p:sldId id="405" r:id="rId54"/>
    <p:sldId id="409" r:id="rId55"/>
    <p:sldId id="410" r:id="rId56"/>
    <p:sldId id="411" r:id="rId57"/>
    <p:sldId id="412" r:id="rId58"/>
    <p:sldId id="413" r:id="rId59"/>
    <p:sldId id="414" r:id="rId60"/>
    <p:sldId id="373" r:id="rId6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3C19B58-76AD-3F41-A92B-A24E5B43E79F}">
          <p14:sldIdLst>
            <p14:sldId id="265"/>
          </p14:sldIdLst>
        </p14:section>
        <p14:section name="Programmeertalen" id="{D2C97705-F921-7149-B252-13CC9D610ED5}">
          <p14:sldIdLst>
            <p14:sldId id="352"/>
            <p14:sldId id="344"/>
            <p14:sldId id="351"/>
            <p14:sldId id="345"/>
            <p14:sldId id="347"/>
            <p14:sldId id="346"/>
            <p14:sldId id="348"/>
            <p14:sldId id="349"/>
          </p14:sldIdLst>
        </p14:section>
        <p14:section name="p5 library" id="{D0F72B29-63EE-DB44-9094-95B9603E56C8}">
          <p14:sldIdLst>
            <p14:sldId id="372"/>
            <p14:sldId id="366"/>
            <p14:sldId id="367"/>
            <p14:sldId id="365"/>
            <p14:sldId id="368"/>
            <p14:sldId id="369"/>
          </p14:sldIdLst>
        </p14:section>
        <p14:section name="Volgorde" id="{1CE5FE55-B9C3-2046-B9E2-277F7B54586E}">
          <p14:sldIdLst>
            <p14:sldId id="418"/>
            <p14:sldId id="419"/>
            <p14:sldId id="429"/>
          </p14:sldIdLst>
        </p14:section>
        <p14:section name="Variabelen" id="{2710F7DD-85A5-514F-B638-67F746959F6D}">
          <p14:sldIdLst>
            <p14:sldId id="361"/>
            <p14:sldId id="362"/>
            <p14:sldId id="363"/>
            <p14:sldId id="364"/>
            <p14:sldId id="370"/>
            <p14:sldId id="371"/>
          </p14:sldIdLst>
        </p14:section>
        <p14:section name="Functies" id="{F38D6068-202D-4542-AA7C-E7AE045EBD5A}">
          <p14:sldIdLst>
            <p14:sldId id="376"/>
            <p14:sldId id="375"/>
            <p14:sldId id="378"/>
            <p14:sldId id="377"/>
            <p14:sldId id="379"/>
            <p14:sldId id="380"/>
            <p14:sldId id="381"/>
            <p14:sldId id="382"/>
            <p14:sldId id="383"/>
          </p14:sldIdLst>
        </p14:section>
        <p14:section name="Selectie, expressies en operatoren" id="{5EDE49C4-20C2-FD44-AB95-D0FB09876685}">
          <p14:sldIdLst>
            <p14:sldId id="384"/>
            <p14:sldId id="388"/>
            <p14:sldId id="386"/>
            <p14:sldId id="385"/>
            <p14:sldId id="391"/>
            <p14:sldId id="387"/>
            <p14:sldId id="392"/>
          </p14:sldIdLst>
        </p14:section>
        <p14:section name="Herhaling" id="{2E9AAA29-EFF2-F74C-9644-52596E1F61D6}">
          <p14:sldIdLst>
            <p14:sldId id="394"/>
            <p14:sldId id="395"/>
            <p14:sldId id="400"/>
            <p14:sldId id="397"/>
            <p14:sldId id="396"/>
            <p14:sldId id="399"/>
          </p14:sldIdLst>
        </p14:section>
        <p14:section name="Arrays" id="{4937B9B0-3EC9-EF4A-8435-33B3D2D751BB}">
          <p14:sldIdLst>
            <p14:sldId id="374"/>
            <p14:sldId id="402"/>
            <p14:sldId id="406"/>
            <p14:sldId id="403"/>
            <p14:sldId id="407"/>
            <p14:sldId id="408"/>
            <p14:sldId id="405"/>
            <p14:sldId id="409"/>
            <p14:sldId id="410"/>
            <p14:sldId id="411"/>
            <p14:sldId id="412"/>
            <p14:sldId id="413"/>
            <p14:sldId id="414"/>
          </p14:sldIdLst>
        </p14:section>
        <p14:section name="Kahoot" id="{FBF33ACE-F1B6-974C-9A48-C1DDC2D2D7F0}">
          <p14:sldIdLst>
            <p14:sldId id="3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4"/>
    <a:srgbClr val="FF9039"/>
    <a:srgbClr val="454C69"/>
    <a:srgbClr val="FFFFFF"/>
    <a:srgbClr val="F39322"/>
    <a:srgbClr val="E6E6E6"/>
    <a:srgbClr val="86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0" autoAdjust="0"/>
    <p:restoredTop sz="79978" autoAdjust="0"/>
  </p:normalViewPr>
  <p:slideViewPr>
    <p:cSldViewPr snapToGrid="0">
      <p:cViewPr varScale="1">
        <p:scale>
          <a:sx n="127" d="100"/>
          <a:sy n="127" d="100"/>
        </p:scale>
        <p:origin x="992"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47" d="100"/>
          <a:sy n="47" d="100"/>
        </p:scale>
        <p:origin x="1932"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89781-F136-403A-9A18-F5A619CE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4178FB0E-6F11-425E-BA85-F066039B9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DC2F7C-FCB1-4154-A707-02579EEC012A}" type="datetime1">
              <a:rPr lang="nl-NL" smtClean="0"/>
              <a:t>25-01-2023</a:t>
            </a:fld>
            <a:endParaRPr lang="nl-NL"/>
          </a:p>
        </p:txBody>
      </p:sp>
      <p:sp>
        <p:nvSpPr>
          <p:cNvPr id="4" name="Footer Placeholder 3">
            <a:extLst>
              <a:ext uri="{FF2B5EF4-FFF2-40B4-BE49-F238E27FC236}">
                <a16:creationId xmlns:a16="http://schemas.microsoft.com/office/drawing/2014/main" id="{DBD2A01D-65F8-4012-B908-12826D752B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8CBD87A9-C523-46BA-BB91-7D67E1F348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0CFA6E-79E2-47B6-A9E0-BE46D0CDB95E}" type="slidenum">
              <a:rPr lang="nl-NL" smtClean="0"/>
              <a:t>‹nr.›</a:t>
            </a:fld>
            <a:endParaRPr lang="nl-NL"/>
          </a:p>
        </p:txBody>
      </p:sp>
    </p:spTree>
    <p:extLst>
      <p:ext uri="{BB962C8B-B14F-4D97-AF65-F5344CB8AC3E}">
        <p14:creationId xmlns:p14="http://schemas.microsoft.com/office/powerpoint/2010/main" val="10079236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7CFA-9089-4604-BE55-6B5DC76CD258}" type="datetime1">
              <a:rPr lang="nl-NL" smtClean="0"/>
              <a:t>25-01-2023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360D2-D3D6-4455-9451-79BE698AFDE1}" type="slidenum">
              <a:rPr lang="nl-NL" smtClean="0"/>
              <a:t>‹nr.›</a:t>
            </a:fld>
            <a:endParaRPr lang="nl-NL"/>
          </a:p>
        </p:txBody>
      </p:sp>
    </p:spTree>
    <p:extLst>
      <p:ext uri="{BB962C8B-B14F-4D97-AF65-F5344CB8AC3E}">
        <p14:creationId xmlns:p14="http://schemas.microsoft.com/office/powerpoint/2010/main" val="25062042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Leerdoelen:</a:t>
            </a:r>
          </a:p>
          <a:p>
            <a:pPr marL="171450" indent="-171450">
              <a:buFontTx/>
              <a:buChar char="-"/>
            </a:pPr>
            <a:r>
              <a:rPr lang="nl-NL" dirty="0"/>
              <a:t>Leerlingen leren programmeren</a:t>
            </a:r>
          </a:p>
          <a:p>
            <a:pPr marL="171450" indent="-171450">
              <a:buFontTx/>
              <a:buChar char="-"/>
            </a:pPr>
            <a:r>
              <a:rPr lang="nl-NL" dirty="0"/>
              <a:t>Ze moeten ongeveer kunnen wat in het eindexamenprogramma staat over programmeren</a:t>
            </a:r>
          </a:p>
          <a:p>
            <a:pPr marL="171450" indent="-171450">
              <a:buFontTx/>
              <a:buChar char="-"/>
            </a:pPr>
            <a:r>
              <a:rPr lang="nl-NL" dirty="0"/>
              <a:t>Ze moeten voldoende theoretische en praktische ervaring opbouwen om een praktische vervolgopdracht uit te kunnen voeren (game maken in </a:t>
            </a:r>
            <a:r>
              <a:rPr lang="nl-NL" dirty="0" err="1"/>
              <a:t>JavaScript</a:t>
            </a:r>
            <a:r>
              <a:rPr lang="nl-NL" dirty="0"/>
              <a:t> met p5.js </a:t>
            </a:r>
            <a:r>
              <a:rPr lang="nl-NL" dirty="0" err="1"/>
              <a:t>library</a:t>
            </a:r>
            <a:r>
              <a:rPr lang="nl-NL" dirty="0"/>
              <a:t>)</a:t>
            </a:r>
          </a:p>
          <a:p>
            <a:pPr marL="171450" indent="-171450">
              <a:buFontTx/>
              <a:buChar char="-"/>
            </a:pPr>
            <a:endParaRPr lang="nl-NL" dirty="0"/>
          </a:p>
          <a:p>
            <a:pPr marL="0" indent="0">
              <a:buFontTx/>
              <a:buNone/>
            </a:pPr>
            <a:r>
              <a:rPr lang="nl-NL" dirty="0"/>
              <a:t>Startkennis (aanbevolen, niet strikt noodzakelijk):</a:t>
            </a:r>
          </a:p>
          <a:p>
            <a:pPr marL="171450" indent="-171450">
              <a:buFontTx/>
              <a:buChar char="-"/>
            </a:pPr>
            <a:r>
              <a:rPr lang="nl-NL" dirty="0"/>
              <a:t>Enige kennis van de werking van computers (processor, bus, geheugen, operating system, browser)</a:t>
            </a:r>
          </a:p>
          <a:p>
            <a:pPr marL="171450" indent="-171450">
              <a:buFontTx/>
              <a:buChar char="-"/>
            </a:pPr>
            <a:r>
              <a:rPr lang="nl-NL" dirty="0"/>
              <a:t>Vaardigheid met het maken van door computers leesbare </a:t>
            </a:r>
            <a:r>
              <a:rPr lang="nl-NL" dirty="0" err="1"/>
              <a:t>tesktbestanden</a:t>
            </a:r>
            <a:r>
              <a:rPr lang="nl-NL" dirty="0"/>
              <a:t> (bijvoorbeeld html en </a:t>
            </a:r>
            <a:r>
              <a:rPr lang="nl-NL" dirty="0" err="1"/>
              <a:t>css</a:t>
            </a:r>
            <a:r>
              <a:rPr lang="nl-NL" dirty="0"/>
              <a:t>)</a:t>
            </a:r>
          </a:p>
        </p:txBody>
      </p:sp>
      <p:sp>
        <p:nvSpPr>
          <p:cNvPr id="4" name="Date Placeholder 3"/>
          <p:cNvSpPr>
            <a:spLocks noGrp="1"/>
          </p:cNvSpPr>
          <p:nvPr>
            <p:ph type="dt" idx="10"/>
          </p:nvPr>
        </p:nvSpPr>
        <p:spPr/>
        <p:txBody>
          <a:bodyPr/>
          <a:lstStyle/>
          <a:p>
            <a:fld id="{B80B7CFA-9089-4604-BE55-6B5DC76CD258}" type="datetime1">
              <a:rPr lang="nl-NL" smtClean="0"/>
              <a:t>25-01-2023</a:t>
            </a:fld>
            <a:endParaRPr lang="nl-NL"/>
          </a:p>
        </p:txBody>
      </p:sp>
      <p:sp>
        <p:nvSpPr>
          <p:cNvPr id="5" name="Slide Number Placeholder 4"/>
          <p:cNvSpPr>
            <a:spLocks noGrp="1"/>
          </p:cNvSpPr>
          <p:nvPr>
            <p:ph type="sldNum" sz="quarter" idx="11"/>
          </p:nvPr>
        </p:nvSpPr>
        <p:spPr/>
        <p:txBody>
          <a:bodyPr/>
          <a:lstStyle/>
          <a:p>
            <a:fld id="{293360D2-D3D6-4455-9451-79BE698AFDE1}" type="slidenum">
              <a:rPr lang="nl-NL" smtClean="0"/>
              <a:t>1</a:t>
            </a:fld>
            <a:endParaRPr lang="nl-NL"/>
          </a:p>
        </p:txBody>
      </p:sp>
    </p:spTree>
    <p:extLst>
      <p:ext uri="{BB962C8B-B14F-4D97-AF65-F5344CB8AC3E}">
        <p14:creationId xmlns:p14="http://schemas.microsoft.com/office/powerpoint/2010/main" val="775863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19</a:t>
            </a:fld>
            <a:endParaRPr lang="nl-NL"/>
          </a:p>
        </p:txBody>
      </p:sp>
    </p:spTree>
    <p:extLst>
      <p:ext uri="{BB962C8B-B14F-4D97-AF65-F5344CB8AC3E}">
        <p14:creationId xmlns:p14="http://schemas.microsoft.com/office/powerpoint/2010/main" val="3600852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24</a:t>
            </a:fld>
            <a:endParaRPr lang="nl-NL"/>
          </a:p>
        </p:txBody>
      </p:sp>
    </p:spTree>
    <p:extLst>
      <p:ext uri="{BB962C8B-B14F-4D97-AF65-F5344CB8AC3E}">
        <p14:creationId xmlns:p14="http://schemas.microsoft.com/office/powerpoint/2010/main" val="18469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20190121GEE: gemerkt dat een deel </a:t>
            </a:r>
            <a:r>
              <a:rPr lang="nl-NL" dirty="0" err="1"/>
              <a:t>vd</a:t>
            </a:r>
            <a:r>
              <a:rPr lang="nl-NL" dirty="0"/>
              <a:t> leerlingen wat extra uitleg nodig heeft voordat ze doorzien wat x = x + 1; in de draw functie doet. Dat zit (nog) niet in deze slides.</a:t>
            </a:r>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25</a:t>
            </a:fld>
            <a:endParaRPr lang="nl-NL"/>
          </a:p>
        </p:txBody>
      </p:sp>
    </p:spTree>
    <p:extLst>
      <p:ext uri="{BB962C8B-B14F-4D97-AF65-F5344CB8AC3E}">
        <p14:creationId xmlns:p14="http://schemas.microsoft.com/office/powerpoint/2010/main" val="612713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34</a:t>
            </a:fld>
            <a:endParaRPr lang="nl-NL"/>
          </a:p>
        </p:txBody>
      </p:sp>
    </p:spTree>
    <p:extLst>
      <p:ext uri="{BB962C8B-B14F-4D97-AF65-F5344CB8AC3E}">
        <p14:creationId xmlns:p14="http://schemas.microsoft.com/office/powerpoint/2010/main" val="379908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41</a:t>
            </a:fld>
            <a:endParaRPr lang="nl-NL"/>
          </a:p>
        </p:txBody>
      </p:sp>
    </p:spTree>
    <p:extLst>
      <p:ext uri="{BB962C8B-B14F-4D97-AF65-F5344CB8AC3E}">
        <p14:creationId xmlns:p14="http://schemas.microsoft.com/office/powerpoint/2010/main" val="380320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46</a:t>
            </a:fld>
            <a:endParaRPr lang="nl-NL"/>
          </a:p>
        </p:txBody>
      </p:sp>
    </p:spTree>
    <p:extLst>
      <p:ext uri="{BB962C8B-B14F-4D97-AF65-F5344CB8AC3E}">
        <p14:creationId xmlns:p14="http://schemas.microsoft.com/office/powerpoint/2010/main" val="131441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47</a:t>
            </a:fld>
            <a:endParaRPr lang="nl-NL"/>
          </a:p>
        </p:txBody>
      </p:sp>
    </p:spTree>
    <p:extLst>
      <p:ext uri="{BB962C8B-B14F-4D97-AF65-F5344CB8AC3E}">
        <p14:creationId xmlns:p14="http://schemas.microsoft.com/office/powerpoint/2010/main" val="388304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53</a:t>
            </a:fld>
            <a:endParaRPr lang="nl-NL"/>
          </a:p>
        </p:txBody>
      </p:sp>
    </p:spTree>
    <p:extLst>
      <p:ext uri="{BB962C8B-B14F-4D97-AF65-F5344CB8AC3E}">
        <p14:creationId xmlns:p14="http://schemas.microsoft.com/office/powerpoint/2010/main" val="107602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5</a:t>
            </a:fld>
            <a:endParaRPr lang="nl-NL"/>
          </a:p>
        </p:txBody>
      </p:sp>
    </p:spTree>
    <p:extLst>
      <p:ext uri="{BB962C8B-B14F-4D97-AF65-F5344CB8AC3E}">
        <p14:creationId xmlns:p14="http://schemas.microsoft.com/office/powerpoint/2010/main" val="289975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Basic</a:t>
            </a:r>
          </a:p>
          <a:p>
            <a:r>
              <a:rPr lang="nl-NL" dirty="0"/>
              <a:t>C, C++, C# (zeg: See, See Plus Plus, </a:t>
            </a:r>
            <a:r>
              <a:rPr lang="nl-NL" dirty="0" err="1"/>
              <a:t>Sie</a:t>
            </a:r>
            <a:r>
              <a:rPr lang="nl-NL" dirty="0"/>
              <a:t> </a:t>
            </a:r>
            <a:r>
              <a:rPr lang="nl-NL" dirty="0" err="1"/>
              <a:t>Sjarp</a:t>
            </a:r>
            <a:r>
              <a:rPr lang="nl-NL" dirty="0"/>
              <a:t>)</a:t>
            </a:r>
          </a:p>
          <a:p>
            <a:r>
              <a:rPr lang="nl-NL" dirty="0"/>
              <a:t>Java (dit is wat anders dan </a:t>
            </a:r>
            <a:r>
              <a:rPr lang="nl-NL" dirty="0" err="1"/>
              <a:t>JavaScript</a:t>
            </a:r>
            <a:r>
              <a:rPr lang="nl-NL" dirty="0"/>
              <a:t>)</a:t>
            </a:r>
          </a:p>
          <a:p>
            <a:r>
              <a:rPr lang="nl-NL" dirty="0"/>
              <a:t>PHP (zeg: </a:t>
            </a:r>
            <a:r>
              <a:rPr lang="nl-NL" dirty="0" err="1"/>
              <a:t>PeeHaaPee</a:t>
            </a:r>
            <a:r>
              <a:rPr lang="nl-NL" dirty="0"/>
              <a:t>)</a:t>
            </a:r>
          </a:p>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7</a:t>
            </a:fld>
            <a:endParaRPr lang="nl-NL"/>
          </a:p>
        </p:txBody>
      </p:sp>
    </p:spTree>
    <p:extLst>
      <p:ext uri="{BB962C8B-B14F-4D97-AF65-F5344CB8AC3E}">
        <p14:creationId xmlns:p14="http://schemas.microsoft.com/office/powerpoint/2010/main" val="32449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HTML &amp; CSS zijn een “</a:t>
            </a:r>
            <a:r>
              <a:rPr lang="nl-NL" dirty="0" err="1"/>
              <a:t>markup</a:t>
            </a:r>
            <a:r>
              <a:rPr lang="nl-NL" dirty="0"/>
              <a:t> </a:t>
            </a:r>
            <a:r>
              <a:rPr lang="nl-NL" dirty="0" err="1"/>
              <a:t>language</a:t>
            </a:r>
            <a:r>
              <a:rPr lang="nl-NL" dirty="0"/>
              <a:t>”, de code ziet eruit als een programmeertaal, maar bevat alleen gegevens (over wat er op het scherm moet komen en hoe dat eruit ziet), er zit geen logica in (“als dit doe dan dan dat”, “doe dit totdat” </a:t>
            </a:r>
            <a:r>
              <a:rPr lang="nl-NL" dirty="0" err="1"/>
              <a:t>etc</a:t>
            </a:r>
            <a:r>
              <a:rPr lang="nl-NL" dirty="0"/>
              <a:t>)</a:t>
            </a:r>
          </a:p>
          <a:p>
            <a:r>
              <a:rPr lang="nl-NL" dirty="0"/>
              <a:t>-NIET: Excel: wordt ook wel een declaratieve taal genoemd (in tegenstelling tot een imperatieve taal)</a:t>
            </a:r>
          </a:p>
          <a:p>
            <a:r>
              <a:rPr lang="nl-NL" dirty="0"/>
              <a:t>-NIET: Google Sites: Grafische website, bevat geen syntax (“</a:t>
            </a:r>
            <a:r>
              <a:rPr lang="nl-NL" dirty="0" err="1"/>
              <a:t>gramatica</a:t>
            </a:r>
            <a:r>
              <a:rPr lang="nl-NL" dirty="0"/>
              <a:t>”), uitzondering is Scratch</a:t>
            </a:r>
          </a:p>
          <a:p>
            <a:r>
              <a:rPr lang="nl-NL" dirty="0"/>
              <a:t>-WEL: Javascript: bevat alle elementen van een imperatieve programmeertaal, zoals variabelen, logica, herhaling, functies enzovoort</a:t>
            </a:r>
          </a:p>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9</a:t>
            </a:fld>
            <a:endParaRPr lang="nl-NL"/>
          </a:p>
        </p:txBody>
      </p:sp>
    </p:spTree>
    <p:extLst>
      <p:ext uri="{BB962C8B-B14F-4D97-AF65-F5344CB8AC3E}">
        <p14:creationId xmlns:p14="http://schemas.microsoft.com/office/powerpoint/2010/main" val="351594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20190121GEE: gemerkt dat een deel </a:t>
            </a:r>
            <a:r>
              <a:rPr lang="nl-NL" dirty="0" err="1"/>
              <a:t>vd</a:t>
            </a:r>
            <a:r>
              <a:rPr lang="nl-NL" dirty="0"/>
              <a:t> leerlingen wat extra uitleg nodig heeft voordat ze doorzien wat x = x + 1; in de draw functie doet. Dat zit (nog) niet in deze slides.</a:t>
            </a:r>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10</a:t>
            </a:fld>
            <a:endParaRPr lang="nl-NL"/>
          </a:p>
        </p:txBody>
      </p:sp>
    </p:spTree>
    <p:extLst>
      <p:ext uri="{BB962C8B-B14F-4D97-AF65-F5344CB8AC3E}">
        <p14:creationId xmlns:p14="http://schemas.microsoft.com/office/powerpoint/2010/main" val="305944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11</a:t>
            </a:fld>
            <a:endParaRPr lang="nl-NL"/>
          </a:p>
        </p:txBody>
      </p:sp>
    </p:spTree>
    <p:extLst>
      <p:ext uri="{BB962C8B-B14F-4D97-AF65-F5344CB8AC3E}">
        <p14:creationId xmlns:p14="http://schemas.microsoft.com/office/powerpoint/2010/main" val="359467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animatie komt uit Khan</a:t>
            </a:r>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13</a:t>
            </a:fld>
            <a:endParaRPr lang="nl-NL"/>
          </a:p>
        </p:txBody>
      </p:sp>
    </p:spTree>
    <p:extLst>
      <p:ext uri="{BB962C8B-B14F-4D97-AF65-F5344CB8AC3E}">
        <p14:creationId xmlns:p14="http://schemas.microsoft.com/office/powerpoint/2010/main" val="336412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één van de meest eenvoudige animaties</a:t>
            </a:r>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14</a:t>
            </a:fld>
            <a:endParaRPr lang="nl-NL"/>
          </a:p>
        </p:txBody>
      </p:sp>
    </p:spTree>
    <p:extLst>
      <p:ext uri="{BB962C8B-B14F-4D97-AF65-F5344CB8AC3E}">
        <p14:creationId xmlns:p14="http://schemas.microsoft.com/office/powerpoint/2010/main" val="271683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de javascript </a:t>
            </a:r>
            <a:r>
              <a:rPr lang="nl-NL" dirty="0" err="1"/>
              <a:t>library</a:t>
            </a:r>
            <a:r>
              <a:rPr lang="nl-NL" dirty="0"/>
              <a:t> laten zien </a:t>
            </a:r>
          </a:p>
          <a:p>
            <a:pPr marL="171450" indent="-171450">
              <a:buFontTx/>
              <a:buChar char="-"/>
            </a:pPr>
            <a:r>
              <a:rPr lang="nl-NL" dirty="0"/>
              <a:t>door 1 van de 2 voorbeeld </a:t>
            </a:r>
            <a:r>
              <a:rPr lang="nl-NL" dirty="0" err="1"/>
              <a:t>repl.it</a:t>
            </a:r>
            <a:r>
              <a:rPr lang="nl-NL" dirty="0"/>
              <a:t> te openen. </a:t>
            </a:r>
          </a:p>
          <a:p>
            <a:pPr marL="171450" indent="-171450">
              <a:buFontTx/>
              <a:buChar char="-"/>
            </a:pPr>
            <a:r>
              <a:rPr lang="nl-NL" dirty="0"/>
              <a:t>Open vervolgens het resultaat in een apart browser </a:t>
            </a:r>
            <a:r>
              <a:rPr lang="nl-NL" dirty="0" err="1"/>
              <a:t>window</a:t>
            </a:r>
            <a:endParaRPr lang="nl-NL" dirty="0"/>
          </a:p>
          <a:p>
            <a:pPr marL="171450" indent="-171450">
              <a:buFontTx/>
              <a:buChar char="-"/>
            </a:pPr>
            <a:r>
              <a:rPr lang="nl-NL" dirty="0"/>
              <a:t>Zet het ontwikkelmodus </a:t>
            </a:r>
            <a:r>
              <a:rPr lang="nl-NL" dirty="0" err="1"/>
              <a:t>window</a:t>
            </a:r>
            <a:r>
              <a:rPr lang="nl-NL" dirty="0"/>
              <a:t> in de browser aan</a:t>
            </a:r>
          </a:p>
          <a:p>
            <a:pPr marL="171450" indent="-171450">
              <a:buFontTx/>
              <a:buChar char="-"/>
            </a:pPr>
            <a:r>
              <a:rPr lang="nl-NL" dirty="0" err="1"/>
              <a:t>Reload</a:t>
            </a:r>
            <a:r>
              <a:rPr lang="nl-NL" dirty="0"/>
              <a:t> en laat de files zien die zijn geladen</a:t>
            </a:r>
          </a:p>
        </p:txBody>
      </p:sp>
      <p:sp>
        <p:nvSpPr>
          <p:cNvPr id="4" name="Tijdelijke aanduiding voor datum 3"/>
          <p:cNvSpPr>
            <a:spLocks noGrp="1"/>
          </p:cNvSpPr>
          <p:nvPr>
            <p:ph type="dt" idx="10"/>
          </p:nvPr>
        </p:nvSpPr>
        <p:spPr/>
        <p:txBody>
          <a:bodyPr/>
          <a:lstStyle/>
          <a:p>
            <a:fld id="{B80B7CFA-9089-4604-BE55-6B5DC76CD258}" type="datetime1">
              <a:rPr lang="nl-NL" smtClean="0"/>
              <a:t>25-01-2023</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15</a:t>
            </a:fld>
            <a:endParaRPr lang="nl-NL"/>
          </a:p>
        </p:txBody>
      </p:sp>
    </p:spTree>
    <p:extLst>
      <p:ext uri="{BB962C8B-B14F-4D97-AF65-F5344CB8AC3E}">
        <p14:creationId xmlns:p14="http://schemas.microsoft.com/office/powerpoint/2010/main" val="31656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lik om lesonderdeel te wijzi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201-9246-4DB9-8E72-D8F0A119451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9D9DC061-1013-4035-83D6-9FDFD827F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9" name="Date Placeholder 8">
            <a:extLst>
              <a:ext uri="{FF2B5EF4-FFF2-40B4-BE49-F238E27FC236}">
                <a16:creationId xmlns:a16="http://schemas.microsoft.com/office/drawing/2014/main" id="{0B4B7A18-409E-4E1F-8B24-B1ABCF2171F5}"/>
              </a:ext>
            </a:extLst>
          </p:cNvPr>
          <p:cNvSpPr>
            <a:spLocks noGrp="1"/>
          </p:cNvSpPr>
          <p:nvPr>
            <p:ph type="dt" sz="half" idx="14"/>
          </p:nvPr>
        </p:nvSpPr>
        <p:spPr/>
        <p:txBody>
          <a:bodyPr/>
          <a:lstStyle/>
          <a:p>
            <a:fld id="{F31B2828-63CC-49D2-AE22-B840BA77F576}" type="datetime1">
              <a:rPr lang="nl-NL" smtClean="0"/>
              <a:t>25-01-2023</a:t>
            </a:fld>
            <a:endParaRPr lang="nl-NL" dirty="0"/>
          </a:p>
        </p:txBody>
      </p:sp>
      <p:sp>
        <p:nvSpPr>
          <p:cNvPr id="10" name="Footer Placeholder 9">
            <a:extLst>
              <a:ext uri="{FF2B5EF4-FFF2-40B4-BE49-F238E27FC236}">
                <a16:creationId xmlns:a16="http://schemas.microsoft.com/office/drawing/2014/main" id="{F2605C84-4C94-4F94-9B00-CC737AC5DD30}"/>
              </a:ext>
            </a:extLst>
          </p:cNvPr>
          <p:cNvSpPr>
            <a:spLocks noGrp="1"/>
          </p:cNvSpPr>
          <p:nvPr>
            <p:ph type="ftr" sz="quarter" idx="15"/>
          </p:nvPr>
        </p:nvSpPr>
        <p:spPr/>
        <p:txBody>
          <a:bodyPr/>
          <a:lstStyle/>
          <a:p>
            <a:endParaRPr lang="nl-NL" dirty="0"/>
          </a:p>
        </p:txBody>
      </p:sp>
      <p:sp>
        <p:nvSpPr>
          <p:cNvPr id="11" name="Slide Number Placeholder 10">
            <a:extLst>
              <a:ext uri="{FF2B5EF4-FFF2-40B4-BE49-F238E27FC236}">
                <a16:creationId xmlns:a16="http://schemas.microsoft.com/office/drawing/2014/main" id="{C5750A22-C26C-42C5-AF17-F038A3926022}"/>
              </a:ext>
            </a:extLst>
          </p:cNvPr>
          <p:cNvSpPr>
            <a:spLocks noGrp="1"/>
          </p:cNvSpPr>
          <p:nvPr>
            <p:ph type="sldNum" sz="quarter" idx="16"/>
          </p:nvPr>
        </p:nvSpPr>
        <p:spPr/>
        <p:txBody>
          <a:bodyPr/>
          <a:lstStyle/>
          <a:p>
            <a:fld id="{0AAEF2E2-A082-486B-BCC1-A4B8E9CF05F7}" type="slidenum">
              <a:rPr lang="nl-NL" smtClean="0"/>
              <a:t>‹nr.›</a:t>
            </a:fld>
            <a:endParaRPr lang="nl-NL"/>
          </a:p>
        </p:txBody>
      </p:sp>
      <p:sp>
        <p:nvSpPr>
          <p:cNvPr id="13" name="Text Placeholder 4">
            <a:extLst>
              <a:ext uri="{FF2B5EF4-FFF2-40B4-BE49-F238E27FC236}">
                <a16:creationId xmlns:a16="http://schemas.microsoft.com/office/drawing/2014/main" id="{321826CD-BEEC-49A3-AF6E-BBB4C19349FD}"/>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9457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915A-50A6-4E23-9FAD-6797A8BC852E}"/>
              </a:ext>
            </a:extLst>
          </p:cNvPr>
          <p:cNvSpPr>
            <a:spLocks noGrp="1"/>
          </p:cNvSpPr>
          <p:nvPr>
            <p:ph type="title"/>
          </p:nvPr>
        </p:nvSpPr>
        <p:spPr>
          <a:xfrm>
            <a:off x="838200" y="288734"/>
            <a:ext cx="10515600" cy="784602"/>
          </a:xfrm>
        </p:spPr>
        <p:txBody>
          <a:body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712137A4-E44C-4E62-B3D3-82819923FB0F}"/>
              </a:ext>
            </a:extLst>
          </p:cNvPr>
          <p:cNvSpPr>
            <a:spLocks noGrp="1"/>
          </p:cNvSpPr>
          <p:nvPr>
            <p:ph idx="1"/>
          </p:nvPr>
        </p:nvSpPr>
        <p:spPr>
          <a:xfrm>
            <a:off x="838200" y="1252721"/>
            <a:ext cx="10515600" cy="49242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AE578D94-B578-431D-B0DB-F369176C7F13}"/>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Footer Placeholder 4">
            <a:extLst>
              <a:ext uri="{FF2B5EF4-FFF2-40B4-BE49-F238E27FC236}">
                <a16:creationId xmlns:a16="http://schemas.microsoft.com/office/drawing/2014/main" id="{13B9D5D8-D8E0-4027-BEE1-E9D025F51D6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48DFAA7-636E-4C3D-9EE1-D2FE05C03ADE}"/>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4">
            <a:extLst>
              <a:ext uri="{FF2B5EF4-FFF2-40B4-BE49-F238E27FC236}">
                <a16:creationId xmlns:a16="http://schemas.microsoft.com/office/drawing/2014/main" id="{F0B90957-C7DE-44A2-9644-E41BA59BDD98}"/>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148955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0FA1-3484-488A-B8C8-813EB7BF1EA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811A3F1-83C7-49BF-A7E8-D8715DD85FC2}"/>
              </a:ext>
            </a:extLst>
          </p:cNvPr>
          <p:cNvSpPr>
            <a:spLocks noGrp="1"/>
          </p:cNvSpPr>
          <p:nvPr>
            <p:ph sz="half" idx="1"/>
          </p:nvPr>
        </p:nvSpPr>
        <p:spPr>
          <a:xfrm>
            <a:off x="838200" y="1100512"/>
            <a:ext cx="5181600" cy="5076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60427F37-9E95-43EF-BADA-76FE01AE1C27}"/>
              </a:ext>
            </a:extLst>
          </p:cNvPr>
          <p:cNvSpPr>
            <a:spLocks noGrp="1"/>
          </p:cNvSpPr>
          <p:nvPr>
            <p:ph sz="half" idx="2"/>
          </p:nvPr>
        </p:nvSpPr>
        <p:spPr>
          <a:xfrm>
            <a:off x="6172200" y="1100512"/>
            <a:ext cx="5181600" cy="50764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a:extLst>
              <a:ext uri="{FF2B5EF4-FFF2-40B4-BE49-F238E27FC236}">
                <a16:creationId xmlns:a16="http://schemas.microsoft.com/office/drawing/2014/main" id="{A2BBF483-6077-4FB8-B9B9-AF64E419C243}"/>
              </a:ext>
            </a:extLst>
          </p:cNvPr>
          <p:cNvSpPr>
            <a:spLocks noGrp="1"/>
          </p:cNvSpPr>
          <p:nvPr>
            <p:ph type="dt" sz="half" idx="10"/>
          </p:nvPr>
        </p:nvSpPr>
        <p:spPr/>
        <p:txBody>
          <a:bodyPr/>
          <a:lstStyle/>
          <a:p>
            <a:fld id="{9CAE4C8A-D376-4D7D-81B6-6D413BB6ADCE}" type="datetime1">
              <a:rPr lang="nl-NL" smtClean="0"/>
              <a:t>25-01-2023</a:t>
            </a:fld>
            <a:endParaRPr lang="nl-NL"/>
          </a:p>
        </p:txBody>
      </p:sp>
      <p:sp>
        <p:nvSpPr>
          <p:cNvPr id="6" name="Footer Placeholder 5">
            <a:extLst>
              <a:ext uri="{FF2B5EF4-FFF2-40B4-BE49-F238E27FC236}">
                <a16:creationId xmlns:a16="http://schemas.microsoft.com/office/drawing/2014/main" id="{EEC1D0CE-B5FB-4178-ABC1-468FE7A726A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894F5A-E7BF-4353-B6EC-18BE351F9671}"/>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275975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689-1B32-4365-9CA7-25A24C82F466}"/>
              </a:ext>
            </a:extLst>
          </p:cNvPr>
          <p:cNvSpPr>
            <a:spLocks noGrp="1"/>
          </p:cNvSpPr>
          <p:nvPr>
            <p:ph type="title"/>
          </p:nvPr>
        </p:nvSpPr>
        <p:spPr>
          <a:xfrm>
            <a:off x="838200" y="280193"/>
            <a:ext cx="10515600" cy="776288"/>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499C9D9-8577-4321-932E-0C36A161C85E}"/>
              </a:ext>
            </a:extLst>
          </p:cNvPr>
          <p:cNvSpPr>
            <a:spLocks noGrp="1"/>
          </p:cNvSpPr>
          <p:nvPr>
            <p:ph type="body" idx="1"/>
          </p:nvPr>
        </p:nvSpPr>
        <p:spPr>
          <a:xfrm>
            <a:off x="839788" y="136882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7D89D8-D10B-4D4A-8E42-4C42FCCD7970}"/>
              </a:ext>
            </a:extLst>
          </p:cNvPr>
          <p:cNvSpPr>
            <a:spLocks noGrp="1"/>
          </p:cNvSpPr>
          <p:nvPr>
            <p:ph sz="half" idx="2"/>
          </p:nvPr>
        </p:nvSpPr>
        <p:spPr>
          <a:xfrm>
            <a:off x="839788" y="2192734"/>
            <a:ext cx="5157787" cy="3996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5A8D5F4-9D3B-47F7-86F0-3F4C32C13E68}"/>
              </a:ext>
            </a:extLst>
          </p:cNvPr>
          <p:cNvSpPr>
            <a:spLocks noGrp="1"/>
          </p:cNvSpPr>
          <p:nvPr>
            <p:ph type="body" sz="quarter" idx="3"/>
          </p:nvPr>
        </p:nvSpPr>
        <p:spPr>
          <a:xfrm>
            <a:off x="6172200" y="13688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0948C-C29D-4E6E-A232-AC19ACBDBD00}"/>
              </a:ext>
            </a:extLst>
          </p:cNvPr>
          <p:cNvSpPr>
            <a:spLocks noGrp="1"/>
          </p:cNvSpPr>
          <p:nvPr>
            <p:ph sz="quarter" idx="4"/>
          </p:nvPr>
        </p:nvSpPr>
        <p:spPr>
          <a:xfrm>
            <a:off x="6172200" y="2192734"/>
            <a:ext cx="5183188" cy="39969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Date Placeholder 6">
            <a:extLst>
              <a:ext uri="{FF2B5EF4-FFF2-40B4-BE49-F238E27FC236}">
                <a16:creationId xmlns:a16="http://schemas.microsoft.com/office/drawing/2014/main" id="{09AA5E6A-54F9-4E67-A5EF-88A61FE1D81C}"/>
              </a:ext>
            </a:extLst>
          </p:cNvPr>
          <p:cNvSpPr>
            <a:spLocks noGrp="1"/>
          </p:cNvSpPr>
          <p:nvPr>
            <p:ph type="dt" sz="half" idx="10"/>
          </p:nvPr>
        </p:nvSpPr>
        <p:spPr/>
        <p:txBody>
          <a:bodyPr/>
          <a:lstStyle/>
          <a:p>
            <a:fld id="{FD87D927-EC25-496D-B469-00A632F59486}" type="datetime1">
              <a:rPr lang="nl-NL" smtClean="0"/>
              <a:t>25-01-2023</a:t>
            </a:fld>
            <a:endParaRPr lang="nl-NL"/>
          </a:p>
        </p:txBody>
      </p:sp>
      <p:sp>
        <p:nvSpPr>
          <p:cNvPr id="8" name="Footer Placeholder 7">
            <a:extLst>
              <a:ext uri="{FF2B5EF4-FFF2-40B4-BE49-F238E27FC236}">
                <a16:creationId xmlns:a16="http://schemas.microsoft.com/office/drawing/2014/main" id="{6B69FDBC-6A48-4DF3-AD56-F6B538854EE4}"/>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0694DCF-BEE4-4031-9120-32067FABB21E}"/>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17010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41AC-78FF-4167-A588-E476FD81756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C8CF98F-A03D-46C9-8919-BC4A38983AC2}"/>
              </a:ext>
            </a:extLst>
          </p:cNvPr>
          <p:cNvSpPr>
            <a:spLocks noGrp="1"/>
          </p:cNvSpPr>
          <p:nvPr>
            <p:ph type="dt" sz="half" idx="10"/>
          </p:nvPr>
        </p:nvSpPr>
        <p:spPr/>
        <p:txBody>
          <a:bodyPr/>
          <a:lstStyle/>
          <a:p>
            <a:fld id="{7D7F613A-C8DD-4D9F-9348-007568A57BBD}" type="datetime1">
              <a:rPr lang="nl-NL" smtClean="0"/>
              <a:t>25-01-2023</a:t>
            </a:fld>
            <a:endParaRPr lang="nl-NL"/>
          </a:p>
        </p:txBody>
      </p:sp>
      <p:sp>
        <p:nvSpPr>
          <p:cNvPr id="4" name="Footer Placeholder 3">
            <a:extLst>
              <a:ext uri="{FF2B5EF4-FFF2-40B4-BE49-F238E27FC236}">
                <a16:creationId xmlns:a16="http://schemas.microsoft.com/office/drawing/2014/main" id="{0D3B5D19-1869-44D5-9976-2EC98181CA7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BB5C65F-E178-40C8-ACB7-B6315CB19A57}"/>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61293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21A84-BBD4-4088-92F6-57D551CA7E7D}"/>
              </a:ext>
            </a:extLst>
          </p:cNvPr>
          <p:cNvSpPr>
            <a:spLocks noGrp="1"/>
          </p:cNvSpPr>
          <p:nvPr>
            <p:ph type="dt" sz="half" idx="10"/>
          </p:nvPr>
        </p:nvSpPr>
        <p:spPr/>
        <p:txBody>
          <a:bodyPr/>
          <a:lstStyle/>
          <a:p>
            <a:fld id="{05A963EB-BDA7-4EEE-93B9-364F65D56FE6}" type="datetime1">
              <a:rPr lang="nl-NL" smtClean="0"/>
              <a:t>25-01-2023</a:t>
            </a:fld>
            <a:endParaRPr lang="nl-NL"/>
          </a:p>
        </p:txBody>
      </p:sp>
      <p:sp>
        <p:nvSpPr>
          <p:cNvPr id="3" name="Footer Placeholder 2">
            <a:extLst>
              <a:ext uri="{FF2B5EF4-FFF2-40B4-BE49-F238E27FC236}">
                <a16:creationId xmlns:a16="http://schemas.microsoft.com/office/drawing/2014/main" id="{2F6273CC-1833-41B1-A7D1-EF5810B00BA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27B7D6E-1672-49E4-A418-38815F5B1D94}"/>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56043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alpha val="98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3683D65-A3E8-4F81-95FA-CB527D16E456}"/>
              </a:ext>
            </a:extLst>
          </p:cNvPr>
          <p:cNvSpPr>
            <a:spLocks noGrp="1"/>
          </p:cNvSpPr>
          <p:nvPr>
            <p:ph type="pic" idx="1"/>
          </p:nvPr>
        </p:nvSpPr>
        <p:spPr>
          <a:xfrm>
            <a:off x="838200" y="1339325"/>
            <a:ext cx="5084618" cy="4805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 name="Title 1">
            <a:extLst>
              <a:ext uri="{FF2B5EF4-FFF2-40B4-BE49-F238E27FC236}">
                <a16:creationId xmlns:a16="http://schemas.microsoft.com/office/drawing/2014/main" id="{DCC5C256-A703-4B02-AA65-C12B0246C072}"/>
              </a:ext>
            </a:extLst>
          </p:cNvPr>
          <p:cNvSpPr>
            <a:spLocks noGrp="1"/>
          </p:cNvSpPr>
          <p:nvPr>
            <p:ph type="title"/>
          </p:nvPr>
        </p:nvSpPr>
        <p:spPr>
          <a:xfrm>
            <a:off x="839788" y="1339325"/>
            <a:ext cx="5083030" cy="1069975"/>
          </a:xfrm>
          <a:solidFill>
            <a:schemeClr val="tx1">
              <a:alpha val="75000"/>
            </a:schemeClr>
          </a:solidFill>
        </p:spPr>
        <p:txBody>
          <a:bodyPr anchor="b"/>
          <a:lstStyle>
            <a:lvl1pPr>
              <a:defRPr sz="3200">
                <a:solidFill>
                  <a:schemeClr val="bg1"/>
                </a:solidFill>
              </a:defRPr>
            </a:lvl1pPr>
          </a:lstStyle>
          <a:p>
            <a:r>
              <a:rPr lang="en-US" dirty="0"/>
              <a:t>Click to edit Master title style</a:t>
            </a:r>
            <a:endParaRPr lang="nl-NL" dirty="0"/>
          </a:p>
        </p:txBody>
      </p:sp>
      <p:sp>
        <p:nvSpPr>
          <p:cNvPr id="5" name="Date Placeholder 4">
            <a:extLst>
              <a:ext uri="{FF2B5EF4-FFF2-40B4-BE49-F238E27FC236}">
                <a16:creationId xmlns:a16="http://schemas.microsoft.com/office/drawing/2014/main" id="{A477E2ED-1C51-4AC5-B959-0C0920A316A7}"/>
              </a:ext>
            </a:extLst>
          </p:cNvPr>
          <p:cNvSpPr>
            <a:spLocks noGrp="1"/>
          </p:cNvSpPr>
          <p:nvPr>
            <p:ph type="dt" sz="half" idx="10"/>
          </p:nvPr>
        </p:nvSpPr>
        <p:spPr/>
        <p:txBody>
          <a:bodyPr/>
          <a:lstStyle/>
          <a:p>
            <a:fld id="{687292B5-9FBB-4269-B8BA-4127245FDEA9}" type="datetime1">
              <a:rPr lang="nl-NL" smtClean="0"/>
              <a:t>25-01-2023</a:t>
            </a:fld>
            <a:endParaRPr lang="nl-NL"/>
          </a:p>
        </p:txBody>
      </p:sp>
      <p:sp>
        <p:nvSpPr>
          <p:cNvPr id="6" name="Footer Placeholder 5">
            <a:extLst>
              <a:ext uri="{FF2B5EF4-FFF2-40B4-BE49-F238E27FC236}">
                <a16:creationId xmlns:a16="http://schemas.microsoft.com/office/drawing/2014/main" id="{49F834A0-417E-42D2-BA08-B4FBFE2BD0E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8F18AC9-A60B-47FE-9686-9FE13BBA8F44}"/>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3">
            <a:extLst>
              <a:ext uri="{FF2B5EF4-FFF2-40B4-BE49-F238E27FC236}">
                <a16:creationId xmlns:a16="http://schemas.microsoft.com/office/drawing/2014/main" id="{95408B0C-B993-4DE3-8E0F-B54EEF5C1A56}"/>
              </a:ext>
            </a:extLst>
          </p:cNvPr>
          <p:cNvSpPr>
            <a:spLocks noGrp="1"/>
          </p:cNvSpPr>
          <p:nvPr>
            <p:ph type="body" sz="half" idx="2"/>
          </p:nvPr>
        </p:nvSpPr>
        <p:spPr>
          <a:xfrm>
            <a:off x="6276108" y="1339325"/>
            <a:ext cx="5077691" cy="4805166"/>
          </a:xfrm>
          <a:solidFill>
            <a:schemeClr val="bg1">
              <a:alpha val="75000"/>
            </a:scheme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0" name="Picture 9">
            <a:extLst>
              <a:ext uri="{FF2B5EF4-FFF2-40B4-BE49-F238E27FC236}">
                <a16:creationId xmlns:a16="http://schemas.microsoft.com/office/drawing/2014/main" id="{236F96D5-77B5-472B-A366-45DAC2B98EB3}"/>
              </a:ext>
            </a:extLst>
          </p:cNvPr>
          <p:cNvPicPr>
            <a:picLocks noChangeAspect="1"/>
          </p:cNvPicPr>
          <p:nvPr userDrawn="1"/>
        </p:nvPicPr>
        <p:blipFill>
          <a:blip r:embed="rId2"/>
          <a:stretch>
            <a:fillRect/>
          </a:stretch>
        </p:blipFill>
        <p:spPr>
          <a:xfrm>
            <a:off x="838200" y="299551"/>
            <a:ext cx="10515599" cy="827915"/>
          </a:xfrm>
          <a:prstGeom prst="rect">
            <a:avLst/>
          </a:prstGeom>
        </p:spPr>
      </p:pic>
    </p:spTree>
    <p:extLst>
      <p:ext uri="{BB962C8B-B14F-4D97-AF65-F5344CB8AC3E}">
        <p14:creationId xmlns:p14="http://schemas.microsoft.com/office/powerpoint/2010/main" val="150089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0987D-F174-4EAF-8435-468D522D81D5}"/>
              </a:ext>
            </a:extLst>
          </p:cNvPr>
          <p:cNvSpPr>
            <a:spLocks noGrp="1"/>
          </p:cNvSpPr>
          <p:nvPr>
            <p:ph type="title"/>
          </p:nvPr>
        </p:nvSpPr>
        <p:spPr>
          <a:xfrm>
            <a:off x="838199" y="136525"/>
            <a:ext cx="10515600" cy="784602"/>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7A52647F-8407-45A4-B0BF-DCF36D62528E}"/>
              </a:ext>
            </a:extLst>
          </p:cNvPr>
          <p:cNvSpPr>
            <a:spLocks noGrp="1"/>
          </p:cNvSpPr>
          <p:nvPr>
            <p:ph type="body" idx="1"/>
          </p:nvPr>
        </p:nvSpPr>
        <p:spPr>
          <a:xfrm>
            <a:off x="838200" y="1100512"/>
            <a:ext cx="10515600" cy="50764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92691C24-C90C-4D29-BB52-968C1F7E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F3C3-F7C5-43BB-B660-E7387076C93C}" type="datetime1">
              <a:rPr lang="nl-NL" smtClean="0"/>
              <a:t>25-01-2023</a:t>
            </a:fld>
            <a:endParaRPr lang="nl-NL" dirty="0"/>
          </a:p>
        </p:txBody>
      </p:sp>
      <p:sp>
        <p:nvSpPr>
          <p:cNvPr id="5" name="Footer Placeholder 4">
            <a:extLst>
              <a:ext uri="{FF2B5EF4-FFF2-40B4-BE49-F238E27FC236}">
                <a16:creationId xmlns:a16="http://schemas.microsoft.com/office/drawing/2014/main" id="{FCB5A5F6-3D38-48DE-A6DA-8A2310F2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a:extLst>
              <a:ext uri="{FF2B5EF4-FFF2-40B4-BE49-F238E27FC236}">
                <a16:creationId xmlns:a16="http://schemas.microsoft.com/office/drawing/2014/main" id="{CF07C2A0-B63F-4333-9117-0BC4892C9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EF2E2-A082-486B-BCC1-A4B8E9CF05F7}" type="slidenum">
              <a:rPr lang="nl-NL" smtClean="0"/>
              <a:t>‹nr.›</a:t>
            </a:fld>
            <a:endParaRPr lang="nl-NL"/>
          </a:p>
        </p:txBody>
      </p:sp>
      <p:sp>
        <p:nvSpPr>
          <p:cNvPr id="7" name="Rectangle 6">
            <a:extLst>
              <a:ext uri="{FF2B5EF4-FFF2-40B4-BE49-F238E27FC236}">
                <a16:creationId xmlns:a16="http://schemas.microsoft.com/office/drawing/2014/main" id="{3FAB249B-782A-466E-A75C-46891604E696}"/>
              </a:ext>
            </a:extLst>
          </p:cNvPr>
          <p:cNvSpPr/>
          <p:nvPr userDrawn="1"/>
        </p:nvSpPr>
        <p:spPr>
          <a:xfrm rot="16200000">
            <a:off x="-3009900" y="3009900"/>
            <a:ext cx="6858000" cy="838200"/>
          </a:xfrm>
          <a:prstGeom prst="rect">
            <a:avLst/>
          </a:prstGeom>
          <a:solidFill>
            <a:srgbClr val="F3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195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p:txStyles>
    <p:titleStyle>
      <a:lvl1pPr algn="l" defTabSz="914400" rtl="0" eaLnBrk="1" latinLnBrk="0" hangingPunct="1">
        <a:lnSpc>
          <a:spcPct val="90000"/>
        </a:lnSpc>
        <a:spcBef>
          <a:spcPct val="0"/>
        </a:spcBef>
        <a:buNone/>
        <a:defRPr sz="4400" kern="1200">
          <a:solidFill>
            <a:srgbClr val="454C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5js.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pl.it/@vangeest/jsP5Khan-animatieAut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repl.it/@vangeest/jsP5Khan-animatieLijn"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pl.it/@vangeest/jsP5Khan-variabel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epl.it/@vangeest/jsP5Khan-variabelenDataTyp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repl.it/@vangeest/jsP5Khan-functi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repl.it/@vangeest/jsP5Khan-functiesResultaat" TargetMode="External"/><Relationship Id="rId2" Type="http://schemas.openxmlformats.org/officeDocument/2006/relationships/hyperlink" Target="https://repl.it/@vangeest/jsP5Khan-functiesParamet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pl.it/@vangeest/jsP5Khan-functiesLokaalGlobaalBasi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pl.it/@vangeest/jsP5Khan-alsDanAnders-LogischeExpressi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pl.it/@vangeest/jsP5Khan-alsDanAnders-LogischeExpressi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epl.it/@vangeest/jsP5Khan-alsDanAnders-LogischeExpressi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epl.it/@vangeest/jsP5Khan-herhalingWhileFor"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repl.it/@vangeest/jsP5Khan-herhalingWhileFo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repl.it/@vangeest/jsP5Khan-array"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repl.it/@vangeest/jsP5Khan-array"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repl.it/@vangeest/jsP5Khan-array"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repl.it/@vangeest/jsP5Khan-array"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repl.it/@vangeest/jsP5Khan-array2D"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repl.it/@vangeest/jsP5Khan-array2D"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repl.it/@vangeest/jsP5Khan-array2D"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repl.it/@vangeest/jsP5Khan-array2D"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repl.it/@vangeest/jsP5Khan-array2D"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repl.it/@vangeest/jsP5Khan-array2D"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pl.it/@timmy_i_chen/p5-demo"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play.kahoot.it/#/k/febf42ff-4857-429a-a9c0-d4890e4132ee" TargetMode="External"/><Relationship Id="rId2" Type="http://schemas.openxmlformats.org/officeDocument/2006/relationships/hyperlink" Target="https://play.kahoot.it/#/k/b9b42e12-ac8b-4cba-822f-a5ba0a46c8cf" TargetMode="External"/><Relationship Id="rId1" Type="http://schemas.openxmlformats.org/officeDocument/2006/relationships/slideLayout" Target="../slideLayouts/slideLayout2.xml"/><Relationship Id="rId4" Type="http://schemas.openxmlformats.org/officeDocument/2006/relationships/hyperlink" Target="https://create.kahoot.it/k/c5301c8b-ef4f-4ea8-8beb-a057b7b317b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52CA-75F6-4D89-8F19-6512E8935C70}"/>
              </a:ext>
            </a:extLst>
          </p:cNvPr>
          <p:cNvSpPr>
            <a:spLocks noGrp="1"/>
          </p:cNvSpPr>
          <p:nvPr>
            <p:ph type="ctrTitle"/>
          </p:nvPr>
        </p:nvSpPr>
        <p:spPr/>
        <p:txBody>
          <a:bodyPr/>
          <a:lstStyle/>
          <a:p>
            <a:r>
              <a:rPr lang="nl-NL" dirty="0"/>
              <a:t>Programmeren </a:t>
            </a:r>
          </a:p>
        </p:txBody>
      </p:sp>
      <p:sp>
        <p:nvSpPr>
          <p:cNvPr id="3" name="Subtitle 2">
            <a:extLst>
              <a:ext uri="{FF2B5EF4-FFF2-40B4-BE49-F238E27FC236}">
                <a16:creationId xmlns:a16="http://schemas.microsoft.com/office/drawing/2014/main" id="{23EE03FB-0C87-4FC3-B431-CCC49D6E19CD}"/>
              </a:ext>
            </a:extLst>
          </p:cNvPr>
          <p:cNvSpPr>
            <a:spLocks noGrp="1"/>
          </p:cNvSpPr>
          <p:nvPr>
            <p:ph type="subTitle" idx="1"/>
          </p:nvPr>
        </p:nvSpPr>
        <p:spPr/>
        <p:txBody>
          <a:bodyPr>
            <a:normAutofit/>
          </a:bodyPr>
          <a:lstStyle/>
          <a:p>
            <a:r>
              <a:rPr lang="nl-NL"/>
              <a:t>4H </a:t>
            </a:r>
            <a:r>
              <a:rPr lang="nl-NL" dirty="0"/>
              <a:t>Informatica</a:t>
            </a:r>
          </a:p>
          <a:p>
            <a:r>
              <a:rPr lang="nl-NL" dirty="0"/>
              <a:t>Lesmateriaal: </a:t>
            </a:r>
            <a:r>
              <a:rPr lang="nl-NL" dirty="0" err="1"/>
              <a:t>kahnacademy.org</a:t>
            </a:r>
            <a:r>
              <a:rPr lang="nl-NL" dirty="0"/>
              <a:t> (Engelstalig)</a:t>
            </a:r>
          </a:p>
        </p:txBody>
      </p:sp>
      <p:sp>
        <p:nvSpPr>
          <p:cNvPr id="4" name="Date Placeholder 3">
            <a:extLst>
              <a:ext uri="{FF2B5EF4-FFF2-40B4-BE49-F238E27FC236}">
                <a16:creationId xmlns:a16="http://schemas.microsoft.com/office/drawing/2014/main" id="{DD9F988A-C857-4612-A2E3-B7ACBA54F381}"/>
              </a:ext>
            </a:extLst>
          </p:cNvPr>
          <p:cNvSpPr>
            <a:spLocks noGrp="1"/>
          </p:cNvSpPr>
          <p:nvPr>
            <p:ph type="dt" sz="half" idx="14"/>
          </p:nvPr>
        </p:nvSpPr>
        <p:spPr/>
        <p:txBody>
          <a:bodyPr/>
          <a:lstStyle/>
          <a:p>
            <a:fld id="{F31B2828-63CC-49D2-AE22-B840BA77F576}" type="datetime1">
              <a:rPr lang="nl-NL" smtClean="0"/>
              <a:t>25-01-2023</a:t>
            </a:fld>
            <a:endParaRPr lang="nl-NL" dirty="0"/>
          </a:p>
        </p:txBody>
      </p:sp>
      <p:sp>
        <p:nvSpPr>
          <p:cNvPr id="5" name="Footer Placeholder 4">
            <a:extLst>
              <a:ext uri="{FF2B5EF4-FFF2-40B4-BE49-F238E27FC236}">
                <a16:creationId xmlns:a16="http://schemas.microsoft.com/office/drawing/2014/main" id="{D714114B-6093-40C4-A19F-D6905B9B04A6}"/>
              </a:ext>
            </a:extLst>
          </p:cNvPr>
          <p:cNvSpPr>
            <a:spLocks noGrp="1"/>
          </p:cNvSpPr>
          <p:nvPr>
            <p:ph type="ftr" sz="quarter" idx="15"/>
          </p:nvPr>
        </p:nvSpPr>
        <p:spPr/>
        <p:txBody>
          <a:bodyPr/>
          <a:lstStyle/>
          <a:p>
            <a:r>
              <a:rPr lang="nl-NL" dirty="0"/>
              <a:t>Deze slides bevatten </a:t>
            </a:r>
            <a:r>
              <a:rPr lang="nl-NL" dirty="0" err="1"/>
              <a:t>speakersnotes</a:t>
            </a:r>
            <a:r>
              <a:rPr lang="nl-NL" dirty="0"/>
              <a:t> voor de docent</a:t>
            </a:r>
          </a:p>
        </p:txBody>
      </p:sp>
      <p:sp>
        <p:nvSpPr>
          <p:cNvPr id="6" name="Slide Number Placeholder 5">
            <a:extLst>
              <a:ext uri="{FF2B5EF4-FFF2-40B4-BE49-F238E27FC236}">
                <a16:creationId xmlns:a16="http://schemas.microsoft.com/office/drawing/2014/main" id="{324295EC-DAF7-4C66-B002-118319734749}"/>
              </a:ext>
            </a:extLst>
          </p:cNvPr>
          <p:cNvSpPr>
            <a:spLocks noGrp="1"/>
          </p:cNvSpPr>
          <p:nvPr>
            <p:ph type="sldNum" sz="quarter" idx="16"/>
          </p:nvPr>
        </p:nvSpPr>
        <p:spPr/>
        <p:txBody>
          <a:bodyPr/>
          <a:lstStyle/>
          <a:p>
            <a:fld id="{0AAEF2E2-A082-486B-BCC1-A4B8E9CF05F7}" type="slidenum">
              <a:rPr lang="nl-NL" smtClean="0"/>
              <a:t>1</a:t>
            </a:fld>
            <a:endParaRPr lang="nl-NL"/>
          </a:p>
        </p:txBody>
      </p:sp>
      <p:sp>
        <p:nvSpPr>
          <p:cNvPr id="7" name="Text Placeholder 6">
            <a:extLst>
              <a:ext uri="{FF2B5EF4-FFF2-40B4-BE49-F238E27FC236}">
                <a16:creationId xmlns:a16="http://schemas.microsoft.com/office/drawing/2014/main" id="{7A047F0C-2313-4900-A7B2-FCD1AF6D040E}"/>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05622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De p5.js </a:t>
            </a:r>
            <a:r>
              <a:rPr lang="nl-NL" dirty="0" err="1"/>
              <a:t>library</a:t>
            </a:r>
            <a:endParaRPr lang="nl-NL" dirty="0"/>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10</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271558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365A-5B63-674C-B83F-12A812251706}"/>
              </a:ext>
            </a:extLst>
          </p:cNvPr>
          <p:cNvSpPr>
            <a:spLocks noGrp="1"/>
          </p:cNvSpPr>
          <p:nvPr>
            <p:ph type="title"/>
          </p:nvPr>
        </p:nvSpPr>
        <p:spPr/>
        <p:txBody>
          <a:bodyPr>
            <a:normAutofit/>
          </a:bodyPr>
          <a:lstStyle/>
          <a:p>
            <a:r>
              <a:rPr lang="nl-NL" dirty="0"/>
              <a:t>Wat is een </a:t>
            </a:r>
            <a:r>
              <a:rPr lang="nl-NL" dirty="0" err="1"/>
              <a:t>library</a:t>
            </a:r>
            <a:r>
              <a:rPr lang="nl-NL" dirty="0"/>
              <a:t>?</a:t>
            </a:r>
          </a:p>
        </p:txBody>
      </p:sp>
      <p:sp>
        <p:nvSpPr>
          <p:cNvPr id="3" name="Tijdelijke aanduiding voor inhoud 2">
            <a:extLst>
              <a:ext uri="{FF2B5EF4-FFF2-40B4-BE49-F238E27FC236}">
                <a16:creationId xmlns:a16="http://schemas.microsoft.com/office/drawing/2014/main" id="{5CAFEDCC-3E49-984C-A049-07283EE402E9}"/>
              </a:ext>
            </a:extLst>
          </p:cNvPr>
          <p:cNvSpPr>
            <a:spLocks noGrp="1"/>
          </p:cNvSpPr>
          <p:nvPr>
            <p:ph idx="1"/>
          </p:nvPr>
        </p:nvSpPr>
        <p:spPr/>
        <p:txBody>
          <a:bodyPr>
            <a:normAutofit/>
          </a:bodyPr>
          <a:lstStyle/>
          <a:p>
            <a:pPr marL="0" indent="0">
              <a:buNone/>
            </a:pPr>
            <a:r>
              <a:rPr lang="nl-NL" dirty="0"/>
              <a:t>Een </a:t>
            </a:r>
            <a:r>
              <a:rPr lang="nl-NL" b="1" u="sng" dirty="0" err="1"/>
              <a:t>library</a:t>
            </a:r>
            <a:r>
              <a:rPr lang="nl-NL" dirty="0"/>
              <a:t> is een verzameling code die je kunt hergebruiken. </a:t>
            </a:r>
          </a:p>
          <a:p>
            <a:r>
              <a:rPr lang="nl-NL" dirty="0"/>
              <a:t>Door een </a:t>
            </a:r>
            <a:r>
              <a:rPr lang="nl-NL" dirty="0" err="1"/>
              <a:t>library</a:t>
            </a:r>
            <a:r>
              <a:rPr lang="nl-NL" dirty="0"/>
              <a:t> te gebruiken hoef je minder onderdelen van je programma zelf te maken. </a:t>
            </a:r>
          </a:p>
          <a:p>
            <a:r>
              <a:rPr lang="nl-NL" dirty="0"/>
              <a:t>Er zijn heel veel </a:t>
            </a:r>
            <a:r>
              <a:rPr lang="nl-NL" dirty="0" err="1"/>
              <a:t>libraries</a:t>
            </a:r>
            <a:r>
              <a:rPr lang="nl-NL" dirty="0"/>
              <a:t> te vinden. Sommigen worden heel vaak gebruikt. Een </a:t>
            </a:r>
            <a:r>
              <a:rPr lang="nl-NL" dirty="0" err="1"/>
              <a:t>library</a:t>
            </a:r>
            <a:r>
              <a:rPr lang="nl-NL" dirty="0"/>
              <a:t> is meestal voor één of enkele programmeertalen gemaakt. </a:t>
            </a:r>
          </a:p>
        </p:txBody>
      </p:sp>
      <p:sp>
        <p:nvSpPr>
          <p:cNvPr id="4" name="Tijdelijke aanduiding voor datum 3">
            <a:extLst>
              <a:ext uri="{FF2B5EF4-FFF2-40B4-BE49-F238E27FC236}">
                <a16:creationId xmlns:a16="http://schemas.microsoft.com/office/drawing/2014/main" id="{AC75F20A-1DA0-EC4E-8B57-8999916F2406}"/>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C9D7325-1FD1-014C-963E-FCCBBED0A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96CDDC-23DA-704D-8423-1202B89E012F}"/>
              </a:ext>
            </a:extLst>
          </p:cNvPr>
          <p:cNvSpPr>
            <a:spLocks noGrp="1"/>
          </p:cNvSpPr>
          <p:nvPr>
            <p:ph type="sldNum" sz="quarter" idx="12"/>
          </p:nvPr>
        </p:nvSpPr>
        <p:spPr/>
        <p:txBody>
          <a:bodyPr/>
          <a:lstStyle/>
          <a:p>
            <a:fld id="{0AAEF2E2-A082-486B-BCC1-A4B8E9CF05F7}" type="slidenum">
              <a:rPr lang="nl-NL" smtClean="0"/>
              <a:t>11</a:t>
            </a:fld>
            <a:endParaRPr lang="nl-NL"/>
          </a:p>
        </p:txBody>
      </p:sp>
      <p:sp>
        <p:nvSpPr>
          <p:cNvPr id="7" name="Tijdelijke aanduiding voor tekst 6">
            <a:extLst>
              <a:ext uri="{FF2B5EF4-FFF2-40B4-BE49-F238E27FC236}">
                <a16:creationId xmlns:a16="http://schemas.microsoft.com/office/drawing/2014/main" id="{5E7E3327-C44B-6F40-8F1C-12136081766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302891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365A-5B63-674C-B83F-12A812251706}"/>
              </a:ext>
            </a:extLst>
          </p:cNvPr>
          <p:cNvSpPr>
            <a:spLocks noGrp="1"/>
          </p:cNvSpPr>
          <p:nvPr>
            <p:ph type="title"/>
          </p:nvPr>
        </p:nvSpPr>
        <p:spPr/>
        <p:txBody>
          <a:bodyPr>
            <a:normAutofit/>
          </a:bodyPr>
          <a:lstStyle/>
          <a:p>
            <a:r>
              <a:rPr lang="nl-NL" dirty="0"/>
              <a:t>p5.js </a:t>
            </a:r>
            <a:r>
              <a:rPr lang="nl-NL" dirty="0" err="1"/>
              <a:t>library</a:t>
            </a:r>
            <a:endParaRPr lang="nl-NL" dirty="0"/>
          </a:p>
        </p:txBody>
      </p:sp>
      <p:sp>
        <p:nvSpPr>
          <p:cNvPr id="3" name="Tijdelijke aanduiding voor inhoud 2">
            <a:extLst>
              <a:ext uri="{FF2B5EF4-FFF2-40B4-BE49-F238E27FC236}">
                <a16:creationId xmlns:a16="http://schemas.microsoft.com/office/drawing/2014/main" id="{5CAFEDCC-3E49-984C-A049-07283EE402E9}"/>
              </a:ext>
            </a:extLst>
          </p:cNvPr>
          <p:cNvSpPr>
            <a:spLocks noGrp="1"/>
          </p:cNvSpPr>
          <p:nvPr>
            <p:ph idx="1"/>
          </p:nvPr>
        </p:nvSpPr>
        <p:spPr/>
        <p:txBody>
          <a:bodyPr>
            <a:normAutofit fontScale="92500" lnSpcReduction="10000"/>
          </a:bodyPr>
          <a:lstStyle/>
          <a:p>
            <a:pPr marL="0" indent="0">
              <a:buNone/>
            </a:pPr>
            <a:r>
              <a:rPr lang="nl-NL" dirty="0"/>
              <a:t>p5.js is een </a:t>
            </a:r>
            <a:r>
              <a:rPr lang="nl-NL" dirty="0" err="1"/>
              <a:t>library</a:t>
            </a:r>
            <a:r>
              <a:rPr lang="nl-NL" dirty="0"/>
              <a:t> voor </a:t>
            </a:r>
            <a:r>
              <a:rPr lang="nl-NL" dirty="0" err="1"/>
              <a:t>JavaScript</a:t>
            </a:r>
            <a:r>
              <a:rPr lang="nl-NL" dirty="0"/>
              <a:t>, waarmee je gemakkelijk dingen kunt teken, animaties en zelfs spelletjes kunt maken.</a:t>
            </a:r>
          </a:p>
          <a:p>
            <a:r>
              <a:rPr lang="nl-NL" dirty="0"/>
              <a:t>De p5.js </a:t>
            </a:r>
            <a:r>
              <a:rPr lang="nl-NL" dirty="0" err="1"/>
              <a:t>library</a:t>
            </a:r>
            <a:r>
              <a:rPr lang="nl-NL" dirty="0"/>
              <a:t> bevat onder andere functies om te tekenen, zoals </a:t>
            </a:r>
            <a:r>
              <a:rPr lang="nl-NL" dirty="0" err="1"/>
              <a:t>ellipse</a:t>
            </a:r>
            <a:r>
              <a:rPr lang="nl-NL" dirty="0"/>
              <a:t>(), </a:t>
            </a:r>
            <a:r>
              <a:rPr lang="nl-NL" dirty="0" err="1"/>
              <a:t>rect</a:t>
            </a:r>
            <a:r>
              <a:rPr lang="nl-NL" dirty="0"/>
              <a:t>(), line()</a:t>
            </a:r>
          </a:p>
          <a:p>
            <a:r>
              <a:rPr lang="nl-NL" dirty="0"/>
              <a:t>De p5.js </a:t>
            </a:r>
            <a:r>
              <a:rPr lang="nl-NL" dirty="0" err="1"/>
              <a:t>library</a:t>
            </a:r>
            <a:r>
              <a:rPr lang="nl-NL" dirty="0"/>
              <a:t> bevat de </a:t>
            </a:r>
            <a:r>
              <a:rPr lang="nl-NL" u="sng" dirty="0"/>
              <a:t>declaratie</a:t>
            </a:r>
            <a:r>
              <a:rPr lang="nl-NL" dirty="0"/>
              <a:t> van 2 bijzondere functies:</a:t>
            </a:r>
          </a:p>
          <a:p>
            <a:pPr marL="635000" lvl="1" indent="-177800">
              <a:buFont typeface="+mj-lt"/>
              <a:buAutoNum type="arabicPeriod"/>
            </a:pPr>
            <a:r>
              <a:rPr lang="nl-NL" sz="2600" dirty="0">
                <a:latin typeface="Courier" pitchFamily="2" charset="0"/>
              </a:rPr>
              <a:t>setup()</a:t>
            </a:r>
            <a:r>
              <a:rPr lang="nl-NL" sz="2600" dirty="0"/>
              <a:t>: deze code wordt 1 keer uitgevoerd voordat je animatie start</a:t>
            </a:r>
          </a:p>
          <a:p>
            <a:pPr marL="635000" lvl="1" indent="-177800">
              <a:buFont typeface="+mj-lt"/>
              <a:buAutoNum type="arabicPeriod"/>
            </a:pPr>
            <a:r>
              <a:rPr lang="nl-NL" sz="2600" dirty="0">
                <a:latin typeface="Courier" pitchFamily="2" charset="0"/>
              </a:rPr>
              <a:t>draw()</a:t>
            </a:r>
            <a:r>
              <a:rPr lang="nl-NL" sz="2600" dirty="0"/>
              <a:t>: deze code wordt meerdere keren per seconde herhaald</a:t>
            </a:r>
          </a:p>
          <a:p>
            <a:pPr lvl="1"/>
            <a:r>
              <a:rPr lang="nl-NL" sz="2600" dirty="0"/>
              <a:t>Je definieert deze functies in je eigen code</a:t>
            </a:r>
          </a:p>
          <a:p>
            <a:pPr lvl="1"/>
            <a:r>
              <a:rPr lang="nl-NL" sz="2600" dirty="0"/>
              <a:t>Elke keer dat draw() uitgevoerd wordt, teken je je plaatje net een beetje anders, zodat het lijkt het alsof het beweegt</a:t>
            </a:r>
            <a:endParaRPr lang="nl-NL" sz="2600" b="1" u="sng" dirty="0"/>
          </a:p>
          <a:p>
            <a:pPr lvl="1"/>
            <a:r>
              <a:rPr lang="nl-NL" sz="2600" dirty="0"/>
              <a:t>Om bij te houden hoe ver iets bewogen is, gebruik je globale variabelen. Daarover later meer.</a:t>
            </a:r>
          </a:p>
          <a:p>
            <a:pPr marL="0" indent="0">
              <a:buNone/>
            </a:pPr>
            <a:r>
              <a:rPr lang="nl-NL" dirty="0"/>
              <a:t>Meer informatie over de p5 </a:t>
            </a:r>
            <a:r>
              <a:rPr lang="nl-NL" dirty="0" err="1"/>
              <a:t>library</a:t>
            </a:r>
            <a:r>
              <a:rPr lang="nl-NL" dirty="0"/>
              <a:t>: </a:t>
            </a:r>
            <a:r>
              <a:rPr lang="nl-NL" dirty="0">
                <a:hlinkClick r:id="rId2"/>
              </a:rPr>
              <a:t>https://p5js.org</a:t>
            </a: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AC75F20A-1DA0-EC4E-8B57-8999916F2406}"/>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C9D7325-1FD1-014C-963E-FCCBBED0A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96CDDC-23DA-704D-8423-1202B89E012F}"/>
              </a:ext>
            </a:extLst>
          </p:cNvPr>
          <p:cNvSpPr>
            <a:spLocks noGrp="1"/>
          </p:cNvSpPr>
          <p:nvPr>
            <p:ph type="sldNum" sz="quarter" idx="12"/>
          </p:nvPr>
        </p:nvSpPr>
        <p:spPr/>
        <p:txBody>
          <a:bodyPr/>
          <a:lstStyle/>
          <a:p>
            <a:fld id="{0AAEF2E2-A082-486B-BCC1-A4B8E9CF05F7}" type="slidenum">
              <a:rPr lang="nl-NL" smtClean="0"/>
              <a:t>12</a:t>
            </a:fld>
            <a:endParaRPr lang="nl-NL"/>
          </a:p>
        </p:txBody>
      </p:sp>
      <p:sp>
        <p:nvSpPr>
          <p:cNvPr id="7" name="Tijdelijke aanduiding voor tekst 6">
            <a:extLst>
              <a:ext uri="{FF2B5EF4-FFF2-40B4-BE49-F238E27FC236}">
                <a16:creationId xmlns:a16="http://schemas.microsoft.com/office/drawing/2014/main" id="{5E7E3327-C44B-6F40-8F1C-12136081766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198748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1A56D-FE75-4244-8A67-E782B85B444D}"/>
              </a:ext>
            </a:extLst>
          </p:cNvPr>
          <p:cNvSpPr>
            <a:spLocks noGrp="1"/>
          </p:cNvSpPr>
          <p:nvPr>
            <p:ph type="title"/>
          </p:nvPr>
        </p:nvSpPr>
        <p:spPr/>
        <p:txBody>
          <a:bodyPr>
            <a:noAutofit/>
          </a:bodyPr>
          <a:lstStyle/>
          <a:p>
            <a:r>
              <a:rPr lang="nl-NL" sz="3200" dirty="0">
                <a:hlinkClick r:id="rId3"/>
              </a:rPr>
              <a:t>https://repl.it/@vangeest/jsP5Khan-animatieAuto</a:t>
            </a:r>
            <a:endParaRPr lang="nl-NL" sz="3200" dirty="0"/>
          </a:p>
        </p:txBody>
      </p:sp>
      <p:sp>
        <p:nvSpPr>
          <p:cNvPr id="3" name="Tijdelijke aanduiding voor inhoud 2">
            <a:extLst>
              <a:ext uri="{FF2B5EF4-FFF2-40B4-BE49-F238E27FC236}">
                <a16:creationId xmlns:a16="http://schemas.microsoft.com/office/drawing/2014/main" id="{58125A0B-E0BE-2F40-BA46-9C747C58EF42}"/>
              </a:ext>
            </a:extLst>
          </p:cNvPr>
          <p:cNvSpPr>
            <a:spLocks noGrp="1"/>
          </p:cNvSpPr>
          <p:nvPr>
            <p:ph idx="1"/>
          </p:nvPr>
        </p:nvSpPr>
        <p:spPr/>
        <p:txBody>
          <a:bodyPr/>
          <a:lstStyle/>
          <a:p>
            <a:endParaRPr lang="nl-NL" dirty="0"/>
          </a:p>
        </p:txBody>
      </p:sp>
      <p:sp>
        <p:nvSpPr>
          <p:cNvPr id="4" name="Tijdelijke aanduiding voor datum 3">
            <a:extLst>
              <a:ext uri="{FF2B5EF4-FFF2-40B4-BE49-F238E27FC236}">
                <a16:creationId xmlns:a16="http://schemas.microsoft.com/office/drawing/2014/main" id="{505D0655-A6C3-5443-B594-2ADB1F1030E9}"/>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17B44E4-F6FC-1542-8B6A-857F7B1709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43E502-C698-854E-B8EE-E42DE6BA7412}"/>
              </a:ext>
            </a:extLst>
          </p:cNvPr>
          <p:cNvSpPr>
            <a:spLocks noGrp="1"/>
          </p:cNvSpPr>
          <p:nvPr>
            <p:ph type="sldNum" sz="quarter" idx="12"/>
          </p:nvPr>
        </p:nvSpPr>
        <p:spPr/>
        <p:txBody>
          <a:bodyPr/>
          <a:lstStyle/>
          <a:p>
            <a:fld id="{0AAEF2E2-A082-486B-BCC1-A4B8E9CF05F7}" type="slidenum">
              <a:rPr lang="nl-NL" smtClean="0"/>
              <a:t>13</a:t>
            </a:fld>
            <a:endParaRPr lang="nl-NL"/>
          </a:p>
        </p:txBody>
      </p:sp>
      <p:sp>
        <p:nvSpPr>
          <p:cNvPr id="7" name="Tijdelijke aanduiding voor tekst 6">
            <a:extLst>
              <a:ext uri="{FF2B5EF4-FFF2-40B4-BE49-F238E27FC236}">
                <a16:creationId xmlns:a16="http://schemas.microsoft.com/office/drawing/2014/main" id="{B01BEE9B-BF79-9C4E-82E2-527610C2BAB6}"/>
              </a:ext>
            </a:extLst>
          </p:cNvPr>
          <p:cNvSpPr>
            <a:spLocks noGrp="1"/>
          </p:cNvSpPr>
          <p:nvPr>
            <p:ph type="body" sz="quarter" idx="17"/>
          </p:nvPr>
        </p:nvSpPr>
        <p:spPr/>
        <p:txBody>
          <a:bodyPr/>
          <a:lstStyle/>
          <a:p>
            <a:r>
              <a:rPr lang="nl-NL" dirty="0"/>
              <a:t>VOORBEELD</a:t>
            </a:r>
          </a:p>
        </p:txBody>
      </p:sp>
      <p:pic>
        <p:nvPicPr>
          <p:cNvPr id="8" name="Afbeelding 7">
            <a:extLst>
              <a:ext uri="{FF2B5EF4-FFF2-40B4-BE49-F238E27FC236}">
                <a16:creationId xmlns:a16="http://schemas.microsoft.com/office/drawing/2014/main" id="{CD9FB372-A36B-9041-808C-76530216A90D}"/>
              </a:ext>
            </a:extLst>
          </p:cNvPr>
          <p:cNvPicPr>
            <a:picLocks noChangeAspect="1"/>
          </p:cNvPicPr>
          <p:nvPr/>
        </p:nvPicPr>
        <p:blipFill>
          <a:blip r:embed="rId4"/>
          <a:stretch>
            <a:fillRect/>
          </a:stretch>
        </p:blipFill>
        <p:spPr>
          <a:xfrm>
            <a:off x="838200" y="1252720"/>
            <a:ext cx="7315200" cy="5095312"/>
          </a:xfrm>
          <a:prstGeom prst="rect">
            <a:avLst/>
          </a:prstGeom>
        </p:spPr>
      </p:pic>
      <p:pic>
        <p:nvPicPr>
          <p:cNvPr id="10" name="Afbeelding 9">
            <a:extLst>
              <a:ext uri="{FF2B5EF4-FFF2-40B4-BE49-F238E27FC236}">
                <a16:creationId xmlns:a16="http://schemas.microsoft.com/office/drawing/2014/main" id="{CC9765FD-240D-ED48-91B1-F4825F2E4E57}"/>
              </a:ext>
            </a:extLst>
          </p:cNvPr>
          <p:cNvPicPr>
            <a:picLocks noChangeAspect="1"/>
          </p:cNvPicPr>
          <p:nvPr/>
        </p:nvPicPr>
        <p:blipFill rotWithShape="1">
          <a:blip r:embed="rId5" cstate="screen">
            <a:clrChange>
              <a:clrFrom>
                <a:srgbClr val="97F4F7"/>
              </a:clrFrom>
              <a:clrTo>
                <a:srgbClr val="97F4F7">
                  <a:alpha val="0"/>
                </a:srgbClr>
              </a:clrTo>
            </a:clrChange>
            <a:extLst>
              <a:ext uri="{28A0092B-C50C-407E-A947-70E740481C1C}">
                <a14:useLocalDpi xmlns:a14="http://schemas.microsoft.com/office/drawing/2010/main"/>
              </a:ext>
            </a:extLst>
          </a:blip>
          <a:srcRect/>
          <a:stretch/>
        </p:blipFill>
        <p:spPr>
          <a:xfrm>
            <a:off x="11557417" y="6096702"/>
            <a:ext cx="2323475" cy="884420"/>
          </a:xfrm>
          <a:prstGeom prst="rect">
            <a:avLst/>
          </a:prstGeom>
        </p:spPr>
      </p:pic>
      <p:pic>
        <p:nvPicPr>
          <p:cNvPr id="11" name="Afbeelding 10">
            <a:extLst>
              <a:ext uri="{FF2B5EF4-FFF2-40B4-BE49-F238E27FC236}">
                <a16:creationId xmlns:a16="http://schemas.microsoft.com/office/drawing/2014/main" id="{EFB77B6B-CC04-C746-A83A-48C40BA3A9BF}"/>
              </a:ext>
            </a:extLst>
          </p:cNvPr>
          <p:cNvPicPr>
            <a:picLocks noChangeAspect="1"/>
          </p:cNvPicPr>
          <p:nvPr/>
        </p:nvPicPr>
        <p:blipFill rotWithShape="1">
          <a:blip r:embed="rId5" cstate="screen">
            <a:clrChange>
              <a:clrFrom>
                <a:srgbClr val="97F4F7"/>
              </a:clrFrom>
              <a:clrTo>
                <a:srgbClr val="97F4F7">
                  <a:alpha val="0"/>
                </a:srgbClr>
              </a:clrTo>
            </a:clrChange>
            <a:extLst>
              <a:ext uri="{28A0092B-C50C-407E-A947-70E740481C1C}">
                <a14:useLocalDpi xmlns:a14="http://schemas.microsoft.com/office/drawing/2010/main"/>
              </a:ext>
            </a:extLst>
          </a:blip>
          <a:srcRect/>
          <a:stretch/>
        </p:blipFill>
        <p:spPr>
          <a:xfrm>
            <a:off x="9868525" y="197232"/>
            <a:ext cx="2323475" cy="884420"/>
          </a:xfrm>
          <a:prstGeom prst="rect">
            <a:avLst/>
          </a:prstGeom>
        </p:spPr>
      </p:pic>
    </p:spTree>
    <p:extLst>
      <p:ext uri="{BB962C8B-B14F-4D97-AF65-F5344CB8AC3E}">
        <p14:creationId xmlns:p14="http://schemas.microsoft.com/office/powerpoint/2010/main" val="41734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0-#ppt_w/2"/>
                                          </p:val>
                                        </p:tav>
                                        <p:tav tm="100000">
                                          <p:val>
                                            <p:strVal val="#ppt_x"/>
                                          </p:val>
                                        </p:tav>
                                      </p:tavLst>
                                    </p:anim>
                                    <p:anim calcmode="lin" valueType="num">
                                      <p:cBhvr additive="base">
                                        <p:cTn id="8"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1A56D-FE75-4244-8A67-E782B85B444D}"/>
              </a:ext>
            </a:extLst>
          </p:cNvPr>
          <p:cNvSpPr>
            <a:spLocks noGrp="1"/>
          </p:cNvSpPr>
          <p:nvPr>
            <p:ph type="title"/>
          </p:nvPr>
        </p:nvSpPr>
        <p:spPr/>
        <p:txBody>
          <a:bodyPr>
            <a:noAutofit/>
          </a:bodyPr>
          <a:lstStyle/>
          <a:p>
            <a:r>
              <a:rPr lang="nl-NL" sz="3200" dirty="0">
                <a:hlinkClick r:id="rId3"/>
              </a:rPr>
              <a:t>https://repl.it/@vangeest/jsP5Khan-animatieLijn</a:t>
            </a:r>
            <a:endParaRPr lang="nl-NL" sz="3200" dirty="0"/>
          </a:p>
        </p:txBody>
      </p:sp>
      <p:pic>
        <p:nvPicPr>
          <p:cNvPr id="13" name="Tijdelijke aanduiding voor inhoud 12">
            <a:extLst>
              <a:ext uri="{FF2B5EF4-FFF2-40B4-BE49-F238E27FC236}">
                <a16:creationId xmlns:a16="http://schemas.microsoft.com/office/drawing/2014/main" id="{2BAD59F3-8272-4144-AAC7-2838D890A109}"/>
              </a:ext>
            </a:extLst>
          </p:cNvPr>
          <p:cNvPicPr>
            <a:picLocks noGrp="1" noChangeAspect="1"/>
          </p:cNvPicPr>
          <p:nvPr>
            <p:ph idx="1"/>
          </p:nvPr>
        </p:nvPicPr>
        <p:blipFill>
          <a:blip r:embed="rId4"/>
          <a:stretch>
            <a:fillRect/>
          </a:stretch>
        </p:blipFill>
        <p:spPr>
          <a:xfrm>
            <a:off x="4406900" y="2552700"/>
            <a:ext cx="3378200" cy="2324100"/>
          </a:xfrm>
          <a:prstGeom prst="rect">
            <a:avLst/>
          </a:prstGeom>
        </p:spPr>
      </p:pic>
      <p:sp>
        <p:nvSpPr>
          <p:cNvPr id="4" name="Tijdelijke aanduiding voor datum 3">
            <a:extLst>
              <a:ext uri="{FF2B5EF4-FFF2-40B4-BE49-F238E27FC236}">
                <a16:creationId xmlns:a16="http://schemas.microsoft.com/office/drawing/2014/main" id="{505D0655-A6C3-5443-B594-2ADB1F1030E9}"/>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17B44E4-F6FC-1542-8B6A-857F7B1709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43E502-C698-854E-B8EE-E42DE6BA7412}"/>
              </a:ext>
            </a:extLst>
          </p:cNvPr>
          <p:cNvSpPr>
            <a:spLocks noGrp="1"/>
          </p:cNvSpPr>
          <p:nvPr>
            <p:ph type="sldNum" sz="quarter" idx="12"/>
          </p:nvPr>
        </p:nvSpPr>
        <p:spPr/>
        <p:txBody>
          <a:bodyPr/>
          <a:lstStyle/>
          <a:p>
            <a:fld id="{0AAEF2E2-A082-486B-BCC1-A4B8E9CF05F7}" type="slidenum">
              <a:rPr lang="nl-NL" smtClean="0"/>
              <a:t>14</a:t>
            </a:fld>
            <a:endParaRPr lang="nl-NL"/>
          </a:p>
        </p:txBody>
      </p:sp>
      <p:sp>
        <p:nvSpPr>
          <p:cNvPr id="7" name="Tijdelijke aanduiding voor tekst 6">
            <a:extLst>
              <a:ext uri="{FF2B5EF4-FFF2-40B4-BE49-F238E27FC236}">
                <a16:creationId xmlns:a16="http://schemas.microsoft.com/office/drawing/2014/main" id="{B01BEE9B-BF79-9C4E-82E2-527610C2BAB6}"/>
              </a:ext>
            </a:extLst>
          </p:cNvPr>
          <p:cNvSpPr>
            <a:spLocks noGrp="1"/>
          </p:cNvSpPr>
          <p:nvPr>
            <p:ph type="body" sz="quarter" idx="17"/>
          </p:nvPr>
        </p:nvSpPr>
        <p:spPr/>
        <p:txBody>
          <a:bodyPr/>
          <a:lstStyle/>
          <a:p>
            <a:r>
              <a:rPr lang="nl-NL" dirty="0"/>
              <a:t>VOORBEELD</a:t>
            </a:r>
          </a:p>
        </p:txBody>
      </p:sp>
      <p:pic>
        <p:nvPicPr>
          <p:cNvPr id="12" name="Afbeelding 11">
            <a:extLst>
              <a:ext uri="{FF2B5EF4-FFF2-40B4-BE49-F238E27FC236}">
                <a16:creationId xmlns:a16="http://schemas.microsoft.com/office/drawing/2014/main" id="{F1404DBB-3E55-3244-A036-4364C6CC26E6}"/>
              </a:ext>
            </a:extLst>
          </p:cNvPr>
          <p:cNvPicPr>
            <a:picLocks noChangeAspect="1"/>
          </p:cNvPicPr>
          <p:nvPr/>
        </p:nvPicPr>
        <p:blipFill>
          <a:blip r:embed="rId5"/>
          <a:stretch>
            <a:fillRect/>
          </a:stretch>
        </p:blipFill>
        <p:spPr>
          <a:xfrm>
            <a:off x="838200" y="1252719"/>
            <a:ext cx="7772400" cy="4827069"/>
          </a:xfrm>
          <a:prstGeom prst="rect">
            <a:avLst/>
          </a:prstGeom>
        </p:spPr>
      </p:pic>
      <p:pic>
        <p:nvPicPr>
          <p:cNvPr id="14" name="Afbeelding 13">
            <a:extLst>
              <a:ext uri="{FF2B5EF4-FFF2-40B4-BE49-F238E27FC236}">
                <a16:creationId xmlns:a16="http://schemas.microsoft.com/office/drawing/2014/main" id="{D67C559C-15B9-014A-B361-E001CA49AD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95410" y="0"/>
            <a:ext cx="1998880" cy="6858000"/>
          </a:xfrm>
          <a:prstGeom prst="rect">
            <a:avLst/>
          </a:prstGeom>
        </p:spPr>
      </p:pic>
      <p:pic>
        <p:nvPicPr>
          <p:cNvPr id="15" name="Afbeelding 14">
            <a:extLst>
              <a:ext uri="{FF2B5EF4-FFF2-40B4-BE49-F238E27FC236}">
                <a16:creationId xmlns:a16="http://schemas.microsoft.com/office/drawing/2014/main" id="{62C39019-2B96-A648-8A09-0979F32220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95410" y="6858000"/>
            <a:ext cx="1998880" cy="374754"/>
          </a:xfrm>
          <a:prstGeom prst="rect">
            <a:avLst/>
          </a:prstGeom>
        </p:spPr>
      </p:pic>
    </p:spTree>
    <p:extLst>
      <p:ext uri="{BB962C8B-B14F-4D97-AF65-F5344CB8AC3E}">
        <p14:creationId xmlns:p14="http://schemas.microsoft.com/office/powerpoint/2010/main" val="4101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indefinite"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ppt_x"/>
                                          </p:val>
                                        </p:tav>
                                        <p:tav tm="100000">
                                          <p:val>
                                            <p:strVal val="#ppt_x"/>
                                          </p:val>
                                        </p:tav>
                                      </p:tavLst>
                                    </p:anim>
                                    <p:anim calcmode="lin" valueType="num">
                                      <p:cBhvr additive="base">
                                        <p:cTn id="8" dur="5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365A-5B63-674C-B83F-12A812251706}"/>
              </a:ext>
            </a:extLst>
          </p:cNvPr>
          <p:cNvSpPr>
            <a:spLocks noGrp="1"/>
          </p:cNvSpPr>
          <p:nvPr>
            <p:ph type="title"/>
          </p:nvPr>
        </p:nvSpPr>
        <p:spPr/>
        <p:txBody>
          <a:bodyPr>
            <a:normAutofit/>
          </a:bodyPr>
          <a:lstStyle/>
          <a:p>
            <a:r>
              <a:rPr lang="nl-NL" dirty="0"/>
              <a:t>Volgorde waarin code wordt uitgevoerd</a:t>
            </a:r>
          </a:p>
        </p:txBody>
      </p:sp>
      <p:sp>
        <p:nvSpPr>
          <p:cNvPr id="3" name="Tijdelijke aanduiding voor inhoud 2">
            <a:extLst>
              <a:ext uri="{FF2B5EF4-FFF2-40B4-BE49-F238E27FC236}">
                <a16:creationId xmlns:a16="http://schemas.microsoft.com/office/drawing/2014/main" id="{5CAFEDCC-3E49-984C-A049-07283EE402E9}"/>
              </a:ext>
            </a:extLst>
          </p:cNvPr>
          <p:cNvSpPr>
            <a:spLocks noGrp="1"/>
          </p:cNvSpPr>
          <p:nvPr>
            <p:ph idx="1"/>
          </p:nvPr>
        </p:nvSpPr>
        <p:spPr/>
        <p:txBody>
          <a:bodyPr>
            <a:normAutofit fontScale="92500" lnSpcReduction="20000"/>
          </a:bodyPr>
          <a:lstStyle/>
          <a:p>
            <a:pPr marL="0" indent="0">
              <a:buNone/>
            </a:pPr>
            <a:r>
              <a:rPr lang="nl-NL" dirty="0"/>
              <a:t>Een computer doet het volgende:</a:t>
            </a:r>
          </a:p>
          <a:p>
            <a:pPr marL="514350" indent="-514350">
              <a:buFont typeface="+mj-lt"/>
              <a:buAutoNum type="arabicPeriod"/>
            </a:pPr>
            <a:r>
              <a:rPr lang="nl-NL" dirty="0"/>
              <a:t>Computer aanzetten, het besturingssysteem wordt gestart</a:t>
            </a:r>
          </a:p>
          <a:p>
            <a:pPr marL="514350" indent="-514350">
              <a:buFont typeface="+mj-lt"/>
              <a:buAutoNum type="arabicPeriod"/>
            </a:pPr>
            <a:r>
              <a:rPr lang="nl-NL" dirty="0"/>
              <a:t>Je start een browser </a:t>
            </a:r>
          </a:p>
          <a:p>
            <a:pPr marL="514350" indent="-514350">
              <a:buFont typeface="+mj-lt"/>
              <a:buAutoNum type="arabicPeriod"/>
            </a:pPr>
            <a:r>
              <a:rPr lang="nl-NL" dirty="0"/>
              <a:t>Je gaat naar een website, de browser laadt </a:t>
            </a:r>
            <a:r>
              <a:rPr lang="nl-NL" dirty="0" err="1"/>
              <a:t>index.html</a:t>
            </a:r>
            <a:endParaRPr lang="nl-NL" dirty="0"/>
          </a:p>
          <a:p>
            <a:pPr marL="514350" indent="-514350">
              <a:buFont typeface="+mj-lt"/>
              <a:buAutoNum type="arabicPeriod"/>
            </a:pPr>
            <a:r>
              <a:rPr lang="nl-NL" dirty="0"/>
              <a:t>In </a:t>
            </a:r>
            <a:r>
              <a:rPr lang="nl-NL" dirty="0" err="1"/>
              <a:t>index.html</a:t>
            </a:r>
            <a:r>
              <a:rPr lang="nl-NL" dirty="0"/>
              <a:t> staat een verwijzing naar de p5 </a:t>
            </a:r>
            <a:r>
              <a:rPr lang="nl-NL" dirty="0" err="1"/>
              <a:t>library</a:t>
            </a:r>
            <a:r>
              <a:rPr lang="nl-NL" dirty="0"/>
              <a:t>, </a:t>
            </a:r>
            <a:br>
              <a:rPr lang="nl-NL" dirty="0"/>
            </a:br>
            <a:r>
              <a:rPr lang="nl-NL" dirty="0"/>
              <a:t>de browser laadt de </a:t>
            </a:r>
            <a:r>
              <a:rPr lang="nl-NL" dirty="0" err="1"/>
              <a:t>library</a:t>
            </a:r>
            <a:endParaRPr lang="nl-NL" dirty="0"/>
          </a:p>
          <a:p>
            <a:pPr marL="514350" indent="-514350">
              <a:buFont typeface="+mj-lt"/>
              <a:buAutoNum type="arabicPeriod"/>
            </a:pPr>
            <a:r>
              <a:rPr lang="nl-NL" dirty="0"/>
              <a:t>In </a:t>
            </a:r>
            <a:r>
              <a:rPr lang="nl-NL" dirty="0" err="1"/>
              <a:t>index.html</a:t>
            </a:r>
            <a:r>
              <a:rPr lang="nl-NL" dirty="0"/>
              <a:t> staat een verwijzing naar jouw </a:t>
            </a:r>
            <a:r>
              <a:rPr lang="nl-NL" dirty="0" err="1"/>
              <a:t>JavaScript</a:t>
            </a:r>
            <a:r>
              <a:rPr lang="nl-NL" dirty="0"/>
              <a:t> bestand, </a:t>
            </a:r>
            <a:br>
              <a:rPr lang="nl-NL" dirty="0"/>
            </a:br>
            <a:r>
              <a:rPr lang="nl-NL" dirty="0"/>
              <a:t>de browser laadt je </a:t>
            </a:r>
            <a:r>
              <a:rPr lang="nl-NL" dirty="0" err="1"/>
              <a:t>JavaScript</a:t>
            </a:r>
            <a:r>
              <a:rPr lang="nl-NL" dirty="0"/>
              <a:t> bestand</a:t>
            </a:r>
          </a:p>
          <a:p>
            <a:pPr marL="514350" indent="-514350">
              <a:buFont typeface="+mj-lt"/>
              <a:buAutoNum type="arabicPeriod"/>
            </a:pPr>
            <a:r>
              <a:rPr lang="nl-NL" dirty="0"/>
              <a:t>De browser toont de webpagina en voert de </a:t>
            </a:r>
            <a:r>
              <a:rPr lang="nl-NL" dirty="0" err="1"/>
              <a:t>JavaScript</a:t>
            </a:r>
            <a:r>
              <a:rPr lang="nl-NL" dirty="0"/>
              <a:t> code uit</a:t>
            </a:r>
          </a:p>
          <a:p>
            <a:r>
              <a:rPr lang="nl-NL" dirty="0"/>
              <a:t>Je kunt dit zelf zien door de vorige voorbeelden te bekijken in de ontwikkel-modus van je browser (voor nieuwsgierigen)</a:t>
            </a:r>
          </a:p>
          <a:p>
            <a:r>
              <a:rPr lang="nl-NL" dirty="0"/>
              <a:t>Je kunt zien dat de p5.js </a:t>
            </a:r>
            <a:r>
              <a:rPr lang="nl-NL" dirty="0" err="1"/>
              <a:t>library</a:t>
            </a:r>
            <a:r>
              <a:rPr lang="nl-NL" dirty="0"/>
              <a:t> zelf ook een </a:t>
            </a:r>
            <a:r>
              <a:rPr lang="nl-NL" dirty="0" err="1"/>
              <a:t>JavaScript</a:t>
            </a:r>
            <a:r>
              <a:rPr lang="nl-NL" dirty="0"/>
              <a:t> bestand is, als je het bekijkt dan kun je de functies uit de </a:t>
            </a:r>
            <a:r>
              <a:rPr lang="nl-NL" dirty="0" err="1"/>
              <a:t>library</a:t>
            </a:r>
            <a:r>
              <a:rPr lang="nl-NL" dirty="0"/>
              <a:t> terugvinden (voor gevorderden)</a:t>
            </a:r>
          </a:p>
        </p:txBody>
      </p:sp>
      <p:sp>
        <p:nvSpPr>
          <p:cNvPr id="4" name="Tijdelijke aanduiding voor datum 3">
            <a:extLst>
              <a:ext uri="{FF2B5EF4-FFF2-40B4-BE49-F238E27FC236}">
                <a16:creationId xmlns:a16="http://schemas.microsoft.com/office/drawing/2014/main" id="{AC75F20A-1DA0-EC4E-8B57-8999916F2406}"/>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C9D7325-1FD1-014C-963E-FCCBBED0A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96CDDC-23DA-704D-8423-1202B89E012F}"/>
              </a:ext>
            </a:extLst>
          </p:cNvPr>
          <p:cNvSpPr>
            <a:spLocks noGrp="1"/>
          </p:cNvSpPr>
          <p:nvPr>
            <p:ph type="sldNum" sz="quarter" idx="12"/>
          </p:nvPr>
        </p:nvSpPr>
        <p:spPr/>
        <p:txBody>
          <a:bodyPr/>
          <a:lstStyle/>
          <a:p>
            <a:fld id="{0AAEF2E2-A082-486B-BCC1-A4B8E9CF05F7}" type="slidenum">
              <a:rPr lang="nl-NL" smtClean="0"/>
              <a:t>15</a:t>
            </a:fld>
            <a:endParaRPr lang="nl-NL"/>
          </a:p>
        </p:txBody>
      </p:sp>
      <p:sp>
        <p:nvSpPr>
          <p:cNvPr id="7" name="Tijdelijke aanduiding voor tekst 6">
            <a:extLst>
              <a:ext uri="{FF2B5EF4-FFF2-40B4-BE49-F238E27FC236}">
                <a16:creationId xmlns:a16="http://schemas.microsoft.com/office/drawing/2014/main" id="{5E7E3327-C44B-6F40-8F1C-12136081766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41809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8311142-0569-BA40-AA0C-DEFF5A3BCAC2}"/>
              </a:ext>
            </a:extLst>
          </p:cNvPr>
          <p:cNvPicPr>
            <a:picLocks noChangeAspect="1"/>
          </p:cNvPicPr>
          <p:nvPr/>
        </p:nvPicPr>
        <p:blipFill rotWithShape="1">
          <a:blip r:embed="rId2">
            <a:alphaModFix amt="20000"/>
          </a:blip>
          <a:srcRect b="9396"/>
          <a:stretch/>
        </p:blipFill>
        <p:spPr>
          <a:xfrm>
            <a:off x="838199" y="0"/>
            <a:ext cx="11353800" cy="6858000"/>
          </a:xfrm>
          <a:prstGeom prst="rect">
            <a:avLst/>
          </a:prstGeom>
        </p:spPr>
      </p:pic>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De volgorde van programmacode maakt uit</a:t>
            </a:r>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16</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r>
              <a:rPr lang="nl-NL" dirty="0"/>
              <a:t>COLLEGE 1</a:t>
            </a:r>
          </a:p>
        </p:txBody>
      </p:sp>
    </p:spTree>
    <p:extLst>
      <p:ext uri="{BB962C8B-B14F-4D97-AF65-F5344CB8AC3E}">
        <p14:creationId xmlns:p14="http://schemas.microsoft.com/office/powerpoint/2010/main" val="191656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A83CC-EDEC-D442-9E0A-AB676E2E38C1}"/>
              </a:ext>
            </a:extLst>
          </p:cNvPr>
          <p:cNvSpPr>
            <a:spLocks noGrp="1"/>
          </p:cNvSpPr>
          <p:nvPr>
            <p:ph type="title"/>
          </p:nvPr>
        </p:nvSpPr>
        <p:spPr/>
        <p:txBody>
          <a:bodyPr>
            <a:noAutofit/>
          </a:bodyPr>
          <a:lstStyle/>
          <a:p>
            <a:r>
              <a:rPr lang="nl-NL" dirty="0"/>
              <a:t>Hoofd eerst</a:t>
            </a:r>
          </a:p>
        </p:txBody>
      </p:sp>
      <p:sp>
        <p:nvSpPr>
          <p:cNvPr id="3" name="Tijdelijke aanduiding voor inhoud 2">
            <a:extLst>
              <a:ext uri="{FF2B5EF4-FFF2-40B4-BE49-F238E27FC236}">
                <a16:creationId xmlns:a16="http://schemas.microsoft.com/office/drawing/2014/main" id="{A50E567A-4C99-284B-8565-A5E79F24D809}"/>
              </a:ext>
            </a:extLst>
          </p:cNvPr>
          <p:cNvSpPr>
            <a:spLocks noGrp="1"/>
          </p:cNvSpPr>
          <p:nvPr>
            <p:ph idx="1"/>
          </p:nvPr>
        </p:nvSpPr>
        <p:spPr/>
        <p:txBody>
          <a:bodyPr/>
          <a:lstStyle/>
          <a:p>
            <a:endParaRPr lang="nl-NL" dirty="0"/>
          </a:p>
        </p:txBody>
      </p:sp>
      <p:sp>
        <p:nvSpPr>
          <p:cNvPr id="4" name="Tijdelijke aanduiding voor datum 3">
            <a:extLst>
              <a:ext uri="{FF2B5EF4-FFF2-40B4-BE49-F238E27FC236}">
                <a16:creationId xmlns:a16="http://schemas.microsoft.com/office/drawing/2014/main" id="{63B716B0-F5B8-B940-9D23-C3EF66BBD0E0}"/>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6" name="Tijdelijke aanduiding voor dianummer 5">
            <a:extLst>
              <a:ext uri="{FF2B5EF4-FFF2-40B4-BE49-F238E27FC236}">
                <a16:creationId xmlns:a16="http://schemas.microsoft.com/office/drawing/2014/main" id="{7008B35F-067C-F447-930B-6E6F8067FCDD}"/>
              </a:ext>
            </a:extLst>
          </p:cNvPr>
          <p:cNvSpPr>
            <a:spLocks noGrp="1"/>
          </p:cNvSpPr>
          <p:nvPr>
            <p:ph type="sldNum" sz="quarter" idx="12"/>
          </p:nvPr>
        </p:nvSpPr>
        <p:spPr/>
        <p:txBody>
          <a:bodyPr/>
          <a:lstStyle/>
          <a:p>
            <a:fld id="{0AAEF2E2-A082-486B-BCC1-A4B8E9CF05F7}" type="slidenum">
              <a:rPr lang="nl-NL" smtClean="0"/>
              <a:t>17</a:t>
            </a:fld>
            <a:endParaRPr lang="nl-NL"/>
          </a:p>
        </p:txBody>
      </p:sp>
      <p:sp>
        <p:nvSpPr>
          <p:cNvPr id="7" name="Tijdelijke aanduiding voor tekst 6">
            <a:extLst>
              <a:ext uri="{FF2B5EF4-FFF2-40B4-BE49-F238E27FC236}">
                <a16:creationId xmlns:a16="http://schemas.microsoft.com/office/drawing/2014/main" id="{F412C1DA-5005-CE48-99EC-69998A1C2AE7}"/>
              </a:ext>
            </a:extLst>
          </p:cNvPr>
          <p:cNvSpPr>
            <a:spLocks noGrp="1"/>
          </p:cNvSpPr>
          <p:nvPr>
            <p:ph type="body" sz="quarter" idx="17"/>
          </p:nvPr>
        </p:nvSpPr>
        <p:spPr/>
        <p:txBody>
          <a:bodyPr/>
          <a:lstStyle/>
          <a:p>
            <a:r>
              <a:rPr lang="nl-NL" dirty="0"/>
              <a:t>COLLEGE 1</a:t>
            </a:r>
          </a:p>
        </p:txBody>
      </p:sp>
      <p:pic>
        <p:nvPicPr>
          <p:cNvPr id="8" name="Afbeelding 7">
            <a:extLst>
              <a:ext uri="{FF2B5EF4-FFF2-40B4-BE49-F238E27FC236}">
                <a16:creationId xmlns:a16="http://schemas.microsoft.com/office/drawing/2014/main" id="{9B83E1E3-AFCF-634F-A729-50AAA3EDE833}"/>
              </a:ext>
            </a:extLst>
          </p:cNvPr>
          <p:cNvPicPr>
            <a:picLocks noChangeAspect="1"/>
          </p:cNvPicPr>
          <p:nvPr/>
        </p:nvPicPr>
        <p:blipFill>
          <a:blip r:embed="rId2"/>
          <a:stretch>
            <a:fillRect/>
          </a:stretch>
        </p:blipFill>
        <p:spPr>
          <a:xfrm>
            <a:off x="838200" y="1252720"/>
            <a:ext cx="10533616" cy="4795154"/>
          </a:xfrm>
          <a:prstGeom prst="rect">
            <a:avLst/>
          </a:prstGeom>
        </p:spPr>
      </p:pic>
      <p:sp>
        <p:nvSpPr>
          <p:cNvPr id="9" name="Tijdelijke aanduiding voor voettekst 4">
            <a:extLst>
              <a:ext uri="{FF2B5EF4-FFF2-40B4-BE49-F238E27FC236}">
                <a16:creationId xmlns:a16="http://schemas.microsoft.com/office/drawing/2014/main" id="{076E2F24-BA44-4B49-8E96-BD84E939CC0F}"/>
              </a:ext>
            </a:extLst>
          </p:cNvPr>
          <p:cNvSpPr>
            <a:spLocks noGrp="1"/>
          </p:cNvSpPr>
          <p:nvPr>
            <p:ph type="ftr" sz="quarter" idx="11"/>
          </p:nvPr>
        </p:nvSpPr>
        <p:spPr>
          <a:xfrm>
            <a:off x="1235241" y="6356350"/>
            <a:ext cx="9946105" cy="365125"/>
          </a:xfrm>
        </p:spPr>
        <p:txBody>
          <a:bodyPr/>
          <a:lstStyle/>
          <a:p>
            <a:r>
              <a:rPr lang="nl-NL" dirty="0" err="1">
                <a:solidFill>
                  <a:schemeClr val="tx1"/>
                </a:solidFill>
              </a:rPr>
              <a:t>https</a:t>
            </a:r>
            <a:r>
              <a:rPr lang="nl-NL" dirty="0">
                <a:solidFill>
                  <a:schemeClr val="tx1"/>
                </a:solidFill>
              </a:rPr>
              <a:t>://</a:t>
            </a:r>
            <a:r>
              <a:rPr lang="nl-NL" dirty="0" err="1">
                <a:solidFill>
                  <a:schemeClr val="tx1"/>
                </a:solidFill>
              </a:rPr>
              <a:t>www.khanacademy.org</a:t>
            </a:r>
            <a:r>
              <a:rPr lang="nl-NL" dirty="0">
                <a:solidFill>
                  <a:schemeClr val="tx1"/>
                </a:solidFill>
              </a:rPr>
              <a:t>/computer-</a:t>
            </a:r>
            <a:r>
              <a:rPr lang="nl-NL" dirty="0" err="1">
                <a:solidFill>
                  <a:schemeClr val="tx1"/>
                </a:solidFill>
              </a:rPr>
              <a:t>programming</a:t>
            </a:r>
            <a:r>
              <a:rPr lang="nl-NL" dirty="0">
                <a:solidFill>
                  <a:schemeClr val="tx1"/>
                </a:solidFill>
              </a:rPr>
              <a:t>/4v1920-college1-volgorde-smiley/5656807314309120</a:t>
            </a:r>
          </a:p>
        </p:txBody>
      </p:sp>
    </p:spTree>
    <p:extLst>
      <p:ext uri="{BB962C8B-B14F-4D97-AF65-F5344CB8AC3E}">
        <p14:creationId xmlns:p14="http://schemas.microsoft.com/office/powerpoint/2010/main" val="382583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BDDAF-1D33-394F-96C4-3597D0685E1C}"/>
              </a:ext>
            </a:extLst>
          </p:cNvPr>
          <p:cNvSpPr>
            <a:spLocks noGrp="1"/>
          </p:cNvSpPr>
          <p:nvPr>
            <p:ph type="title"/>
          </p:nvPr>
        </p:nvSpPr>
        <p:spPr/>
        <p:txBody>
          <a:bodyPr>
            <a:normAutofit/>
          </a:bodyPr>
          <a:lstStyle/>
          <a:p>
            <a:r>
              <a:rPr lang="nl-NL" dirty="0"/>
              <a:t>Hoofd laatst</a:t>
            </a:r>
          </a:p>
        </p:txBody>
      </p:sp>
      <p:pic>
        <p:nvPicPr>
          <p:cNvPr id="8" name="Tijdelijke aanduiding voor inhoud 7">
            <a:extLst>
              <a:ext uri="{FF2B5EF4-FFF2-40B4-BE49-F238E27FC236}">
                <a16:creationId xmlns:a16="http://schemas.microsoft.com/office/drawing/2014/main" id="{91C00942-E021-D744-8AD6-BE1745190DC8}"/>
              </a:ext>
            </a:extLst>
          </p:cNvPr>
          <p:cNvPicPr>
            <a:picLocks noGrp="1" noChangeAspect="1"/>
          </p:cNvPicPr>
          <p:nvPr>
            <p:ph idx="1"/>
          </p:nvPr>
        </p:nvPicPr>
        <p:blipFill>
          <a:blip r:embed="rId2"/>
          <a:stretch>
            <a:fillRect/>
          </a:stretch>
        </p:blipFill>
        <p:spPr>
          <a:xfrm>
            <a:off x="838200" y="1321274"/>
            <a:ext cx="10515600" cy="4786952"/>
          </a:xfrm>
          <a:prstGeom prst="rect">
            <a:avLst/>
          </a:prstGeom>
        </p:spPr>
      </p:pic>
      <p:sp>
        <p:nvSpPr>
          <p:cNvPr id="4" name="Tijdelijke aanduiding voor datum 3">
            <a:extLst>
              <a:ext uri="{FF2B5EF4-FFF2-40B4-BE49-F238E27FC236}">
                <a16:creationId xmlns:a16="http://schemas.microsoft.com/office/drawing/2014/main" id="{7D654937-FA0E-3D41-8624-AB4439F751EF}"/>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05E2D1F-3651-2C46-A1BA-62C736AE4D68}"/>
              </a:ext>
            </a:extLst>
          </p:cNvPr>
          <p:cNvSpPr>
            <a:spLocks noGrp="1"/>
          </p:cNvSpPr>
          <p:nvPr>
            <p:ph type="ftr" sz="quarter" idx="11"/>
          </p:nvPr>
        </p:nvSpPr>
        <p:spPr>
          <a:xfrm>
            <a:off x="1010653" y="6356164"/>
            <a:ext cx="9962147" cy="365311"/>
          </a:xfrm>
        </p:spPr>
        <p:txBody>
          <a:bodyPr/>
          <a:lstStyle/>
          <a:p>
            <a:endParaRPr lang="nl-NL" dirty="0">
              <a:solidFill>
                <a:schemeClr val="tx1"/>
              </a:solidFill>
            </a:endParaRPr>
          </a:p>
        </p:txBody>
      </p:sp>
      <p:sp>
        <p:nvSpPr>
          <p:cNvPr id="6" name="Tijdelijke aanduiding voor dianummer 5">
            <a:extLst>
              <a:ext uri="{FF2B5EF4-FFF2-40B4-BE49-F238E27FC236}">
                <a16:creationId xmlns:a16="http://schemas.microsoft.com/office/drawing/2014/main" id="{710F9CA3-B460-4949-8179-570D8F491AF4}"/>
              </a:ext>
            </a:extLst>
          </p:cNvPr>
          <p:cNvSpPr>
            <a:spLocks noGrp="1"/>
          </p:cNvSpPr>
          <p:nvPr>
            <p:ph type="sldNum" sz="quarter" idx="12"/>
          </p:nvPr>
        </p:nvSpPr>
        <p:spPr/>
        <p:txBody>
          <a:bodyPr/>
          <a:lstStyle/>
          <a:p>
            <a:fld id="{0AAEF2E2-A082-486B-BCC1-A4B8E9CF05F7}" type="slidenum">
              <a:rPr lang="nl-NL" smtClean="0"/>
              <a:t>18</a:t>
            </a:fld>
            <a:endParaRPr lang="nl-NL"/>
          </a:p>
        </p:txBody>
      </p:sp>
      <p:sp>
        <p:nvSpPr>
          <p:cNvPr id="7" name="Tijdelijke aanduiding voor tekst 6">
            <a:extLst>
              <a:ext uri="{FF2B5EF4-FFF2-40B4-BE49-F238E27FC236}">
                <a16:creationId xmlns:a16="http://schemas.microsoft.com/office/drawing/2014/main" id="{27A09C35-0430-3F4B-9D5D-57BE82B0D165}"/>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00107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Variabelen</a:t>
            </a:r>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19</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02144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Wat is een programmeertaal?</a:t>
            </a:r>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2</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612319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CD3D3-F88C-0144-81A9-5EA9624176C7}"/>
              </a:ext>
            </a:extLst>
          </p:cNvPr>
          <p:cNvSpPr>
            <a:spLocks noGrp="1"/>
          </p:cNvSpPr>
          <p:nvPr>
            <p:ph type="title"/>
          </p:nvPr>
        </p:nvSpPr>
        <p:spPr/>
        <p:txBody>
          <a:bodyPr>
            <a:normAutofit/>
          </a:bodyPr>
          <a:lstStyle/>
          <a:p>
            <a:r>
              <a:rPr lang="nl-NL" dirty="0"/>
              <a:t>Wat zijn variabelen?</a:t>
            </a:r>
          </a:p>
        </p:txBody>
      </p:sp>
      <p:sp>
        <p:nvSpPr>
          <p:cNvPr id="3" name="Tijdelijke aanduiding voor inhoud 2">
            <a:extLst>
              <a:ext uri="{FF2B5EF4-FFF2-40B4-BE49-F238E27FC236}">
                <a16:creationId xmlns:a16="http://schemas.microsoft.com/office/drawing/2014/main" id="{9C3B5F05-697A-6A4B-BE1C-7B0A4523DBFE}"/>
              </a:ext>
            </a:extLst>
          </p:cNvPr>
          <p:cNvSpPr>
            <a:spLocks noGrp="1"/>
          </p:cNvSpPr>
          <p:nvPr>
            <p:ph idx="1"/>
          </p:nvPr>
        </p:nvSpPr>
        <p:spPr/>
        <p:txBody>
          <a:bodyPr>
            <a:normAutofit fontScale="77500" lnSpcReduction="20000"/>
          </a:bodyPr>
          <a:lstStyle/>
          <a:p>
            <a:r>
              <a:rPr lang="nl-NL" dirty="0"/>
              <a:t>Een </a:t>
            </a:r>
            <a:r>
              <a:rPr lang="nl-NL" u="sng" dirty="0"/>
              <a:t>variabele</a:t>
            </a:r>
            <a:r>
              <a:rPr lang="nl-NL" dirty="0"/>
              <a:t> is een plek in het geheugen waar je een gegeven in kunt zetten. Deze plek geef je een naam in de programmeertaal die je gebruikt. </a:t>
            </a:r>
          </a:p>
          <a:p>
            <a:r>
              <a:rPr lang="nl-NL" dirty="0"/>
              <a:t>Denk aan een bakje (=geheugenplek) met een etiket (=naam) erop, waar je een getal, tekst etc. (=gegeven) in kunt stoppen.</a:t>
            </a:r>
          </a:p>
          <a:p>
            <a:endParaRPr lang="nl-NL" dirty="0"/>
          </a:p>
          <a:p>
            <a:r>
              <a:rPr lang="nl-NL" dirty="0"/>
              <a:t>Door een variabele te </a:t>
            </a:r>
            <a:r>
              <a:rPr lang="nl-NL" u="sng" dirty="0"/>
              <a:t>declareren</a:t>
            </a:r>
            <a:r>
              <a:rPr lang="nl-NL" dirty="0"/>
              <a:t> in je programmacode weet de computer dat een plek in het geheugen moet reserveren. </a:t>
            </a:r>
            <a:br>
              <a:rPr lang="nl-NL" dirty="0"/>
            </a:br>
            <a:r>
              <a:rPr lang="nl-NL" dirty="0" err="1"/>
              <a:t>JavaScript</a:t>
            </a:r>
            <a:r>
              <a:rPr lang="nl-NL" dirty="0"/>
              <a:t> voorbeeld: </a:t>
            </a:r>
            <a:r>
              <a:rPr lang="nl-NL" dirty="0">
                <a:solidFill>
                  <a:schemeClr val="accent1"/>
                </a:solidFill>
                <a:latin typeface="Courier" pitchFamily="2" charset="0"/>
              </a:rPr>
              <a:t>var getal;</a:t>
            </a:r>
            <a:endParaRPr lang="nl-NL" dirty="0">
              <a:solidFill>
                <a:schemeClr val="accent1"/>
              </a:solidFill>
            </a:endParaRPr>
          </a:p>
          <a:p>
            <a:r>
              <a:rPr lang="nl-NL" dirty="0"/>
              <a:t>Door een variabele te </a:t>
            </a:r>
            <a:r>
              <a:rPr lang="nl-NL" u="sng" dirty="0"/>
              <a:t>definiëren</a:t>
            </a:r>
            <a:r>
              <a:rPr lang="nl-NL" dirty="0"/>
              <a:t>  zet de computer een waarde in het gereserveerde plekje. </a:t>
            </a:r>
            <a:br>
              <a:rPr lang="nl-NL" dirty="0"/>
            </a:br>
            <a:r>
              <a:rPr lang="nl-NL" dirty="0"/>
              <a:t>Javascript voorbeeld: </a:t>
            </a:r>
            <a:r>
              <a:rPr lang="nl-NL" dirty="0">
                <a:solidFill>
                  <a:schemeClr val="accent1"/>
                </a:solidFill>
                <a:latin typeface="Courier" pitchFamily="2" charset="0"/>
              </a:rPr>
              <a:t>getal = 0;</a:t>
            </a:r>
          </a:p>
          <a:p>
            <a:r>
              <a:rPr lang="nl-NL" dirty="0"/>
              <a:t>Zolang je geen waarde aan een variabele geeft, is de inhoud ongedefinieerd. Dat wil zeggen: je weet niet wat de waarde is, want in het geheugen staan nog gegevens van de laatste keer dat die plek gebruikt is.</a:t>
            </a:r>
          </a:p>
          <a:p>
            <a:r>
              <a:rPr lang="nl-NL" dirty="0"/>
              <a:t>Ongedefinieerde variabelen leiden vaak tot fouten in een programma. Daarom is het een goede gewoonte om een variabele die je definieert, gelijk een waarde te geven.</a:t>
            </a:r>
            <a:br>
              <a:rPr lang="nl-NL" dirty="0"/>
            </a:br>
            <a:r>
              <a:rPr lang="nl-NL" dirty="0" err="1"/>
              <a:t>JavaScript</a:t>
            </a:r>
            <a:r>
              <a:rPr lang="nl-NL" dirty="0"/>
              <a:t> voorbeeld: </a:t>
            </a:r>
            <a:r>
              <a:rPr lang="nl-NL" dirty="0">
                <a:solidFill>
                  <a:schemeClr val="accent1"/>
                </a:solidFill>
                <a:latin typeface="Courier" pitchFamily="2" charset="0"/>
              </a:rPr>
              <a:t>var getal = 0;</a:t>
            </a:r>
          </a:p>
          <a:p>
            <a:endParaRPr lang="nl-NL" u="sng" dirty="0"/>
          </a:p>
        </p:txBody>
      </p:sp>
      <p:sp>
        <p:nvSpPr>
          <p:cNvPr id="4" name="Tijdelijke aanduiding voor datum 3">
            <a:extLst>
              <a:ext uri="{FF2B5EF4-FFF2-40B4-BE49-F238E27FC236}">
                <a16:creationId xmlns:a16="http://schemas.microsoft.com/office/drawing/2014/main" id="{C62C282E-02A0-B541-844B-A999FB33CE12}"/>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4C91620-2D4B-BB40-84A1-C74815E31C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9AA320-3C5F-B24A-959A-B6FE52BB1D4E}"/>
              </a:ext>
            </a:extLst>
          </p:cNvPr>
          <p:cNvSpPr>
            <a:spLocks noGrp="1"/>
          </p:cNvSpPr>
          <p:nvPr>
            <p:ph type="sldNum" sz="quarter" idx="12"/>
          </p:nvPr>
        </p:nvSpPr>
        <p:spPr/>
        <p:txBody>
          <a:bodyPr/>
          <a:lstStyle/>
          <a:p>
            <a:fld id="{0AAEF2E2-A082-486B-BCC1-A4B8E9CF05F7}" type="slidenum">
              <a:rPr lang="nl-NL" smtClean="0"/>
              <a:t>20</a:t>
            </a:fld>
            <a:endParaRPr lang="nl-NL"/>
          </a:p>
        </p:txBody>
      </p:sp>
      <p:sp>
        <p:nvSpPr>
          <p:cNvPr id="7" name="Tijdelijke aanduiding voor tekst 6">
            <a:extLst>
              <a:ext uri="{FF2B5EF4-FFF2-40B4-BE49-F238E27FC236}">
                <a16:creationId xmlns:a16="http://schemas.microsoft.com/office/drawing/2014/main" id="{C59F3639-7B76-304C-9F08-406D3D75803D}"/>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6002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1A56D-FE75-4244-8A67-E782B85B444D}"/>
              </a:ext>
            </a:extLst>
          </p:cNvPr>
          <p:cNvSpPr>
            <a:spLocks noGrp="1"/>
          </p:cNvSpPr>
          <p:nvPr>
            <p:ph type="title"/>
          </p:nvPr>
        </p:nvSpPr>
        <p:spPr/>
        <p:txBody>
          <a:bodyPr>
            <a:normAutofit fontScale="90000"/>
          </a:bodyPr>
          <a:lstStyle/>
          <a:p>
            <a:r>
              <a:rPr lang="nl-NL" dirty="0">
                <a:hlinkClick r:id="rId2"/>
              </a:rPr>
              <a:t>https://repl.it/@vangeest/jsP5Khan-variabelen</a:t>
            </a:r>
            <a:endParaRPr lang="nl-NL" dirty="0"/>
          </a:p>
        </p:txBody>
      </p:sp>
      <p:sp>
        <p:nvSpPr>
          <p:cNvPr id="3" name="Tijdelijke aanduiding voor inhoud 2">
            <a:extLst>
              <a:ext uri="{FF2B5EF4-FFF2-40B4-BE49-F238E27FC236}">
                <a16:creationId xmlns:a16="http://schemas.microsoft.com/office/drawing/2014/main" id="{58125A0B-E0BE-2F40-BA46-9C747C58EF42}"/>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505D0655-A6C3-5443-B594-2ADB1F1030E9}"/>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17B44E4-F6FC-1542-8B6A-857F7B1709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43E502-C698-854E-B8EE-E42DE6BA7412}"/>
              </a:ext>
            </a:extLst>
          </p:cNvPr>
          <p:cNvSpPr>
            <a:spLocks noGrp="1"/>
          </p:cNvSpPr>
          <p:nvPr>
            <p:ph type="sldNum" sz="quarter" idx="12"/>
          </p:nvPr>
        </p:nvSpPr>
        <p:spPr/>
        <p:txBody>
          <a:bodyPr/>
          <a:lstStyle/>
          <a:p>
            <a:fld id="{0AAEF2E2-A082-486B-BCC1-A4B8E9CF05F7}" type="slidenum">
              <a:rPr lang="nl-NL" smtClean="0"/>
              <a:t>21</a:t>
            </a:fld>
            <a:endParaRPr lang="nl-NL"/>
          </a:p>
        </p:txBody>
      </p:sp>
      <p:sp>
        <p:nvSpPr>
          <p:cNvPr id="7" name="Tijdelijke aanduiding voor tekst 6">
            <a:extLst>
              <a:ext uri="{FF2B5EF4-FFF2-40B4-BE49-F238E27FC236}">
                <a16:creationId xmlns:a16="http://schemas.microsoft.com/office/drawing/2014/main" id="{B01BEE9B-BF79-9C4E-82E2-527610C2BAB6}"/>
              </a:ext>
            </a:extLst>
          </p:cNvPr>
          <p:cNvSpPr>
            <a:spLocks noGrp="1"/>
          </p:cNvSpPr>
          <p:nvPr>
            <p:ph type="body" sz="quarter" idx="17"/>
          </p:nvPr>
        </p:nvSpPr>
        <p:spPr/>
        <p:txBody>
          <a:bodyPr/>
          <a:lstStyle/>
          <a:p>
            <a:r>
              <a:rPr lang="nl-NL" dirty="0"/>
              <a:t>VOORBEELD</a:t>
            </a:r>
          </a:p>
        </p:txBody>
      </p:sp>
      <p:pic>
        <p:nvPicPr>
          <p:cNvPr id="9" name="Afbeelding 8">
            <a:extLst>
              <a:ext uri="{FF2B5EF4-FFF2-40B4-BE49-F238E27FC236}">
                <a16:creationId xmlns:a16="http://schemas.microsoft.com/office/drawing/2014/main" id="{9FD3A4DF-22B4-B949-975F-1726044CA5EA}"/>
              </a:ext>
            </a:extLst>
          </p:cNvPr>
          <p:cNvPicPr>
            <a:picLocks noChangeAspect="1"/>
          </p:cNvPicPr>
          <p:nvPr/>
        </p:nvPicPr>
        <p:blipFill>
          <a:blip r:embed="rId3"/>
          <a:stretch>
            <a:fillRect/>
          </a:stretch>
        </p:blipFill>
        <p:spPr>
          <a:xfrm>
            <a:off x="838200" y="1252719"/>
            <a:ext cx="10515600" cy="4840213"/>
          </a:xfrm>
          <a:prstGeom prst="rect">
            <a:avLst/>
          </a:prstGeom>
        </p:spPr>
      </p:pic>
    </p:spTree>
    <p:extLst>
      <p:ext uri="{BB962C8B-B14F-4D97-AF65-F5344CB8AC3E}">
        <p14:creationId xmlns:p14="http://schemas.microsoft.com/office/powerpoint/2010/main" val="1750871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365A-5B63-674C-B83F-12A812251706}"/>
              </a:ext>
            </a:extLst>
          </p:cNvPr>
          <p:cNvSpPr>
            <a:spLocks noGrp="1"/>
          </p:cNvSpPr>
          <p:nvPr>
            <p:ph type="title"/>
          </p:nvPr>
        </p:nvSpPr>
        <p:spPr/>
        <p:txBody>
          <a:bodyPr/>
          <a:lstStyle/>
          <a:p>
            <a:r>
              <a:rPr lang="nl-NL" dirty="0"/>
              <a:t>Welke gegevens kunnen in een variabele?</a:t>
            </a:r>
          </a:p>
        </p:txBody>
      </p:sp>
      <p:sp>
        <p:nvSpPr>
          <p:cNvPr id="3" name="Tijdelijke aanduiding voor inhoud 2">
            <a:extLst>
              <a:ext uri="{FF2B5EF4-FFF2-40B4-BE49-F238E27FC236}">
                <a16:creationId xmlns:a16="http://schemas.microsoft.com/office/drawing/2014/main" id="{5CAFEDCC-3E49-984C-A049-07283EE402E9}"/>
              </a:ext>
            </a:extLst>
          </p:cNvPr>
          <p:cNvSpPr>
            <a:spLocks noGrp="1"/>
          </p:cNvSpPr>
          <p:nvPr>
            <p:ph idx="1"/>
          </p:nvPr>
        </p:nvSpPr>
        <p:spPr/>
        <p:txBody>
          <a:bodyPr>
            <a:normAutofit/>
          </a:bodyPr>
          <a:lstStyle/>
          <a:p>
            <a:pPr marL="0" indent="0">
              <a:buNone/>
            </a:pPr>
            <a:r>
              <a:rPr lang="nl-NL" dirty="0"/>
              <a:t>Een </a:t>
            </a:r>
            <a:r>
              <a:rPr lang="nl-NL" u="sng" dirty="0"/>
              <a:t>datatype</a:t>
            </a:r>
            <a:r>
              <a:rPr lang="nl-NL" dirty="0"/>
              <a:t> is het soort gegeven dat in een variabele kan worden opgeslagen. Drie eenvoudige datatypen in </a:t>
            </a:r>
            <a:r>
              <a:rPr lang="nl-NL" dirty="0" err="1"/>
              <a:t>JavaScript</a:t>
            </a:r>
            <a:r>
              <a:rPr lang="nl-NL" dirty="0"/>
              <a:t> zijn:</a:t>
            </a:r>
          </a:p>
          <a:p>
            <a:r>
              <a:rPr lang="nl-NL" u="sng" dirty="0" err="1"/>
              <a:t>Number</a:t>
            </a:r>
            <a:r>
              <a:rPr lang="nl-NL" dirty="0"/>
              <a:t> = een getal, Javascript gebruikt altijd kommagetallen (Engels: </a:t>
            </a:r>
            <a:r>
              <a:rPr lang="nl-NL" dirty="0" err="1"/>
              <a:t>float</a:t>
            </a:r>
            <a:r>
              <a:rPr lang="nl-NL" dirty="0"/>
              <a:t>)</a:t>
            </a:r>
          </a:p>
          <a:p>
            <a:r>
              <a:rPr lang="nl-NL" u="sng" dirty="0"/>
              <a:t>String</a:t>
            </a:r>
            <a:r>
              <a:rPr lang="nl-NL" dirty="0"/>
              <a:t> = een tekst, dit kan ook 1 letter zijn</a:t>
            </a:r>
          </a:p>
          <a:p>
            <a:r>
              <a:rPr lang="nl-NL" u="sng" dirty="0" err="1"/>
              <a:t>Boolean</a:t>
            </a:r>
            <a:r>
              <a:rPr lang="nl-NL" dirty="0"/>
              <a:t> = een gegeven dat twee waarden kan hebben: </a:t>
            </a:r>
            <a:r>
              <a:rPr lang="nl-NL" dirty="0" err="1"/>
              <a:t>false</a:t>
            </a:r>
            <a:r>
              <a:rPr lang="nl-NL" dirty="0"/>
              <a:t> of </a:t>
            </a:r>
            <a:r>
              <a:rPr lang="nl-NL" dirty="0" err="1"/>
              <a:t>true</a:t>
            </a:r>
            <a:r>
              <a:rPr lang="nl-NL" dirty="0"/>
              <a:t> (Nederlands: onwaar of waar)</a:t>
            </a:r>
          </a:p>
        </p:txBody>
      </p:sp>
      <p:sp>
        <p:nvSpPr>
          <p:cNvPr id="4" name="Tijdelijke aanduiding voor datum 3">
            <a:extLst>
              <a:ext uri="{FF2B5EF4-FFF2-40B4-BE49-F238E27FC236}">
                <a16:creationId xmlns:a16="http://schemas.microsoft.com/office/drawing/2014/main" id="{AC75F20A-1DA0-EC4E-8B57-8999916F2406}"/>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C9D7325-1FD1-014C-963E-FCCBBED0A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96CDDC-23DA-704D-8423-1202B89E012F}"/>
              </a:ext>
            </a:extLst>
          </p:cNvPr>
          <p:cNvSpPr>
            <a:spLocks noGrp="1"/>
          </p:cNvSpPr>
          <p:nvPr>
            <p:ph type="sldNum" sz="quarter" idx="12"/>
          </p:nvPr>
        </p:nvSpPr>
        <p:spPr/>
        <p:txBody>
          <a:bodyPr/>
          <a:lstStyle/>
          <a:p>
            <a:fld id="{0AAEF2E2-A082-486B-BCC1-A4B8E9CF05F7}" type="slidenum">
              <a:rPr lang="nl-NL" smtClean="0"/>
              <a:t>22</a:t>
            </a:fld>
            <a:endParaRPr lang="nl-NL"/>
          </a:p>
        </p:txBody>
      </p:sp>
      <p:sp>
        <p:nvSpPr>
          <p:cNvPr id="7" name="Tijdelijke aanduiding voor tekst 6">
            <a:extLst>
              <a:ext uri="{FF2B5EF4-FFF2-40B4-BE49-F238E27FC236}">
                <a16:creationId xmlns:a16="http://schemas.microsoft.com/office/drawing/2014/main" id="{5E7E3327-C44B-6F40-8F1C-12136081766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09957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365A-5B63-674C-B83F-12A812251706}"/>
              </a:ext>
            </a:extLst>
          </p:cNvPr>
          <p:cNvSpPr>
            <a:spLocks noGrp="1"/>
          </p:cNvSpPr>
          <p:nvPr>
            <p:ph type="title"/>
          </p:nvPr>
        </p:nvSpPr>
        <p:spPr/>
        <p:txBody>
          <a:bodyPr>
            <a:normAutofit fontScale="90000"/>
          </a:bodyPr>
          <a:lstStyle/>
          <a:p>
            <a:r>
              <a:rPr lang="nl-NL" dirty="0" err="1"/>
              <a:t>Weakly-Typed</a:t>
            </a:r>
            <a:r>
              <a:rPr lang="nl-NL" dirty="0"/>
              <a:t> versus Strong-</a:t>
            </a:r>
            <a:r>
              <a:rPr lang="nl-NL" dirty="0" err="1"/>
              <a:t>Typed</a:t>
            </a:r>
            <a:r>
              <a:rPr lang="nl-NL" dirty="0"/>
              <a:t>. </a:t>
            </a:r>
            <a:br>
              <a:rPr lang="nl-NL" dirty="0"/>
            </a:br>
            <a:r>
              <a:rPr lang="nl-NL" dirty="0"/>
              <a:t>Wat vind jij het fijnst?</a:t>
            </a:r>
          </a:p>
        </p:txBody>
      </p:sp>
      <p:sp>
        <p:nvSpPr>
          <p:cNvPr id="3" name="Tijdelijke aanduiding voor inhoud 2">
            <a:extLst>
              <a:ext uri="{FF2B5EF4-FFF2-40B4-BE49-F238E27FC236}">
                <a16:creationId xmlns:a16="http://schemas.microsoft.com/office/drawing/2014/main" id="{5CAFEDCC-3E49-984C-A049-07283EE402E9}"/>
              </a:ext>
            </a:extLst>
          </p:cNvPr>
          <p:cNvSpPr>
            <a:spLocks noGrp="1"/>
          </p:cNvSpPr>
          <p:nvPr>
            <p:ph idx="1"/>
          </p:nvPr>
        </p:nvSpPr>
        <p:spPr/>
        <p:txBody>
          <a:bodyPr>
            <a:normAutofit/>
          </a:bodyPr>
          <a:lstStyle/>
          <a:p>
            <a:pPr marL="0" indent="0">
              <a:buNone/>
            </a:pPr>
            <a:r>
              <a:rPr lang="nl-NL" dirty="0" err="1"/>
              <a:t>JavaScript</a:t>
            </a:r>
            <a:r>
              <a:rPr lang="nl-NL" dirty="0"/>
              <a:t> is een </a:t>
            </a:r>
            <a:r>
              <a:rPr lang="nl-NL" b="1" dirty="0" err="1"/>
              <a:t>weakly-typed</a:t>
            </a:r>
            <a:r>
              <a:rPr lang="nl-NL" b="1" dirty="0"/>
              <a:t> programmeertaal</a:t>
            </a:r>
            <a:r>
              <a:rPr lang="nl-NL" dirty="0"/>
              <a:t>. </a:t>
            </a:r>
          </a:p>
          <a:p>
            <a:r>
              <a:rPr lang="nl-NL" dirty="0"/>
              <a:t>Dat betekent dat jij het datatype niet hoeft op te geven, </a:t>
            </a:r>
            <a:r>
              <a:rPr lang="nl-NL" dirty="0" err="1"/>
              <a:t>JavaScript</a:t>
            </a:r>
            <a:r>
              <a:rPr lang="nl-NL" dirty="0"/>
              <a:t> probeert zelf het juiste datatype te kiezen. </a:t>
            </a:r>
          </a:p>
          <a:p>
            <a:r>
              <a:rPr lang="nl-NL" dirty="0"/>
              <a:t>Dit lijkt handig, maar kan soms tot onverwachte situaties leiden.</a:t>
            </a:r>
          </a:p>
          <a:p>
            <a:pPr marL="0" indent="0">
              <a:buNone/>
            </a:pPr>
            <a:endParaRPr lang="nl-NL" dirty="0"/>
          </a:p>
          <a:p>
            <a:pPr marL="0" indent="0">
              <a:buNone/>
            </a:pPr>
            <a:r>
              <a:rPr lang="nl-NL" dirty="0"/>
              <a:t>Java is een voorbeeld van een </a:t>
            </a:r>
            <a:r>
              <a:rPr lang="nl-NL" b="1" dirty="0"/>
              <a:t>strong-</a:t>
            </a:r>
            <a:r>
              <a:rPr lang="nl-NL" b="1" dirty="0" err="1"/>
              <a:t>typed</a:t>
            </a:r>
            <a:r>
              <a:rPr lang="nl-NL" b="1" dirty="0"/>
              <a:t> programmeertaal</a:t>
            </a:r>
            <a:r>
              <a:rPr lang="nl-NL" dirty="0"/>
              <a:t>. </a:t>
            </a:r>
          </a:p>
          <a:p>
            <a:r>
              <a:rPr lang="nl-NL" dirty="0"/>
              <a:t>Dat betekent dat je een foutmelding krijgt als je niet heel precies aangeeft welk datatype je wilt gebruiken. </a:t>
            </a:r>
          </a:p>
          <a:p>
            <a:r>
              <a:rPr lang="nl-NL" dirty="0"/>
              <a:t>Dat lijkt onhandig, maar kan voorkomen dat je lang moet zoeken waarom je programma niet doet wat jij bedoelt.</a:t>
            </a:r>
          </a:p>
        </p:txBody>
      </p:sp>
      <p:sp>
        <p:nvSpPr>
          <p:cNvPr id="4" name="Tijdelijke aanduiding voor datum 3">
            <a:extLst>
              <a:ext uri="{FF2B5EF4-FFF2-40B4-BE49-F238E27FC236}">
                <a16:creationId xmlns:a16="http://schemas.microsoft.com/office/drawing/2014/main" id="{AC75F20A-1DA0-EC4E-8B57-8999916F2406}"/>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C9D7325-1FD1-014C-963E-FCCBBED0A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96CDDC-23DA-704D-8423-1202B89E012F}"/>
              </a:ext>
            </a:extLst>
          </p:cNvPr>
          <p:cNvSpPr>
            <a:spLocks noGrp="1"/>
          </p:cNvSpPr>
          <p:nvPr>
            <p:ph type="sldNum" sz="quarter" idx="12"/>
          </p:nvPr>
        </p:nvSpPr>
        <p:spPr/>
        <p:txBody>
          <a:bodyPr/>
          <a:lstStyle/>
          <a:p>
            <a:fld id="{0AAEF2E2-A082-486B-BCC1-A4B8E9CF05F7}" type="slidenum">
              <a:rPr lang="nl-NL" smtClean="0"/>
              <a:t>23</a:t>
            </a:fld>
            <a:endParaRPr lang="nl-NL"/>
          </a:p>
        </p:txBody>
      </p:sp>
      <p:sp>
        <p:nvSpPr>
          <p:cNvPr id="7" name="Tijdelijke aanduiding voor tekst 6">
            <a:extLst>
              <a:ext uri="{FF2B5EF4-FFF2-40B4-BE49-F238E27FC236}">
                <a16:creationId xmlns:a16="http://schemas.microsoft.com/office/drawing/2014/main" id="{5E7E3327-C44B-6F40-8F1C-12136081766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37283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1A56D-FE75-4244-8A67-E782B85B444D}"/>
              </a:ext>
            </a:extLst>
          </p:cNvPr>
          <p:cNvSpPr>
            <a:spLocks noGrp="1"/>
          </p:cNvSpPr>
          <p:nvPr>
            <p:ph type="title"/>
          </p:nvPr>
        </p:nvSpPr>
        <p:spPr/>
        <p:txBody>
          <a:bodyPr>
            <a:noAutofit/>
          </a:bodyPr>
          <a:lstStyle/>
          <a:p>
            <a:r>
              <a:rPr lang="nl-NL" sz="3200" dirty="0">
                <a:hlinkClick r:id="rId3"/>
              </a:rPr>
              <a:t>https://repl.it/@vangeest/jsP5Khan-variabelenDataTypen</a:t>
            </a:r>
            <a:endParaRPr lang="nl-NL" sz="3200" dirty="0"/>
          </a:p>
        </p:txBody>
      </p:sp>
      <p:sp>
        <p:nvSpPr>
          <p:cNvPr id="3" name="Tijdelijke aanduiding voor inhoud 2">
            <a:extLst>
              <a:ext uri="{FF2B5EF4-FFF2-40B4-BE49-F238E27FC236}">
                <a16:creationId xmlns:a16="http://schemas.microsoft.com/office/drawing/2014/main" id="{58125A0B-E0BE-2F40-BA46-9C747C58EF42}"/>
              </a:ext>
            </a:extLst>
          </p:cNvPr>
          <p:cNvSpPr>
            <a:spLocks noGrp="1"/>
          </p:cNvSpPr>
          <p:nvPr>
            <p:ph idx="1"/>
          </p:nvPr>
        </p:nvSpPr>
        <p:spPr/>
        <p:txBody>
          <a:bodyPr/>
          <a:lstStyle/>
          <a:p>
            <a:endParaRPr lang="nl-NL" dirty="0"/>
          </a:p>
        </p:txBody>
      </p:sp>
      <p:sp>
        <p:nvSpPr>
          <p:cNvPr id="4" name="Tijdelijke aanduiding voor datum 3">
            <a:extLst>
              <a:ext uri="{FF2B5EF4-FFF2-40B4-BE49-F238E27FC236}">
                <a16:creationId xmlns:a16="http://schemas.microsoft.com/office/drawing/2014/main" id="{505D0655-A6C3-5443-B594-2ADB1F1030E9}"/>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817B44E4-F6FC-1542-8B6A-857F7B1709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43E502-C698-854E-B8EE-E42DE6BA7412}"/>
              </a:ext>
            </a:extLst>
          </p:cNvPr>
          <p:cNvSpPr>
            <a:spLocks noGrp="1"/>
          </p:cNvSpPr>
          <p:nvPr>
            <p:ph type="sldNum" sz="quarter" idx="12"/>
          </p:nvPr>
        </p:nvSpPr>
        <p:spPr/>
        <p:txBody>
          <a:bodyPr/>
          <a:lstStyle/>
          <a:p>
            <a:fld id="{0AAEF2E2-A082-486B-BCC1-A4B8E9CF05F7}" type="slidenum">
              <a:rPr lang="nl-NL" smtClean="0"/>
              <a:t>24</a:t>
            </a:fld>
            <a:endParaRPr lang="nl-NL"/>
          </a:p>
        </p:txBody>
      </p:sp>
      <p:sp>
        <p:nvSpPr>
          <p:cNvPr id="7" name="Tijdelijke aanduiding voor tekst 6">
            <a:extLst>
              <a:ext uri="{FF2B5EF4-FFF2-40B4-BE49-F238E27FC236}">
                <a16:creationId xmlns:a16="http://schemas.microsoft.com/office/drawing/2014/main" id="{B01BEE9B-BF79-9C4E-82E2-527610C2BAB6}"/>
              </a:ext>
            </a:extLst>
          </p:cNvPr>
          <p:cNvSpPr>
            <a:spLocks noGrp="1"/>
          </p:cNvSpPr>
          <p:nvPr>
            <p:ph type="body" sz="quarter" idx="17"/>
          </p:nvPr>
        </p:nvSpPr>
        <p:spPr/>
        <p:txBody>
          <a:bodyPr/>
          <a:lstStyle/>
          <a:p>
            <a:r>
              <a:rPr lang="nl-NL" dirty="0"/>
              <a:t>VOORBEELD</a:t>
            </a:r>
          </a:p>
        </p:txBody>
      </p:sp>
      <p:pic>
        <p:nvPicPr>
          <p:cNvPr id="9" name="Afbeelding 8">
            <a:extLst>
              <a:ext uri="{FF2B5EF4-FFF2-40B4-BE49-F238E27FC236}">
                <a16:creationId xmlns:a16="http://schemas.microsoft.com/office/drawing/2014/main" id="{760D165D-CEA8-0548-AAD1-2A36AD599D3C}"/>
              </a:ext>
            </a:extLst>
          </p:cNvPr>
          <p:cNvPicPr>
            <a:picLocks noChangeAspect="1"/>
          </p:cNvPicPr>
          <p:nvPr/>
        </p:nvPicPr>
        <p:blipFill>
          <a:blip r:embed="rId4"/>
          <a:stretch>
            <a:fillRect/>
          </a:stretch>
        </p:blipFill>
        <p:spPr>
          <a:xfrm>
            <a:off x="838199" y="1252720"/>
            <a:ext cx="10576355" cy="2138180"/>
          </a:xfrm>
          <a:prstGeom prst="rect">
            <a:avLst/>
          </a:prstGeom>
        </p:spPr>
      </p:pic>
    </p:spTree>
    <p:extLst>
      <p:ext uri="{BB962C8B-B14F-4D97-AF65-F5344CB8AC3E}">
        <p14:creationId xmlns:p14="http://schemas.microsoft.com/office/powerpoint/2010/main" val="1945651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Functies</a:t>
            </a:r>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25</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13871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Wat is een functie?</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fontScale="92500" lnSpcReduction="20000"/>
          </a:bodyPr>
          <a:lstStyle/>
          <a:p>
            <a:pPr marL="0" indent="0">
              <a:buNone/>
            </a:pPr>
            <a:r>
              <a:rPr lang="nl-NL" dirty="0"/>
              <a:t>Een </a:t>
            </a:r>
            <a:r>
              <a:rPr lang="nl-NL" b="1" u="sng" dirty="0"/>
              <a:t>functie</a:t>
            </a:r>
            <a:r>
              <a:rPr lang="nl-NL" dirty="0"/>
              <a:t> in de informatica is een stuk code dat je een naam hebt gegeven, zodat de code op verschillende plekken in een programma kan worden uitgevoerd door gebruik te maken van de naam.</a:t>
            </a:r>
          </a:p>
          <a:p>
            <a:r>
              <a:rPr lang="nl-NL" dirty="0"/>
              <a:t>Je kunt een functie zien als een bakje in het geheugen waarin een stuk code is opgeslagen.</a:t>
            </a:r>
          </a:p>
          <a:p>
            <a:r>
              <a:rPr lang="nl-NL" dirty="0"/>
              <a:t>Een functie wordt net als een variabele gedeclareerd en vervolgens gedefinieerd. </a:t>
            </a:r>
          </a:p>
          <a:p>
            <a:endParaRPr lang="nl-NL" dirty="0"/>
          </a:p>
          <a:p>
            <a:pPr marL="0" indent="0">
              <a:buNone/>
            </a:pPr>
            <a:r>
              <a:rPr lang="nl-NL" dirty="0"/>
              <a:t>Een functie gebruik je om je programma leesbaarder te maken met:</a:t>
            </a:r>
          </a:p>
          <a:p>
            <a:r>
              <a:rPr lang="nl-NL" dirty="0"/>
              <a:t>Herhaling: Dezelfde code op meerdere plekken in je programma uitvoeren, zonder deze te kopiëren.</a:t>
            </a:r>
          </a:p>
          <a:p>
            <a:r>
              <a:rPr lang="nl-NL" dirty="0" err="1"/>
              <a:t>Modulariteit</a:t>
            </a:r>
            <a:r>
              <a:rPr lang="nl-NL" dirty="0"/>
              <a:t>: Je programma in logische delen opsplitsen.</a:t>
            </a:r>
          </a:p>
          <a:p>
            <a:r>
              <a:rPr lang="nl-NL" dirty="0"/>
              <a:t>Abstractie: Details in je programma te verbergen.</a:t>
            </a:r>
          </a:p>
          <a:p>
            <a:endParaRPr lang="nl-NL" dirty="0"/>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26</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511911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Wat is een functie?</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r>
              <a:rPr lang="nl-NL" dirty="0">
                <a:hlinkClick r:id="rId2"/>
              </a:rPr>
              <a:t>https://repl.it/@vangeest/jsP5Khan-functies</a:t>
            </a:r>
            <a:endParaRPr lang="nl-NL" dirty="0"/>
          </a:p>
          <a:p>
            <a:endParaRPr lang="nl-NL" dirty="0"/>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27</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spTree>
    <p:extLst>
      <p:ext uri="{BB962C8B-B14F-4D97-AF65-F5344CB8AC3E}">
        <p14:creationId xmlns:p14="http://schemas.microsoft.com/office/powerpoint/2010/main" val="401478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Parameters en resultaat van een functie</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fontScale="85000" lnSpcReduction="20000"/>
          </a:bodyPr>
          <a:lstStyle/>
          <a:p>
            <a:r>
              <a:rPr lang="nl-NL" dirty="0"/>
              <a:t>Een </a:t>
            </a:r>
            <a:r>
              <a:rPr lang="nl-NL" b="1" u="sng" dirty="0"/>
              <a:t>parameter</a:t>
            </a:r>
            <a:r>
              <a:rPr lang="nl-NL" dirty="0"/>
              <a:t> is een variabele die alleen bekend is binnen de functie en waarvan de waarde wordt opgegeven vanuit het programma dat de functie aanroept.</a:t>
            </a:r>
          </a:p>
          <a:p>
            <a:r>
              <a:rPr lang="nl-NL" dirty="0"/>
              <a:t>Een </a:t>
            </a:r>
            <a:r>
              <a:rPr lang="nl-NL" b="1" u="sng" dirty="0"/>
              <a:t>resultaat</a:t>
            </a:r>
            <a:r>
              <a:rPr lang="nl-NL" dirty="0"/>
              <a:t> is de waarde die een functie kan teruggeven aan het programma als de code binnen de functie is uitgevoerd. Het programma kan het resultaat gebruiken of opslaan in een variabele.</a:t>
            </a:r>
          </a:p>
          <a:p>
            <a:endParaRPr lang="nl-NL" dirty="0"/>
          </a:p>
          <a:p>
            <a:pPr marL="0" indent="0">
              <a:buNone/>
            </a:pPr>
            <a:r>
              <a:rPr lang="nl-NL" dirty="0"/>
              <a:t>Parameters en resultaten kun je zien als doorgeefluik voor waarden tussen het hoofdprogramma en de functies.</a:t>
            </a:r>
          </a:p>
          <a:p>
            <a:pPr marL="0" indent="0">
              <a:buNone/>
            </a:pPr>
            <a:r>
              <a:rPr lang="nl-NL" dirty="0"/>
              <a:t>gegevens uitwisselen tussen een programma en zijn functies, zonder Een functie gebruik je om je programma leesbaarder te maken met:</a:t>
            </a:r>
          </a:p>
          <a:p>
            <a:r>
              <a:rPr lang="nl-NL" dirty="0"/>
              <a:t>Herhaling: Dezelfde code op meerdere plekken in je programma uitvoeren, zonder deze te kopiëren.</a:t>
            </a:r>
          </a:p>
          <a:p>
            <a:r>
              <a:rPr lang="nl-NL" dirty="0" err="1"/>
              <a:t>Modulariteit</a:t>
            </a:r>
            <a:r>
              <a:rPr lang="nl-NL" dirty="0"/>
              <a:t>: Je programma in logische delen opsplitsen.</a:t>
            </a:r>
          </a:p>
          <a:p>
            <a:r>
              <a:rPr lang="nl-NL" dirty="0"/>
              <a:t>Abstractie: Details in je programma te verbergen.</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28</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1152749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Parameters en resultaat van een functie</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r>
              <a:rPr lang="nl-NL" dirty="0">
                <a:hlinkClick r:id="rId2"/>
              </a:rPr>
              <a:t>https://repl.it/@vangeest/jsP5Khan-functiesParameters</a:t>
            </a:r>
            <a:endParaRPr lang="nl-NL" dirty="0"/>
          </a:p>
          <a:p>
            <a:r>
              <a:rPr lang="nl-NL" dirty="0">
                <a:hlinkClick r:id="rId3"/>
              </a:rPr>
              <a:t>https://repl.it/@vangeest/jsP5Khan-functiesResultaat</a:t>
            </a:r>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29</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spTree>
    <p:extLst>
      <p:ext uri="{BB962C8B-B14F-4D97-AF65-F5344CB8AC3E}">
        <p14:creationId xmlns:p14="http://schemas.microsoft.com/office/powerpoint/2010/main" val="321264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16792-749C-0147-A5A2-17881AC59C8A}"/>
              </a:ext>
            </a:extLst>
          </p:cNvPr>
          <p:cNvSpPr>
            <a:spLocks noGrp="1"/>
          </p:cNvSpPr>
          <p:nvPr>
            <p:ph type="title"/>
          </p:nvPr>
        </p:nvSpPr>
        <p:spPr/>
        <p:txBody>
          <a:bodyPr/>
          <a:lstStyle/>
          <a:p>
            <a:r>
              <a:rPr lang="nl-NL" dirty="0"/>
              <a:t>Machinetaal - voorbeeld</a:t>
            </a:r>
          </a:p>
        </p:txBody>
      </p:sp>
      <p:sp>
        <p:nvSpPr>
          <p:cNvPr id="3" name="Tijdelijke aanduiding voor inhoud 2">
            <a:extLst>
              <a:ext uri="{FF2B5EF4-FFF2-40B4-BE49-F238E27FC236}">
                <a16:creationId xmlns:a16="http://schemas.microsoft.com/office/drawing/2014/main" id="{3C8A8FD8-0DB1-7C4A-ACB7-DEBD41B4CEF1}"/>
              </a:ext>
            </a:extLst>
          </p:cNvPr>
          <p:cNvSpPr>
            <a:spLocks noGrp="1"/>
          </p:cNvSpPr>
          <p:nvPr>
            <p:ph idx="1"/>
          </p:nvPr>
        </p:nvSpPr>
        <p:spPr/>
        <p:txBody>
          <a:bodyPr>
            <a:normAutofit/>
          </a:bodyPr>
          <a:lstStyle/>
          <a:p>
            <a:pPr marL="0" indent="0">
              <a:buNone/>
            </a:pPr>
            <a:r>
              <a:rPr lang="nl-NL" dirty="0"/>
              <a:t>Ons voorbeeld-machinetaal-programma:</a:t>
            </a:r>
          </a:p>
          <a:p>
            <a:pPr marL="0" indent="0">
              <a:buNone/>
            </a:pPr>
            <a:r>
              <a:rPr lang="nl-NL" dirty="0"/>
              <a:t>Schrijf achter elkaar een aantal nullen in het geheugen </a:t>
            </a:r>
          </a:p>
          <a:p>
            <a:r>
              <a:rPr lang="nl-NL" dirty="0"/>
              <a:t>Op geheugen adres 0x80 staat op welke plaats in het geheugen de eerste nul moet worden geschreven</a:t>
            </a:r>
          </a:p>
          <a:p>
            <a:r>
              <a:rPr lang="nl-NL" dirty="0"/>
              <a:t>Op geheugen adres 0x84 staat hoeveel nullen er moeten worden geschreven</a:t>
            </a:r>
          </a:p>
          <a:p>
            <a:pPr marL="0" indent="0">
              <a:buNone/>
            </a:pPr>
            <a:endParaRPr lang="nl-NL" dirty="0"/>
          </a:p>
          <a:p>
            <a:pPr marL="0" indent="0">
              <a:buNone/>
            </a:pPr>
            <a:r>
              <a:rPr lang="nl-NL" dirty="0"/>
              <a:t>Aanpak:</a:t>
            </a:r>
          </a:p>
          <a:p>
            <a:pPr marL="514350" indent="-514350">
              <a:buFont typeface="+mj-lt"/>
              <a:buAutoNum type="arabicPeriod"/>
            </a:pPr>
            <a:r>
              <a:rPr lang="nl-NL" dirty="0"/>
              <a:t>Maak pseudo code (of </a:t>
            </a:r>
            <a:r>
              <a:rPr lang="nl-NL" dirty="0" err="1"/>
              <a:t>assembly</a:t>
            </a:r>
            <a:r>
              <a:rPr lang="nl-NL" dirty="0"/>
              <a:t> code) van het programma</a:t>
            </a:r>
          </a:p>
          <a:p>
            <a:pPr marL="514350" indent="-514350">
              <a:buFont typeface="+mj-lt"/>
              <a:buAutoNum type="arabicPeriod"/>
            </a:pPr>
            <a:r>
              <a:rPr lang="nl-NL" dirty="0"/>
              <a:t>Vertaal de code naar getallen in het geheugen van de computer</a:t>
            </a:r>
          </a:p>
          <a:p>
            <a:endParaRPr lang="nl-NL" dirty="0"/>
          </a:p>
        </p:txBody>
      </p:sp>
      <p:sp>
        <p:nvSpPr>
          <p:cNvPr id="4" name="Tijdelijke aanduiding voor datum 3">
            <a:extLst>
              <a:ext uri="{FF2B5EF4-FFF2-40B4-BE49-F238E27FC236}">
                <a16:creationId xmlns:a16="http://schemas.microsoft.com/office/drawing/2014/main" id="{D94E61FF-7D92-934B-BC9A-238F35950CD1}"/>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DBB1EA20-C3AB-CB44-9593-2525A3FE76AE}"/>
              </a:ext>
            </a:extLst>
          </p:cNvPr>
          <p:cNvSpPr>
            <a:spLocks noGrp="1"/>
          </p:cNvSpPr>
          <p:nvPr>
            <p:ph type="ftr" sz="quarter" idx="11"/>
          </p:nvPr>
        </p:nvSpPr>
        <p:spPr>
          <a:xfrm>
            <a:off x="2733207" y="6356350"/>
            <a:ext cx="6725586" cy="365125"/>
          </a:xfrm>
        </p:spPr>
        <p:txBody>
          <a:bodyPr/>
          <a:lstStyle/>
          <a:p>
            <a:r>
              <a:rPr lang="nl-NL" dirty="0"/>
              <a:t>Bron: </a:t>
            </a:r>
            <a:r>
              <a:rPr lang="nl-NL" dirty="0" err="1"/>
              <a:t>https</a:t>
            </a:r>
            <a:r>
              <a:rPr lang="nl-NL" dirty="0"/>
              <a:t>://</a:t>
            </a:r>
            <a:r>
              <a:rPr lang="nl-NL" dirty="0" err="1"/>
              <a:t>courses.cs.washington.edu</a:t>
            </a:r>
            <a:r>
              <a:rPr lang="nl-NL" dirty="0"/>
              <a:t>/courses/cse378/02sp/</a:t>
            </a:r>
            <a:r>
              <a:rPr lang="nl-NL" dirty="0" err="1"/>
              <a:t>sections</a:t>
            </a:r>
            <a:r>
              <a:rPr lang="nl-NL" dirty="0"/>
              <a:t>/section2-2.html</a:t>
            </a:r>
          </a:p>
        </p:txBody>
      </p:sp>
      <p:sp>
        <p:nvSpPr>
          <p:cNvPr id="6" name="Tijdelijke aanduiding voor dianummer 5">
            <a:extLst>
              <a:ext uri="{FF2B5EF4-FFF2-40B4-BE49-F238E27FC236}">
                <a16:creationId xmlns:a16="http://schemas.microsoft.com/office/drawing/2014/main" id="{ABFEFA7F-8DA7-7747-BB22-406FF954763F}"/>
              </a:ext>
            </a:extLst>
          </p:cNvPr>
          <p:cNvSpPr>
            <a:spLocks noGrp="1"/>
          </p:cNvSpPr>
          <p:nvPr>
            <p:ph type="sldNum" sz="quarter" idx="12"/>
          </p:nvPr>
        </p:nvSpPr>
        <p:spPr/>
        <p:txBody>
          <a:bodyPr/>
          <a:lstStyle/>
          <a:p>
            <a:fld id="{0AAEF2E2-A082-486B-BCC1-A4B8E9CF05F7}" type="slidenum">
              <a:rPr lang="nl-NL" smtClean="0"/>
              <a:t>3</a:t>
            </a:fld>
            <a:endParaRPr lang="nl-NL"/>
          </a:p>
        </p:txBody>
      </p:sp>
      <p:sp>
        <p:nvSpPr>
          <p:cNvPr id="7" name="Tijdelijke aanduiding voor tekst 6">
            <a:extLst>
              <a:ext uri="{FF2B5EF4-FFF2-40B4-BE49-F238E27FC236}">
                <a16:creationId xmlns:a16="http://schemas.microsoft.com/office/drawing/2014/main" id="{6B15A552-5820-1840-9152-3A49278E6D4B}"/>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529017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Globale en lokale variabelen</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fontScale="85000" lnSpcReduction="10000"/>
          </a:bodyPr>
          <a:lstStyle/>
          <a:p>
            <a:r>
              <a:rPr lang="nl-NL" dirty="0"/>
              <a:t>Een </a:t>
            </a:r>
            <a:r>
              <a:rPr lang="nl-NL" b="1" u="sng" dirty="0"/>
              <a:t>globale variabele</a:t>
            </a:r>
            <a:r>
              <a:rPr lang="nl-NL" dirty="0"/>
              <a:t> is een variabele die in het hele programma, inclusief alle functies, gebruikt kan worden.</a:t>
            </a:r>
          </a:p>
          <a:p>
            <a:r>
              <a:rPr lang="nl-NL" dirty="0"/>
              <a:t>Een </a:t>
            </a:r>
            <a:r>
              <a:rPr lang="nl-NL" b="1" u="sng" dirty="0"/>
              <a:t>lokale variabele</a:t>
            </a:r>
            <a:r>
              <a:rPr lang="nl-NL" dirty="0"/>
              <a:t> is een variabele die alleen binnen één specifieke functie gebruikt kan worden. </a:t>
            </a:r>
          </a:p>
          <a:p>
            <a:pPr lvl="1"/>
            <a:r>
              <a:rPr lang="nl-NL" dirty="0"/>
              <a:t>Telkens als de functie wordt uitgevoerd, wordt de lokale variabele gemaakt</a:t>
            </a:r>
          </a:p>
          <a:p>
            <a:pPr lvl="1"/>
            <a:r>
              <a:rPr lang="nl-NL" dirty="0"/>
              <a:t>Telkens als de functie is afgerond, wordt de lokale variabele opgeruimd</a:t>
            </a:r>
          </a:p>
          <a:p>
            <a:pPr lvl="1"/>
            <a:r>
              <a:rPr lang="nl-NL" dirty="0"/>
              <a:t>Een lokale variabele gaat vóór een globale variabele met dezelfde naam, maar de globale variabele blijft bestaan</a:t>
            </a:r>
          </a:p>
          <a:p>
            <a:pPr marL="0" indent="0">
              <a:buNone/>
            </a:pPr>
            <a:endParaRPr lang="nl-NL" dirty="0"/>
          </a:p>
          <a:p>
            <a:pPr marL="0" indent="0">
              <a:buNone/>
            </a:pPr>
            <a:r>
              <a:rPr lang="nl-NL" dirty="0"/>
              <a:t>Een lokale variabele zorgt ervoor dat:</a:t>
            </a:r>
          </a:p>
          <a:p>
            <a:r>
              <a:rPr lang="nl-NL" dirty="0"/>
              <a:t>De namen van variabelen binnen je functie vrij te kiezen zijn, ongeacht de globale variabelen van het programma waarin de functie gebruikt wordt</a:t>
            </a:r>
          </a:p>
          <a:p>
            <a:r>
              <a:rPr lang="nl-NL" dirty="0"/>
              <a:t>De computer minder geheugen nodig heeft, omdat de lokale variabele alleen wordt gebruikt op het moment dat de functie waar hij bij hoort wordt uitgevoerd.</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30</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3293622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3200" dirty="0">
                <a:hlinkClick r:id="rId2"/>
              </a:rPr>
              <a:t>https://repl.it/@vangeest/jsP5Khan-functiesLokaalGlobaalBasic</a:t>
            </a:r>
            <a:endParaRPr lang="nl-NL" sz="32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31</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9" name="Afbeelding 8">
            <a:extLst>
              <a:ext uri="{FF2B5EF4-FFF2-40B4-BE49-F238E27FC236}">
                <a16:creationId xmlns:a16="http://schemas.microsoft.com/office/drawing/2014/main" id="{D1D32F81-E6B3-CE40-9BEE-016A24280EC9}"/>
              </a:ext>
            </a:extLst>
          </p:cNvPr>
          <p:cNvPicPr>
            <a:picLocks noChangeAspect="1"/>
          </p:cNvPicPr>
          <p:nvPr/>
        </p:nvPicPr>
        <p:blipFill>
          <a:blip r:embed="rId3"/>
          <a:stretch>
            <a:fillRect/>
          </a:stretch>
        </p:blipFill>
        <p:spPr>
          <a:xfrm>
            <a:off x="965200" y="1252719"/>
            <a:ext cx="11013856" cy="4323621"/>
          </a:xfrm>
          <a:prstGeom prst="rect">
            <a:avLst/>
          </a:prstGeom>
        </p:spPr>
      </p:pic>
    </p:spTree>
    <p:extLst>
      <p:ext uri="{BB962C8B-B14F-4D97-AF65-F5344CB8AC3E}">
        <p14:creationId xmlns:p14="http://schemas.microsoft.com/office/powerpoint/2010/main" val="3357344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Nesten van functies</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Met het nesten van functies bedoelen we dat binnen een functie weer een andere functie kan worden aangeroepen.</a:t>
            </a:r>
          </a:p>
          <a:p>
            <a:pPr marL="457200" lvl="1" indent="0">
              <a:buNone/>
            </a:pPr>
            <a:r>
              <a:rPr lang="nl-NL" b="1" dirty="0">
                <a:solidFill>
                  <a:schemeClr val="accent1"/>
                </a:solidFill>
                <a:latin typeface="Courier" pitchFamily="2" charset="0"/>
              </a:rPr>
              <a:t>var </a:t>
            </a:r>
            <a:r>
              <a:rPr lang="nl-NL" b="1" dirty="0" err="1">
                <a:solidFill>
                  <a:schemeClr val="accent1"/>
                </a:solidFill>
                <a:latin typeface="Courier" pitchFamily="2" charset="0"/>
              </a:rPr>
              <a:t>tekenAuto</a:t>
            </a:r>
            <a:r>
              <a:rPr lang="nl-NL" b="1" dirty="0">
                <a:solidFill>
                  <a:schemeClr val="accent1"/>
                </a:solidFill>
                <a:latin typeface="Courier" pitchFamily="2" charset="0"/>
              </a:rPr>
              <a:t> = </a:t>
            </a:r>
            <a:r>
              <a:rPr lang="nl-NL" b="1" dirty="0" err="1">
                <a:solidFill>
                  <a:schemeClr val="accent1"/>
                </a:solidFill>
                <a:latin typeface="Courier" pitchFamily="2" charset="0"/>
              </a:rPr>
              <a:t>function</a:t>
            </a:r>
            <a:r>
              <a:rPr lang="nl-NL" b="1" dirty="0">
                <a:solidFill>
                  <a:schemeClr val="accent1"/>
                </a:solidFill>
                <a:latin typeface="Courier" pitchFamily="2" charset="0"/>
              </a:rPr>
              <a:t>() {</a:t>
            </a:r>
          </a:p>
          <a:p>
            <a:pPr marL="457200" lvl="1" indent="0">
              <a:buNone/>
            </a:pPr>
            <a:r>
              <a:rPr lang="nl-NL" b="1" dirty="0">
                <a:solidFill>
                  <a:schemeClr val="accent1"/>
                </a:solidFill>
                <a:latin typeface="Courier" pitchFamily="2" charset="0"/>
              </a:rPr>
              <a:t>   </a:t>
            </a:r>
            <a:r>
              <a:rPr lang="nl-NL" b="1" dirty="0" err="1">
                <a:solidFill>
                  <a:schemeClr val="accent1"/>
                </a:solidFill>
                <a:latin typeface="Courier" pitchFamily="2" charset="0"/>
              </a:rPr>
              <a:t>tekenDeuren</a:t>
            </a:r>
            <a:r>
              <a:rPr lang="nl-NL" b="1" dirty="0">
                <a:solidFill>
                  <a:schemeClr val="accent1"/>
                </a:solidFill>
                <a:latin typeface="Courier" pitchFamily="2" charset="0"/>
              </a:rPr>
              <a:t>();</a:t>
            </a:r>
          </a:p>
          <a:p>
            <a:pPr marL="457200" lvl="1" indent="0">
              <a:buNone/>
            </a:pPr>
            <a:r>
              <a:rPr lang="nl-NL" b="1" dirty="0">
                <a:solidFill>
                  <a:schemeClr val="accent1"/>
                </a:solidFill>
                <a:latin typeface="Courier" pitchFamily="2" charset="0"/>
              </a:rPr>
              <a:t>   </a:t>
            </a:r>
            <a:r>
              <a:rPr lang="nl-NL" b="1" dirty="0" err="1">
                <a:solidFill>
                  <a:schemeClr val="accent1"/>
                </a:solidFill>
                <a:latin typeface="Courier" pitchFamily="2" charset="0"/>
              </a:rPr>
              <a:t>tekenWielen</a:t>
            </a:r>
            <a:r>
              <a:rPr lang="nl-NL" b="1" dirty="0">
                <a:solidFill>
                  <a:schemeClr val="accent1"/>
                </a:solidFill>
                <a:latin typeface="Courier" pitchFamily="2" charset="0"/>
              </a:rPr>
              <a:t>();</a:t>
            </a:r>
          </a:p>
          <a:p>
            <a:pPr marL="457200" lvl="1" indent="0">
              <a:buNone/>
            </a:pPr>
            <a:r>
              <a:rPr lang="nl-NL" b="1" dirty="0">
                <a:solidFill>
                  <a:schemeClr val="accent1"/>
                </a:solidFill>
                <a:latin typeface="Courier" pitchFamily="2" charset="0"/>
              </a:rPr>
              <a:t>}</a:t>
            </a:r>
            <a:endParaRPr lang="nl-NL" dirty="0"/>
          </a:p>
          <a:p>
            <a:r>
              <a:rPr lang="nl-NL" dirty="0"/>
              <a:t>De lokale variabelen van functie </a:t>
            </a:r>
            <a:r>
              <a:rPr lang="nl-NL" dirty="0" err="1"/>
              <a:t>tekenAuto</a:t>
            </a:r>
            <a:r>
              <a:rPr lang="nl-NL" dirty="0"/>
              <a:t> zien eruit als globale variabelen binnen de functies </a:t>
            </a:r>
            <a:r>
              <a:rPr lang="nl-NL" dirty="0" err="1"/>
              <a:t>rekenDeuren</a:t>
            </a:r>
            <a:r>
              <a:rPr lang="nl-NL" dirty="0"/>
              <a:t> </a:t>
            </a:r>
            <a:r>
              <a:rPr lang="nl-NL" dirty="0" err="1"/>
              <a:t>tekenWielen</a:t>
            </a:r>
            <a:endParaRPr lang="nl-NL" dirty="0"/>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32</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80215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Recursie</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lnSpcReduction="10000"/>
          </a:bodyPr>
          <a:lstStyle/>
          <a:p>
            <a:r>
              <a:rPr lang="nl-NL" dirty="0"/>
              <a:t>Recursie is een bijzondere vorm van nesten. </a:t>
            </a:r>
          </a:p>
          <a:p>
            <a:r>
              <a:rPr lang="nl-NL" dirty="0"/>
              <a:t>Er is sprake van recursie als een functie zichzelf aanroept. </a:t>
            </a:r>
          </a:p>
          <a:p>
            <a:pPr marL="457200" lvl="1" indent="0">
              <a:buNone/>
            </a:pPr>
            <a:r>
              <a:rPr lang="nl-NL" b="1" dirty="0">
                <a:solidFill>
                  <a:schemeClr val="accent1"/>
                </a:solidFill>
                <a:latin typeface="Courier" pitchFamily="2" charset="0"/>
              </a:rPr>
              <a:t>var faculteit = </a:t>
            </a:r>
            <a:r>
              <a:rPr lang="nl-NL" b="1" dirty="0" err="1">
                <a:solidFill>
                  <a:schemeClr val="accent1"/>
                </a:solidFill>
                <a:latin typeface="Courier" pitchFamily="2" charset="0"/>
              </a:rPr>
              <a:t>function</a:t>
            </a:r>
            <a:r>
              <a:rPr lang="nl-NL" b="1" dirty="0">
                <a:solidFill>
                  <a:schemeClr val="accent1"/>
                </a:solidFill>
                <a:latin typeface="Courier" pitchFamily="2" charset="0"/>
              </a:rPr>
              <a:t>(n) {</a:t>
            </a:r>
          </a:p>
          <a:p>
            <a:pPr marL="457200" lvl="1" indent="0">
              <a:buNone/>
            </a:pPr>
            <a:r>
              <a:rPr lang="nl-NL" b="1" dirty="0">
                <a:solidFill>
                  <a:schemeClr val="accent1"/>
                </a:solidFill>
                <a:latin typeface="Courier" pitchFamily="2" charset="0"/>
              </a:rPr>
              <a:t>  </a:t>
            </a:r>
            <a:r>
              <a:rPr lang="nl-NL" b="1" dirty="0" err="1">
                <a:solidFill>
                  <a:schemeClr val="accent1"/>
                </a:solidFill>
                <a:latin typeface="Courier" pitchFamily="2" charset="0"/>
              </a:rPr>
              <a:t>if</a:t>
            </a:r>
            <a:r>
              <a:rPr lang="nl-NL" b="1" dirty="0">
                <a:solidFill>
                  <a:schemeClr val="accent1"/>
                </a:solidFill>
                <a:latin typeface="Courier" pitchFamily="2" charset="0"/>
              </a:rPr>
              <a:t> (n&gt;1) {</a:t>
            </a:r>
          </a:p>
          <a:p>
            <a:pPr marL="457200" lvl="1" indent="0">
              <a:buNone/>
            </a:pPr>
            <a:r>
              <a:rPr lang="nl-NL" b="1" dirty="0">
                <a:solidFill>
                  <a:schemeClr val="accent1"/>
                </a:solidFill>
                <a:latin typeface="Courier" pitchFamily="2" charset="0"/>
              </a:rPr>
              <a:t>    return n*faculteit(n-1);</a:t>
            </a:r>
          </a:p>
          <a:p>
            <a:pPr marL="457200" lvl="1" indent="0">
              <a:buNone/>
            </a:pPr>
            <a:r>
              <a:rPr lang="nl-NL" b="1" dirty="0">
                <a:solidFill>
                  <a:schemeClr val="accent1"/>
                </a:solidFill>
                <a:latin typeface="Courier" pitchFamily="2" charset="0"/>
              </a:rPr>
              <a:t>  } </a:t>
            </a:r>
            <a:r>
              <a:rPr lang="nl-NL" b="1" dirty="0" err="1">
                <a:solidFill>
                  <a:schemeClr val="accent1"/>
                </a:solidFill>
                <a:latin typeface="Courier" pitchFamily="2" charset="0"/>
              </a:rPr>
              <a:t>else</a:t>
            </a:r>
            <a:r>
              <a:rPr lang="nl-NL" b="1" dirty="0">
                <a:solidFill>
                  <a:schemeClr val="accent1"/>
                </a:solidFill>
                <a:latin typeface="Courier" pitchFamily="2" charset="0"/>
              </a:rPr>
              <a:t> {</a:t>
            </a:r>
          </a:p>
          <a:p>
            <a:pPr marL="457200" lvl="1" indent="0">
              <a:buNone/>
            </a:pPr>
            <a:r>
              <a:rPr lang="nl-NL" b="1" dirty="0">
                <a:solidFill>
                  <a:schemeClr val="accent1"/>
                </a:solidFill>
                <a:latin typeface="Courier" pitchFamily="2" charset="0"/>
              </a:rPr>
              <a:t>    return 1;</a:t>
            </a:r>
          </a:p>
          <a:p>
            <a:pPr marL="457200" lvl="1" indent="0">
              <a:buNone/>
            </a:pPr>
            <a:r>
              <a:rPr lang="nl-NL" b="1" dirty="0">
                <a:solidFill>
                  <a:schemeClr val="accent1"/>
                </a:solidFill>
                <a:latin typeface="Courier" pitchFamily="2" charset="0"/>
              </a:rPr>
              <a:t>  }</a:t>
            </a:r>
          </a:p>
          <a:p>
            <a:pPr marL="457200" lvl="1" indent="0">
              <a:buNone/>
            </a:pPr>
            <a:r>
              <a:rPr lang="nl-NL" b="1" dirty="0">
                <a:solidFill>
                  <a:schemeClr val="accent1"/>
                </a:solidFill>
                <a:latin typeface="Courier" pitchFamily="2" charset="0"/>
              </a:rPr>
              <a:t>}</a:t>
            </a:r>
          </a:p>
          <a:p>
            <a:r>
              <a:rPr lang="nl-NL" dirty="0"/>
              <a:t>Recursie wordt veelal gezien als een elegante manier van programmeren, maar wordt weinig gebruikt en is moeilijk te doorgronden. </a:t>
            </a:r>
          </a:p>
          <a:p>
            <a:endParaRPr lang="nl-NL" dirty="0"/>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33</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UITLEG VWO</a:t>
            </a:r>
          </a:p>
        </p:txBody>
      </p:sp>
    </p:spTree>
    <p:extLst>
      <p:ext uri="{BB962C8B-B14F-4D97-AF65-F5344CB8AC3E}">
        <p14:creationId xmlns:p14="http://schemas.microsoft.com/office/powerpoint/2010/main" val="4232591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Selectie, expressies en operatoren</a:t>
            </a:r>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r>
              <a:rPr lang="nl-NL" dirty="0"/>
              <a:t>(hoort bij logic </a:t>
            </a:r>
            <a:r>
              <a:rPr lang="nl-NL" dirty="0" err="1"/>
              <a:t>and</a:t>
            </a:r>
            <a:r>
              <a:rPr lang="nl-NL" dirty="0"/>
              <a:t> </a:t>
            </a:r>
            <a:r>
              <a:rPr lang="nl-NL" dirty="0" err="1"/>
              <a:t>if</a:t>
            </a:r>
            <a:r>
              <a:rPr lang="nl-NL" dirty="0"/>
              <a:t> statements uit </a:t>
            </a:r>
            <a:r>
              <a:rPr lang="nl-NL" dirty="0" err="1"/>
              <a:t>khan</a:t>
            </a:r>
            <a:r>
              <a:rPr lang="nl-NL"/>
              <a:t>)</a:t>
            </a:r>
            <a:endParaRPr lang="nl-NL" dirty="0"/>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34</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3681606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035D3-417F-2748-B5BB-B81EA408A938}"/>
              </a:ext>
            </a:extLst>
          </p:cNvPr>
          <p:cNvSpPr>
            <a:spLocks noGrp="1"/>
          </p:cNvSpPr>
          <p:nvPr>
            <p:ph type="title"/>
          </p:nvPr>
        </p:nvSpPr>
        <p:spPr/>
        <p:txBody>
          <a:bodyPr/>
          <a:lstStyle/>
          <a:p>
            <a:r>
              <a:rPr lang="nl-NL" dirty="0"/>
              <a:t>Selectie-structuur</a:t>
            </a:r>
          </a:p>
        </p:txBody>
      </p:sp>
      <p:sp>
        <p:nvSpPr>
          <p:cNvPr id="3" name="Tijdelijke aanduiding voor inhoud 2">
            <a:extLst>
              <a:ext uri="{FF2B5EF4-FFF2-40B4-BE49-F238E27FC236}">
                <a16:creationId xmlns:a16="http://schemas.microsoft.com/office/drawing/2014/main" id="{A143E840-62E7-1E4D-9C57-873316031416}"/>
              </a:ext>
            </a:extLst>
          </p:cNvPr>
          <p:cNvSpPr>
            <a:spLocks noGrp="1"/>
          </p:cNvSpPr>
          <p:nvPr>
            <p:ph idx="1"/>
          </p:nvPr>
        </p:nvSpPr>
        <p:spPr/>
        <p:txBody>
          <a:bodyPr>
            <a:normAutofit fontScale="92500" lnSpcReduction="10000"/>
          </a:bodyPr>
          <a:lstStyle/>
          <a:p>
            <a:r>
              <a:rPr lang="nl-NL" dirty="0"/>
              <a:t>Een </a:t>
            </a:r>
            <a:r>
              <a:rPr lang="nl-NL" b="1" u="sng" dirty="0"/>
              <a:t>selectie-structuur</a:t>
            </a:r>
            <a:r>
              <a:rPr lang="nl-NL" dirty="0"/>
              <a:t> is een stukje code in je programma, waarmee je de computer afhankelijk van een bepaalde situatie (</a:t>
            </a:r>
            <a:r>
              <a:rPr lang="nl-NL" b="1" dirty="0"/>
              <a:t>conditie</a:t>
            </a:r>
            <a:r>
              <a:rPr lang="nl-NL" dirty="0"/>
              <a:t>) kunt laten bepalen welke opdrachten hij moet uitvoeren. </a:t>
            </a:r>
          </a:p>
          <a:p>
            <a:pPr marL="0" indent="0">
              <a:buNone/>
            </a:pPr>
            <a:endParaRPr lang="nl-NL" dirty="0"/>
          </a:p>
          <a:p>
            <a:pPr marL="0" indent="0">
              <a:buNone/>
            </a:pPr>
            <a:r>
              <a:rPr lang="nl-NL" dirty="0"/>
              <a:t>Voorbeeld: als-dan-anders-structuur</a:t>
            </a:r>
          </a:p>
          <a:p>
            <a:r>
              <a:rPr lang="nl-NL" dirty="0"/>
              <a:t>als (de muis is ingedrukt), </a:t>
            </a:r>
            <a:br>
              <a:rPr lang="nl-NL" dirty="0"/>
            </a:br>
            <a:r>
              <a:rPr lang="nl-NL" dirty="0"/>
              <a:t>zet dan “ingedrukt” op het scherm, </a:t>
            </a:r>
            <a:br>
              <a:rPr lang="nl-NL" dirty="0"/>
            </a:br>
            <a:r>
              <a:rPr lang="nl-NL" dirty="0"/>
              <a:t>zet anders “niet ingedrukt” op het scherm.</a:t>
            </a:r>
          </a:p>
          <a:p>
            <a:pPr marL="147638" indent="42863">
              <a:buNone/>
            </a:pPr>
            <a:r>
              <a:rPr lang="nl-NL" dirty="0" err="1">
                <a:solidFill>
                  <a:schemeClr val="accent1"/>
                </a:solidFill>
                <a:latin typeface="Courier" pitchFamily="2" charset="0"/>
              </a:rPr>
              <a:t>if</a:t>
            </a:r>
            <a:r>
              <a:rPr lang="nl-NL" dirty="0">
                <a:solidFill>
                  <a:schemeClr val="accent1"/>
                </a:solidFill>
                <a:latin typeface="Courier" pitchFamily="2" charset="0"/>
              </a:rPr>
              <a:t> (</a:t>
            </a:r>
            <a:r>
              <a:rPr lang="nl-NL" dirty="0" err="1">
                <a:solidFill>
                  <a:schemeClr val="accent1"/>
                </a:solidFill>
                <a:latin typeface="Courier" pitchFamily="2" charset="0"/>
              </a:rPr>
              <a:t>mouseIsPressed</a:t>
            </a:r>
            <a:r>
              <a:rPr lang="nl-NL" dirty="0">
                <a:solidFill>
                  <a:schemeClr val="accent1"/>
                </a:solidFill>
                <a:latin typeface="Courier" pitchFamily="2" charset="0"/>
              </a:rPr>
              <a:t>) {</a:t>
            </a:r>
            <a:br>
              <a:rPr lang="nl-NL" dirty="0">
                <a:solidFill>
                  <a:schemeClr val="accent1"/>
                </a:solidFill>
                <a:latin typeface="Courier" pitchFamily="2" charset="0"/>
              </a:rPr>
            </a:br>
            <a:r>
              <a:rPr lang="nl-NL" dirty="0">
                <a:solidFill>
                  <a:schemeClr val="accent1"/>
                </a:solidFill>
                <a:latin typeface="Courier" pitchFamily="2" charset="0"/>
              </a:rPr>
              <a:t>  print(”ingedrukt”);</a:t>
            </a:r>
            <a:br>
              <a:rPr lang="nl-NL" dirty="0">
                <a:solidFill>
                  <a:schemeClr val="accent1"/>
                </a:solidFill>
                <a:latin typeface="Courier" pitchFamily="2" charset="0"/>
              </a:rPr>
            </a:br>
            <a:r>
              <a:rPr lang="nl-NL" dirty="0">
                <a:solidFill>
                  <a:schemeClr val="accent1"/>
                </a:solidFill>
                <a:latin typeface="Courier" pitchFamily="2" charset="0"/>
              </a:rPr>
              <a:t>} </a:t>
            </a:r>
            <a:r>
              <a:rPr lang="nl-NL" dirty="0" err="1">
                <a:solidFill>
                  <a:schemeClr val="accent1"/>
                </a:solidFill>
                <a:latin typeface="Courier" pitchFamily="2" charset="0"/>
              </a:rPr>
              <a:t>else</a:t>
            </a:r>
            <a:r>
              <a:rPr lang="nl-NL" dirty="0">
                <a:solidFill>
                  <a:schemeClr val="accent1"/>
                </a:solidFill>
                <a:latin typeface="Courier" pitchFamily="2" charset="0"/>
              </a:rPr>
              <a:t> {</a:t>
            </a:r>
            <a:br>
              <a:rPr lang="nl-NL" dirty="0">
                <a:solidFill>
                  <a:schemeClr val="accent1"/>
                </a:solidFill>
                <a:latin typeface="Courier" pitchFamily="2" charset="0"/>
              </a:rPr>
            </a:br>
            <a:r>
              <a:rPr lang="nl-NL" dirty="0">
                <a:solidFill>
                  <a:schemeClr val="accent1"/>
                </a:solidFill>
                <a:latin typeface="Courier" pitchFamily="2" charset="0"/>
              </a:rPr>
              <a:t>  print (”niet ingedrukt”);</a:t>
            </a:r>
            <a:br>
              <a:rPr lang="nl-NL" dirty="0">
                <a:solidFill>
                  <a:schemeClr val="accent1"/>
                </a:solidFill>
                <a:latin typeface="Courier" pitchFamily="2" charset="0"/>
              </a:rPr>
            </a:br>
            <a:r>
              <a:rPr lang="nl-NL" dirty="0">
                <a:solidFill>
                  <a:schemeClr val="accent1"/>
                </a:solidFill>
                <a:latin typeface="Courier" pitchFamily="2" charset="0"/>
              </a:rPr>
              <a:t>}</a:t>
            </a:r>
            <a:endParaRPr lang="nl-NL" dirty="0"/>
          </a:p>
          <a:p>
            <a:pPr marL="0" indent="0">
              <a:buNone/>
            </a:pPr>
            <a:endParaRPr lang="nl-NL" b="1" u="sng" dirty="0"/>
          </a:p>
        </p:txBody>
      </p:sp>
      <p:sp>
        <p:nvSpPr>
          <p:cNvPr id="4" name="Tijdelijke aanduiding voor datum 3">
            <a:extLst>
              <a:ext uri="{FF2B5EF4-FFF2-40B4-BE49-F238E27FC236}">
                <a16:creationId xmlns:a16="http://schemas.microsoft.com/office/drawing/2014/main" id="{5FD233F5-FFA5-B441-8508-1A180D8E8200}"/>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BD85965D-45AB-4E48-965E-5F30276C3F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3DD6A6-3D2B-544E-8F56-381C758A59E7}"/>
              </a:ext>
            </a:extLst>
          </p:cNvPr>
          <p:cNvSpPr>
            <a:spLocks noGrp="1"/>
          </p:cNvSpPr>
          <p:nvPr>
            <p:ph type="sldNum" sz="quarter" idx="12"/>
          </p:nvPr>
        </p:nvSpPr>
        <p:spPr/>
        <p:txBody>
          <a:bodyPr/>
          <a:lstStyle/>
          <a:p>
            <a:fld id="{0AAEF2E2-A082-486B-BCC1-A4B8E9CF05F7}" type="slidenum">
              <a:rPr lang="nl-NL" smtClean="0"/>
              <a:t>35</a:t>
            </a:fld>
            <a:endParaRPr lang="nl-NL"/>
          </a:p>
        </p:txBody>
      </p:sp>
      <p:sp>
        <p:nvSpPr>
          <p:cNvPr id="7" name="Tijdelijke aanduiding voor tekst 6">
            <a:extLst>
              <a:ext uri="{FF2B5EF4-FFF2-40B4-BE49-F238E27FC236}">
                <a16:creationId xmlns:a16="http://schemas.microsoft.com/office/drawing/2014/main" id="{BC26F52E-F9CD-3B49-BFF8-5F0BE0C4BC14}"/>
              </a:ext>
            </a:extLst>
          </p:cNvPr>
          <p:cNvSpPr>
            <a:spLocks noGrp="1"/>
          </p:cNvSpPr>
          <p:nvPr>
            <p:ph type="body" sz="quarter" idx="17"/>
          </p:nvPr>
        </p:nvSpPr>
        <p:spPr/>
        <p:txBody>
          <a:bodyPr/>
          <a:lstStyle/>
          <a:p>
            <a:r>
              <a:rPr lang="nl-NL" dirty="0"/>
              <a:t>UITLEG</a:t>
            </a:r>
          </a:p>
        </p:txBody>
      </p:sp>
      <p:sp>
        <p:nvSpPr>
          <p:cNvPr id="9" name="Rechthoek 8">
            <a:extLst>
              <a:ext uri="{FF2B5EF4-FFF2-40B4-BE49-F238E27FC236}">
                <a16:creationId xmlns:a16="http://schemas.microsoft.com/office/drawing/2014/main" id="{31C02119-09CC-6745-B20E-43C5A4D4A252}"/>
              </a:ext>
            </a:extLst>
          </p:cNvPr>
          <p:cNvSpPr/>
          <p:nvPr/>
        </p:nvSpPr>
        <p:spPr>
          <a:xfrm>
            <a:off x="6781299" y="3154393"/>
            <a:ext cx="4584525" cy="461665"/>
          </a:xfrm>
          <a:prstGeom prst="rect">
            <a:avLst/>
          </a:prstGeom>
        </p:spPr>
        <p:txBody>
          <a:bodyPr wrap="none">
            <a:spAutoFit/>
          </a:bodyPr>
          <a:lstStyle/>
          <a:p>
            <a:r>
              <a:rPr lang="nl-NL" sz="2400" dirty="0">
                <a:sym typeface="Wingdings" pitchFamily="2" charset="2"/>
              </a:rPr>
              <a:t> tussen haakjes staat de </a:t>
            </a:r>
            <a:r>
              <a:rPr lang="nl-NL" sz="2400" b="1" dirty="0">
                <a:sym typeface="Wingdings" pitchFamily="2" charset="2"/>
              </a:rPr>
              <a:t>conditie</a:t>
            </a:r>
            <a:endParaRPr lang="nl-NL" sz="2400" dirty="0"/>
          </a:p>
        </p:txBody>
      </p:sp>
      <p:sp>
        <p:nvSpPr>
          <p:cNvPr id="10" name="Rechthoek 9">
            <a:extLst>
              <a:ext uri="{FF2B5EF4-FFF2-40B4-BE49-F238E27FC236}">
                <a16:creationId xmlns:a16="http://schemas.microsoft.com/office/drawing/2014/main" id="{309D20B5-4BDC-3B42-8B33-4A451A6C8235}"/>
              </a:ext>
            </a:extLst>
          </p:cNvPr>
          <p:cNvSpPr/>
          <p:nvPr/>
        </p:nvSpPr>
        <p:spPr>
          <a:xfrm>
            <a:off x="6769275" y="4278655"/>
            <a:ext cx="4584525" cy="461665"/>
          </a:xfrm>
          <a:prstGeom prst="rect">
            <a:avLst/>
          </a:prstGeom>
        </p:spPr>
        <p:txBody>
          <a:bodyPr wrap="none">
            <a:spAutoFit/>
          </a:bodyPr>
          <a:lstStyle/>
          <a:p>
            <a:r>
              <a:rPr lang="nl-NL" sz="2400" dirty="0">
                <a:sym typeface="Wingdings" pitchFamily="2" charset="2"/>
              </a:rPr>
              <a:t> tussen haakjes staat de </a:t>
            </a:r>
            <a:r>
              <a:rPr lang="nl-NL" sz="2400" b="1" dirty="0">
                <a:sym typeface="Wingdings" pitchFamily="2" charset="2"/>
              </a:rPr>
              <a:t>conditie</a:t>
            </a:r>
            <a:endParaRPr lang="nl-NL" sz="2400" dirty="0"/>
          </a:p>
        </p:txBody>
      </p:sp>
    </p:spTree>
    <p:extLst>
      <p:ext uri="{BB962C8B-B14F-4D97-AF65-F5344CB8AC3E}">
        <p14:creationId xmlns:p14="http://schemas.microsoft.com/office/powerpoint/2010/main" val="76673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https://repl.it/@vangeest/jsP5Khan-alsDanAnders-LogischeExpressies</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36</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8" name="Afbeelding 7">
            <a:extLst>
              <a:ext uri="{FF2B5EF4-FFF2-40B4-BE49-F238E27FC236}">
                <a16:creationId xmlns:a16="http://schemas.microsoft.com/office/drawing/2014/main" id="{53BD4291-FC21-6443-8DD0-93F9D903E57F}"/>
              </a:ext>
            </a:extLst>
          </p:cNvPr>
          <p:cNvPicPr>
            <a:picLocks noChangeAspect="1"/>
          </p:cNvPicPr>
          <p:nvPr/>
        </p:nvPicPr>
        <p:blipFill>
          <a:blip r:embed="rId3"/>
          <a:stretch>
            <a:fillRect/>
          </a:stretch>
        </p:blipFill>
        <p:spPr>
          <a:xfrm>
            <a:off x="838199" y="1252720"/>
            <a:ext cx="9355111" cy="3878948"/>
          </a:xfrm>
          <a:prstGeom prst="rect">
            <a:avLst/>
          </a:prstGeom>
        </p:spPr>
      </p:pic>
    </p:spTree>
    <p:extLst>
      <p:ext uri="{BB962C8B-B14F-4D97-AF65-F5344CB8AC3E}">
        <p14:creationId xmlns:p14="http://schemas.microsoft.com/office/powerpoint/2010/main" val="230381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Expressie</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a:xfrm>
            <a:off x="838200" y="1252720"/>
            <a:ext cx="10515600" cy="5327961"/>
          </a:xfrm>
        </p:spPr>
        <p:txBody>
          <a:bodyPr>
            <a:normAutofit lnSpcReduction="10000"/>
          </a:bodyPr>
          <a:lstStyle/>
          <a:p>
            <a:pPr marL="0" indent="0">
              <a:buNone/>
            </a:pPr>
            <a:r>
              <a:rPr lang="nl-NL" dirty="0"/>
              <a:t>Een </a:t>
            </a:r>
            <a:r>
              <a:rPr lang="nl-NL" b="1" u="sng" dirty="0"/>
              <a:t>expressie</a:t>
            </a:r>
            <a:r>
              <a:rPr lang="nl-NL" dirty="0"/>
              <a:t> in de informatica is een uitdrukking, waarvan de computer de uitkomst kan uitreken. </a:t>
            </a:r>
          </a:p>
          <a:p>
            <a:pPr marL="0" indent="0">
              <a:buNone/>
            </a:pPr>
            <a:r>
              <a:rPr lang="nl-NL" dirty="0"/>
              <a:t>Een uitdrukking is een combinatie van </a:t>
            </a:r>
          </a:p>
          <a:p>
            <a:r>
              <a:rPr lang="nl-NL" sz="2400" b="1" dirty="0"/>
              <a:t>waarden</a:t>
            </a:r>
            <a:r>
              <a:rPr lang="nl-NL" sz="2400" dirty="0"/>
              <a:t>, </a:t>
            </a:r>
          </a:p>
          <a:p>
            <a:r>
              <a:rPr lang="nl-NL" sz="2400" b="1" dirty="0"/>
              <a:t>variabelen</a:t>
            </a:r>
            <a:r>
              <a:rPr lang="nl-NL" sz="2400" dirty="0"/>
              <a:t>, </a:t>
            </a:r>
          </a:p>
          <a:p>
            <a:r>
              <a:rPr lang="nl-NL" sz="2400" b="1" dirty="0"/>
              <a:t>functies</a:t>
            </a:r>
            <a:r>
              <a:rPr lang="nl-NL" sz="2400" dirty="0"/>
              <a:t> en/of </a:t>
            </a:r>
          </a:p>
          <a:p>
            <a:r>
              <a:rPr lang="nl-NL" sz="2400" b="1" dirty="0"/>
              <a:t>operatoren</a:t>
            </a:r>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r>
              <a:rPr lang="nl-NL" sz="2400" dirty="0"/>
              <a:t>Met haakjes () kun je aangeven in welke volgorde de expressie wordt uitgerekend</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37</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UITLEG</a:t>
            </a:r>
          </a:p>
        </p:txBody>
      </p:sp>
      <p:graphicFrame>
        <p:nvGraphicFramePr>
          <p:cNvPr id="8" name="Tabel 7">
            <a:extLst>
              <a:ext uri="{FF2B5EF4-FFF2-40B4-BE49-F238E27FC236}">
                <a16:creationId xmlns:a16="http://schemas.microsoft.com/office/drawing/2014/main" id="{6A7AE885-D16F-614E-B7E7-FF7F988E5BC5}"/>
              </a:ext>
            </a:extLst>
          </p:cNvPr>
          <p:cNvGraphicFramePr>
            <a:graphicFrameLocks noGrp="1"/>
          </p:cNvGraphicFramePr>
          <p:nvPr>
            <p:extLst>
              <p:ext uri="{D42A27DB-BD31-4B8C-83A1-F6EECF244321}">
                <p14:modId xmlns:p14="http://schemas.microsoft.com/office/powerpoint/2010/main" val="685922037"/>
              </p:ext>
            </p:extLst>
          </p:nvPr>
        </p:nvGraphicFramePr>
        <p:xfrm>
          <a:off x="944378" y="4216944"/>
          <a:ext cx="10409422" cy="1554786"/>
        </p:xfrm>
        <a:graphic>
          <a:graphicData uri="http://schemas.openxmlformats.org/drawingml/2006/table">
            <a:tbl>
              <a:tblPr firstRow="1" bandRow="1">
                <a:tableStyleId>{21E4AEA4-8DFA-4A89-87EB-49C32662AFE0}</a:tableStyleId>
              </a:tblPr>
              <a:tblGrid>
                <a:gridCol w="3822494">
                  <a:extLst>
                    <a:ext uri="{9D8B030D-6E8A-4147-A177-3AD203B41FA5}">
                      <a16:colId xmlns:a16="http://schemas.microsoft.com/office/drawing/2014/main" val="1849753514"/>
                    </a:ext>
                  </a:extLst>
                </a:gridCol>
                <a:gridCol w="3653227">
                  <a:extLst>
                    <a:ext uri="{9D8B030D-6E8A-4147-A177-3AD203B41FA5}">
                      <a16:colId xmlns:a16="http://schemas.microsoft.com/office/drawing/2014/main" val="2026879613"/>
                    </a:ext>
                  </a:extLst>
                </a:gridCol>
                <a:gridCol w="2933701">
                  <a:extLst>
                    <a:ext uri="{9D8B030D-6E8A-4147-A177-3AD203B41FA5}">
                      <a16:colId xmlns:a16="http://schemas.microsoft.com/office/drawing/2014/main" val="2523920510"/>
                    </a:ext>
                  </a:extLst>
                </a:gridCol>
              </a:tblGrid>
              <a:tr h="518466">
                <a:tc>
                  <a:txBody>
                    <a:bodyPr/>
                    <a:lstStyle/>
                    <a:p>
                      <a:r>
                        <a:rPr lang="nl-NL" sz="2800" dirty="0"/>
                        <a:t>Soort expressie</a:t>
                      </a:r>
                    </a:p>
                  </a:txBody>
                  <a:tcPr/>
                </a:tc>
                <a:tc>
                  <a:txBody>
                    <a:bodyPr/>
                    <a:lstStyle/>
                    <a:p>
                      <a:r>
                        <a:rPr lang="nl-NL" sz="2800" dirty="0"/>
                        <a:t>Voorbeeld uitdrukking</a:t>
                      </a:r>
                    </a:p>
                  </a:txBody>
                  <a:tcPr/>
                </a:tc>
                <a:tc>
                  <a:txBody>
                    <a:bodyPr/>
                    <a:lstStyle/>
                    <a:p>
                      <a:r>
                        <a:rPr lang="nl-NL" sz="2800" dirty="0"/>
                        <a:t>Uitkomst</a:t>
                      </a:r>
                    </a:p>
                  </a:txBody>
                  <a:tcPr/>
                </a:tc>
                <a:extLst>
                  <a:ext uri="{0D108BD9-81ED-4DB2-BD59-A6C34878D82A}">
                    <a16:rowId xmlns:a16="http://schemas.microsoft.com/office/drawing/2014/main" val="4173998682"/>
                  </a:ext>
                </a:extLst>
              </a:tr>
              <a:tr h="370840">
                <a:tc>
                  <a:txBody>
                    <a:bodyPr/>
                    <a:lstStyle/>
                    <a:p>
                      <a:r>
                        <a:rPr lang="nl-NL" sz="2800" dirty="0"/>
                        <a:t>Rekenkundige expressie</a:t>
                      </a:r>
                    </a:p>
                  </a:txBody>
                  <a:tcPr/>
                </a:tc>
                <a:tc>
                  <a:txBody>
                    <a:bodyPr/>
                    <a:lstStyle/>
                    <a:p>
                      <a:r>
                        <a:rPr lang="nl-NL" sz="2800" dirty="0"/>
                        <a:t>1 + (2 * 3)</a:t>
                      </a:r>
                    </a:p>
                  </a:txBody>
                  <a:tcPr/>
                </a:tc>
                <a:tc>
                  <a:txBody>
                    <a:bodyPr/>
                    <a:lstStyle/>
                    <a:p>
                      <a:r>
                        <a:rPr lang="nl-NL" sz="2800" dirty="0"/>
                        <a:t>7, of ander getal</a:t>
                      </a:r>
                    </a:p>
                  </a:txBody>
                  <a:tcPr/>
                </a:tc>
                <a:extLst>
                  <a:ext uri="{0D108BD9-81ED-4DB2-BD59-A6C34878D82A}">
                    <a16:rowId xmlns:a16="http://schemas.microsoft.com/office/drawing/2014/main" val="3071931749"/>
                  </a:ext>
                </a:extLst>
              </a:tr>
              <a:tr h="370840">
                <a:tc>
                  <a:txBody>
                    <a:bodyPr/>
                    <a:lstStyle/>
                    <a:p>
                      <a:r>
                        <a:rPr lang="nl-NL" sz="2800" dirty="0"/>
                        <a:t>Logische expressie</a:t>
                      </a:r>
                    </a:p>
                  </a:txBody>
                  <a:tcPr/>
                </a:tc>
                <a:tc>
                  <a:txBody>
                    <a:bodyPr/>
                    <a:lstStyle/>
                    <a:p>
                      <a:r>
                        <a:rPr lang="nl-NL" sz="2800" dirty="0"/>
                        <a:t>2 &gt; 1</a:t>
                      </a:r>
                    </a:p>
                  </a:txBody>
                  <a:tcPr/>
                </a:tc>
                <a:tc>
                  <a:txBody>
                    <a:bodyPr/>
                    <a:lstStyle/>
                    <a:p>
                      <a:r>
                        <a:rPr lang="nl-NL" sz="2800" dirty="0" err="1"/>
                        <a:t>true</a:t>
                      </a:r>
                      <a:r>
                        <a:rPr lang="nl-NL" sz="2800" dirty="0"/>
                        <a:t>, of </a:t>
                      </a:r>
                      <a:r>
                        <a:rPr lang="nl-NL" sz="2800" dirty="0" err="1"/>
                        <a:t>false</a:t>
                      </a:r>
                      <a:endParaRPr lang="nl-NL" sz="2800" dirty="0"/>
                    </a:p>
                  </a:txBody>
                  <a:tcPr/>
                </a:tc>
                <a:extLst>
                  <a:ext uri="{0D108BD9-81ED-4DB2-BD59-A6C34878D82A}">
                    <a16:rowId xmlns:a16="http://schemas.microsoft.com/office/drawing/2014/main" val="2358765095"/>
                  </a:ext>
                </a:extLst>
              </a:tr>
            </a:tbl>
          </a:graphicData>
        </a:graphic>
      </p:graphicFrame>
    </p:spTree>
    <p:extLst>
      <p:ext uri="{BB962C8B-B14F-4D97-AF65-F5344CB8AC3E}">
        <p14:creationId xmlns:p14="http://schemas.microsoft.com/office/powerpoint/2010/main" val="10015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https://repl.it/@vangeest/jsP5Khan-alsDanAnders-LogischeExpressies</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38</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9" name="Afbeelding 8">
            <a:extLst>
              <a:ext uri="{FF2B5EF4-FFF2-40B4-BE49-F238E27FC236}">
                <a16:creationId xmlns:a16="http://schemas.microsoft.com/office/drawing/2014/main" id="{57FD0F37-FC65-654F-9F9C-BEB1C5CEF13F}"/>
              </a:ext>
            </a:extLst>
          </p:cNvPr>
          <p:cNvPicPr>
            <a:picLocks noChangeAspect="1"/>
          </p:cNvPicPr>
          <p:nvPr/>
        </p:nvPicPr>
        <p:blipFill>
          <a:blip r:embed="rId3"/>
          <a:stretch>
            <a:fillRect/>
          </a:stretch>
        </p:blipFill>
        <p:spPr>
          <a:xfrm>
            <a:off x="838200" y="1362069"/>
            <a:ext cx="7976016" cy="3540157"/>
          </a:xfrm>
          <a:prstGeom prst="rect">
            <a:avLst/>
          </a:prstGeom>
        </p:spPr>
      </p:pic>
    </p:spTree>
    <p:extLst>
      <p:ext uri="{BB962C8B-B14F-4D97-AF65-F5344CB8AC3E}">
        <p14:creationId xmlns:p14="http://schemas.microsoft.com/office/powerpoint/2010/main" val="793789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lstStyle/>
          <a:p>
            <a:r>
              <a:rPr lang="nl-NL" dirty="0"/>
              <a:t>Operatoren</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Een </a:t>
            </a:r>
            <a:r>
              <a:rPr lang="nl-NL" b="1" u="sng" dirty="0"/>
              <a:t>operator</a:t>
            </a:r>
            <a:r>
              <a:rPr lang="nl-NL" dirty="0"/>
              <a:t> is een soort eenvoudige functie, maar dan anders geschreven.  Verschillen tussen functies en operators:</a:t>
            </a:r>
          </a:p>
          <a:p>
            <a:r>
              <a:rPr lang="nl-NL" sz="2400" dirty="0"/>
              <a:t>De naam van een functie bestaat meestal uit letters en cijfers,</a:t>
            </a:r>
            <a:br>
              <a:rPr lang="nl-NL" sz="2400" dirty="0"/>
            </a:br>
            <a:r>
              <a:rPr lang="nl-NL" sz="2400" dirty="0"/>
              <a:t>een operator wordt meestal aangeduid met één of meerdere leestekens.</a:t>
            </a:r>
          </a:p>
          <a:p>
            <a:r>
              <a:rPr lang="nl-NL" sz="2400" dirty="0"/>
              <a:t>Bij een functie staan de parameters tussen haakjes achter de naam, </a:t>
            </a:r>
            <a:br>
              <a:rPr lang="nl-NL" sz="2400" dirty="0"/>
            </a:br>
            <a:r>
              <a:rPr lang="nl-NL" sz="2400" dirty="0"/>
              <a:t>bij een operator staan de parameters voor en achter de operator.</a:t>
            </a:r>
          </a:p>
          <a:p>
            <a:endParaRPr lang="nl-NL" dirty="0"/>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39</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UITLEG</a:t>
            </a:r>
          </a:p>
        </p:txBody>
      </p:sp>
      <p:graphicFrame>
        <p:nvGraphicFramePr>
          <p:cNvPr id="8" name="Tabel 7">
            <a:extLst>
              <a:ext uri="{FF2B5EF4-FFF2-40B4-BE49-F238E27FC236}">
                <a16:creationId xmlns:a16="http://schemas.microsoft.com/office/drawing/2014/main" id="{11F044F3-BFB1-7A48-B247-68FF908A7D80}"/>
              </a:ext>
            </a:extLst>
          </p:cNvPr>
          <p:cNvGraphicFramePr>
            <a:graphicFrameLocks noGrp="1"/>
          </p:cNvGraphicFramePr>
          <p:nvPr>
            <p:extLst>
              <p:ext uri="{D42A27DB-BD31-4B8C-83A1-F6EECF244321}">
                <p14:modId xmlns:p14="http://schemas.microsoft.com/office/powerpoint/2010/main" val="3538697371"/>
              </p:ext>
            </p:extLst>
          </p:nvPr>
        </p:nvGraphicFramePr>
        <p:xfrm>
          <a:off x="944378" y="4286897"/>
          <a:ext cx="10409422" cy="1890066"/>
        </p:xfrm>
        <a:graphic>
          <a:graphicData uri="http://schemas.openxmlformats.org/drawingml/2006/table">
            <a:tbl>
              <a:tblPr firstRow="1" bandRow="1">
                <a:tableStyleId>{21E4AEA4-8DFA-4A89-87EB-49C32662AFE0}</a:tableStyleId>
              </a:tblPr>
              <a:tblGrid>
                <a:gridCol w="3147937">
                  <a:extLst>
                    <a:ext uri="{9D8B030D-6E8A-4147-A177-3AD203B41FA5}">
                      <a16:colId xmlns:a16="http://schemas.microsoft.com/office/drawing/2014/main" val="1849753514"/>
                    </a:ext>
                  </a:extLst>
                </a:gridCol>
                <a:gridCol w="2008682">
                  <a:extLst>
                    <a:ext uri="{9D8B030D-6E8A-4147-A177-3AD203B41FA5}">
                      <a16:colId xmlns:a16="http://schemas.microsoft.com/office/drawing/2014/main" val="2026879613"/>
                    </a:ext>
                  </a:extLst>
                </a:gridCol>
                <a:gridCol w="5252803">
                  <a:extLst>
                    <a:ext uri="{9D8B030D-6E8A-4147-A177-3AD203B41FA5}">
                      <a16:colId xmlns:a16="http://schemas.microsoft.com/office/drawing/2014/main" val="2523920510"/>
                    </a:ext>
                  </a:extLst>
                </a:gridCol>
              </a:tblGrid>
              <a:tr h="518466">
                <a:tc>
                  <a:txBody>
                    <a:bodyPr/>
                    <a:lstStyle/>
                    <a:p>
                      <a:r>
                        <a:rPr lang="nl-NL" sz="2400" dirty="0"/>
                        <a:t>Soort operator</a:t>
                      </a:r>
                    </a:p>
                  </a:txBody>
                  <a:tcPr/>
                </a:tc>
                <a:tc>
                  <a:txBody>
                    <a:bodyPr/>
                    <a:lstStyle/>
                    <a:p>
                      <a:r>
                        <a:rPr lang="nl-NL" sz="2400" dirty="0"/>
                        <a:t>Voorbeelden</a:t>
                      </a:r>
                    </a:p>
                  </a:txBody>
                  <a:tcPr/>
                </a:tc>
                <a:tc>
                  <a:txBody>
                    <a:bodyPr/>
                    <a:lstStyle/>
                    <a:p>
                      <a:r>
                        <a:rPr lang="nl-NL" sz="2400" dirty="0"/>
                        <a:t>Betekenis</a:t>
                      </a:r>
                    </a:p>
                  </a:txBody>
                  <a:tcPr/>
                </a:tc>
                <a:extLst>
                  <a:ext uri="{0D108BD9-81ED-4DB2-BD59-A6C34878D82A}">
                    <a16:rowId xmlns:a16="http://schemas.microsoft.com/office/drawing/2014/main" val="4173998682"/>
                  </a:ext>
                </a:extLst>
              </a:tr>
              <a:tr h="370840">
                <a:tc>
                  <a:txBody>
                    <a:bodyPr/>
                    <a:lstStyle/>
                    <a:p>
                      <a:r>
                        <a:rPr lang="nl-NL" sz="2400" dirty="0"/>
                        <a:t>Rekenkundige operator</a:t>
                      </a:r>
                    </a:p>
                  </a:txBody>
                  <a:tcPr/>
                </a:tc>
                <a:tc>
                  <a:txBody>
                    <a:bodyPr/>
                    <a:lstStyle/>
                    <a:p>
                      <a:r>
                        <a:rPr lang="nl-NL" sz="2400" dirty="0"/>
                        <a:t>+, -, *, /</a:t>
                      </a:r>
                    </a:p>
                  </a:txBody>
                  <a:tcPr/>
                </a:tc>
                <a:tc>
                  <a:txBody>
                    <a:bodyPr/>
                    <a:lstStyle/>
                    <a:p>
                      <a:r>
                        <a:rPr lang="nl-NL" sz="2400" dirty="0"/>
                        <a:t>plus, min, maal, gedeeld door</a:t>
                      </a:r>
                    </a:p>
                  </a:txBody>
                  <a:tcPr/>
                </a:tc>
                <a:extLst>
                  <a:ext uri="{0D108BD9-81ED-4DB2-BD59-A6C34878D82A}">
                    <a16:rowId xmlns:a16="http://schemas.microsoft.com/office/drawing/2014/main" val="3071931749"/>
                  </a:ext>
                </a:extLst>
              </a:tr>
              <a:tr h="370840">
                <a:tc>
                  <a:txBody>
                    <a:bodyPr/>
                    <a:lstStyle/>
                    <a:p>
                      <a:r>
                        <a:rPr lang="nl-NL" sz="2400" dirty="0"/>
                        <a:t>Vergelijkingsoperator</a:t>
                      </a:r>
                    </a:p>
                  </a:txBody>
                  <a:tcPr/>
                </a:tc>
                <a:tc>
                  <a:txBody>
                    <a:bodyPr/>
                    <a:lstStyle/>
                    <a:p>
                      <a:r>
                        <a:rPr lang="nl-NL" sz="2400" dirty="0"/>
                        <a:t>&gt;, &lt;, ===</a:t>
                      </a:r>
                    </a:p>
                  </a:txBody>
                  <a:tcPr/>
                </a:tc>
                <a:tc>
                  <a:txBody>
                    <a:bodyPr/>
                    <a:lstStyle/>
                    <a:p>
                      <a:r>
                        <a:rPr lang="nl-NL" sz="2400" dirty="0"/>
                        <a:t>groter dan, kleiner dan, is gelijk aan</a:t>
                      </a:r>
                    </a:p>
                  </a:txBody>
                  <a:tcPr/>
                </a:tc>
                <a:extLst>
                  <a:ext uri="{0D108BD9-81ED-4DB2-BD59-A6C34878D82A}">
                    <a16:rowId xmlns:a16="http://schemas.microsoft.com/office/drawing/2014/main" val="2434862192"/>
                  </a:ext>
                </a:extLst>
              </a:tr>
              <a:tr h="370840">
                <a:tc>
                  <a:txBody>
                    <a:bodyPr/>
                    <a:lstStyle/>
                    <a:p>
                      <a:r>
                        <a:rPr lang="nl-NL" sz="2400" dirty="0"/>
                        <a:t>Logische operator</a:t>
                      </a:r>
                    </a:p>
                  </a:txBody>
                  <a:tcPr/>
                </a:tc>
                <a:tc>
                  <a:txBody>
                    <a:bodyPr/>
                    <a:lstStyle/>
                    <a:p>
                      <a:r>
                        <a:rPr lang="nl-NL" sz="2400" dirty="0"/>
                        <a:t>&amp;&amp;, ||, !</a:t>
                      </a:r>
                    </a:p>
                  </a:txBody>
                  <a:tcPr/>
                </a:tc>
                <a:tc>
                  <a:txBody>
                    <a:bodyPr/>
                    <a:lstStyle/>
                    <a:p>
                      <a:r>
                        <a:rPr lang="nl-NL" sz="2400" dirty="0"/>
                        <a:t>en, of, niet</a:t>
                      </a:r>
                    </a:p>
                  </a:txBody>
                  <a:tcPr/>
                </a:tc>
                <a:extLst>
                  <a:ext uri="{0D108BD9-81ED-4DB2-BD59-A6C34878D82A}">
                    <a16:rowId xmlns:a16="http://schemas.microsoft.com/office/drawing/2014/main" val="2358765095"/>
                  </a:ext>
                </a:extLst>
              </a:tr>
            </a:tbl>
          </a:graphicData>
        </a:graphic>
      </p:graphicFrame>
    </p:spTree>
    <p:extLst>
      <p:ext uri="{BB962C8B-B14F-4D97-AF65-F5344CB8AC3E}">
        <p14:creationId xmlns:p14="http://schemas.microsoft.com/office/powerpoint/2010/main" val="7014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16792-749C-0147-A5A2-17881AC59C8A}"/>
              </a:ext>
            </a:extLst>
          </p:cNvPr>
          <p:cNvSpPr>
            <a:spLocks noGrp="1"/>
          </p:cNvSpPr>
          <p:nvPr>
            <p:ph type="title"/>
          </p:nvPr>
        </p:nvSpPr>
        <p:spPr/>
        <p:txBody>
          <a:bodyPr/>
          <a:lstStyle/>
          <a:p>
            <a:r>
              <a:rPr lang="nl-NL" dirty="0"/>
              <a:t>Machinetaal – voorbeeld (pseudocode)</a:t>
            </a:r>
          </a:p>
        </p:txBody>
      </p:sp>
      <p:sp>
        <p:nvSpPr>
          <p:cNvPr id="3" name="Tijdelijke aanduiding voor inhoud 2">
            <a:extLst>
              <a:ext uri="{FF2B5EF4-FFF2-40B4-BE49-F238E27FC236}">
                <a16:creationId xmlns:a16="http://schemas.microsoft.com/office/drawing/2014/main" id="{3C8A8FD8-0DB1-7C4A-ACB7-DEBD41B4CEF1}"/>
              </a:ext>
            </a:extLst>
          </p:cNvPr>
          <p:cNvSpPr>
            <a:spLocks noGrp="1"/>
          </p:cNvSpPr>
          <p:nvPr>
            <p:ph idx="1"/>
          </p:nvPr>
        </p:nvSpPr>
        <p:spPr/>
        <p:txBody>
          <a:bodyPr>
            <a:normAutofit fontScale="85000" lnSpcReduction="20000"/>
          </a:bodyPr>
          <a:lstStyle/>
          <a:p>
            <a:pPr marL="0" indent="0">
              <a:buNone/>
            </a:pPr>
            <a:r>
              <a:rPr lang="nl-NL" dirty="0">
                <a:latin typeface="Courier" pitchFamily="2" charset="0"/>
              </a:rPr>
              <a:t>R0 = 0x80 	(</a:t>
            </a:r>
            <a:r>
              <a:rPr lang="nl-NL" dirty="0" err="1">
                <a:latin typeface="Courier" pitchFamily="2" charset="0"/>
              </a:rPr>
              <a:t>address</a:t>
            </a:r>
            <a:r>
              <a:rPr lang="nl-NL" dirty="0">
                <a:latin typeface="Courier" pitchFamily="2" charset="0"/>
              </a:rPr>
              <a:t> of start </a:t>
            </a:r>
            <a:r>
              <a:rPr lang="nl-NL" dirty="0" err="1">
                <a:latin typeface="Courier" pitchFamily="2" charset="0"/>
              </a:rPr>
              <a:t>address</a:t>
            </a:r>
            <a:r>
              <a:rPr lang="nl-NL" dirty="0">
                <a:latin typeface="Courier" pitchFamily="2" charset="0"/>
              </a:rPr>
              <a:t>) </a:t>
            </a:r>
          </a:p>
          <a:p>
            <a:pPr marL="0" indent="0">
              <a:buNone/>
            </a:pPr>
            <a:r>
              <a:rPr lang="nl-NL" dirty="0">
                <a:latin typeface="Courier" pitchFamily="2" charset="0"/>
              </a:rPr>
              <a:t>R0 = memory[R0] (</a:t>
            </a:r>
            <a:r>
              <a:rPr lang="nl-NL" dirty="0" err="1">
                <a:latin typeface="Courier" pitchFamily="2" charset="0"/>
              </a:rPr>
              <a:t>current</a:t>
            </a:r>
            <a:r>
              <a:rPr lang="nl-NL" dirty="0">
                <a:latin typeface="Courier" pitchFamily="2" charset="0"/>
              </a:rPr>
              <a:t> </a:t>
            </a:r>
            <a:r>
              <a:rPr lang="nl-NL" dirty="0" err="1">
                <a:latin typeface="Courier" pitchFamily="2" charset="0"/>
              </a:rPr>
              <a:t>address</a:t>
            </a:r>
            <a:r>
              <a:rPr lang="nl-NL" dirty="0">
                <a:latin typeface="Courier" pitchFamily="2" charset="0"/>
              </a:rPr>
              <a:t>) </a:t>
            </a:r>
          </a:p>
          <a:p>
            <a:pPr marL="0" indent="0">
              <a:buNone/>
            </a:pPr>
            <a:r>
              <a:rPr lang="nl-NL" dirty="0">
                <a:latin typeface="Courier" pitchFamily="2" charset="0"/>
              </a:rPr>
              <a:t>R1 = 0x84 (</a:t>
            </a:r>
            <a:r>
              <a:rPr lang="nl-NL" dirty="0" err="1">
                <a:latin typeface="Courier" pitchFamily="2" charset="0"/>
              </a:rPr>
              <a:t>address</a:t>
            </a:r>
            <a:r>
              <a:rPr lang="nl-NL" dirty="0">
                <a:latin typeface="Courier" pitchFamily="2" charset="0"/>
              </a:rPr>
              <a:t> of </a:t>
            </a:r>
            <a:r>
              <a:rPr lang="nl-NL" dirty="0" err="1">
                <a:latin typeface="Courier" pitchFamily="2" charset="0"/>
              </a:rPr>
              <a:t>number</a:t>
            </a:r>
            <a:r>
              <a:rPr lang="nl-NL" dirty="0">
                <a:latin typeface="Courier" pitchFamily="2" charset="0"/>
              </a:rPr>
              <a:t> of </a:t>
            </a:r>
            <a:r>
              <a:rPr lang="nl-NL" dirty="0" err="1">
                <a:latin typeface="Courier" pitchFamily="2" charset="0"/>
              </a:rPr>
              <a:t>words</a:t>
            </a:r>
            <a:r>
              <a:rPr lang="nl-NL" dirty="0">
                <a:latin typeface="Courier" pitchFamily="2" charset="0"/>
              </a:rPr>
              <a:t>) </a:t>
            </a:r>
          </a:p>
          <a:p>
            <a:pPr marL="0" indent="0">
              <a:buNone/>
            </a:pPr>
            <a:r>
              <a:rPr lang="nl-NL" dirty="0">
                <a:latin typeface="Courier" pitchFamily="2" charset="0"/>
              </a:rPr>
              <a:t>R1 = memory[R1] (</a:t>
            </a:r>
            <a:r>
              <a:rPr lang="nl-NL" dirty="0" err="1">
                <a:latin typeface="Courier" pitchFamily="2" charset="0"/>
              </a:rPr>
              <a:t>number</a:t>
            </a:r>
            <a:r>
              <a:rPr lang="nl-NL" dirty="0">
                <a:latin typeface="Courier" pitchFamily="2" charset="0"/>
              </a:rPr>
              <a:t> of </a:t>
            </a:r>
            <a:r>
              <a:rPr lang="nl-NL" dirty="0" err="1">
                <a:latin typeface="Courier" pitchFamily="2" charset="0"/>
              </a:rPr>
              <a:t>words</a:t>
            </a:r>
            <a:r>
              <a:rPr lang="nl-NL" dirty="0">
                <a:latin typeface="Courier" pitchFamily="2" charset="0"/>
              </a:rPr>
              <a:t>) </a:t>
            </a:r>
          </a:p>
          <a:p>
            <a:pPr marL="0" indent="0">
              <a:buNone/>
            </a:pPr>
            <a:r>
              <a:rPr lang="nl-NL" dirty="0">
                <a:latin typeface="Courier" pitchFamily="2" charset="0"/>
              </a:rPr>
              <a:t>R2 = 0x0 (constant 0) </a:t>
            </a:r>
          </a:p>
          <a:p>
            <a:pPr marL="0" indent="0">
              <a:buNone/>
            </a:pPr>
            <a:r>
              <a:rPr lang="nl-NL" dirty="0">
                <a:latin typeface="Courier" pitchFamily="2" charset="0"/>
              </a:rPr>
              <a:t>R3 = 0x4 (constant 4) </a:t>
            </a:r>
          </a:p>
          <a:p>
            <a:pPr marL="0" indent="0">
              <a:buNone/>
            </a:pPr>
            <a:r>
              <a:rPr lang="nl-NL" dirty="0">
                <a:latin typeface="Courier" pitchFamily="2" charset="0"/>
              </a:rPr>
              <a:t>R4 = 0x0 (</a:t>
            </a:r>
            <a:r>
              <a:rPr lang="nl-NL" dirty="0" err="1">
                <a:latin typeface="Courier" pitchFamily="2" charset="0"/>
              </a:rPr>
              <a:t>number</a:t>
            </a:r>
            <a:r>
              <a:rPr lang="nl-NL" dirty="0">
                <a:latin typeface="Courier" pitchFamily="2" charset="0"/>
              </a:rPr>
              <a:t> of </a:t>
            </a:r>
            <a:r>
              <a:rPr lang="nl-NL" dirty="0" err="1">
                <a:latin typeface="Courier" pitchFamily="2" charset="0"/>
              </a:rPr>
              <a:t>words</a:t>
            </a:r>
            <a:r>
              <a:rPr lang="nl-NL" dirty="0">
                <a:latin typeface="Courier" pitchFamily="2" charset="0"/>
              </a:rPr>
              <a:t> </a:t>
            </a:r>
            <a:r>
              <a:rPr lang="nl-NL" dirty="0" err="1">
                <a:latin typeface="Courier" pitchFamily="2" charset="0"/>
              </a:rPr>
              <a:t>written</a:t>
            </a:r>
            <a:r>
              <a:rPr lang="nl-NL" dirty="0">
                <a:latin typeface="Courier" pitchFamily="2" charset="0"/>
              </a:rPr>
              <a:t> </a:t>
            </a:r>
            <a:r>
              <a:rPr lang="nl-NL" dirty="0" err="1">
                <a:latin typeface="Courier" pitchFamily="2" charset="0"/>
              </a:rPr>
              <a:t>to</a:t>
            </a:r>
            <a:r>
              <a:rPr lang="nl-NL" dirty="0">
                <a:latin typeface="Courier" pitchFamily="2" charset="0"/>
              </a:rPr>
              <a:t>) </a:t>
            </a:r>
          </a:p>
          <a:p>
            <a:pPr marL="0" indent="0">
              <a:buNone/>
            </a:pPr>
            <a:r>
              <a:rPr lang="nl-NL" dirty="0">
                <a:latin typeface="Courier" pitchFamily="2" charset="0"/>
              </a:rPr>
              <a:t>R5 = 0x1 (constant 1) </a:t>
            </a:r>
          </a:p>
          <a:p>
            <a:pPr marL="0" indent="0">
              <a:buNone/>
            </a:pPr>
            <a:r>
              <a:rPr lang="nl-NL" dirty="0">
                <a:latin typeface="Courier" pitchFamily="2" charset="0"/>
              </a:rPr>
              <a:t>store R2 in memory[R0] </a:t>
            </a:r>
          </a:p>
          <a:p>
            <a:pPr marL="0" indent="0">
              <a:buNone/>
            </a:pPr>
            <a:r>
              <a:rPr lang="nl-NL" dirty="0">
                <a:latin typeface="Courier" pitchFamily="2" charset="0"/>
              </a:rPr>
              <a:t>R0 = R0 + R3 </a:t>
            </a:r>
          </a:p>
          <a:p>
            <a:pPr marL="0" indent="0">
              <a:buNone/>
            </a:pPr>
            <a:r>
              <a:rPr lang="nl-NL" dirty="0">
                <a:latin typeface="Courier" pitchFamily="2" charset="0"/>
              </a:rPr>
              <a:t>R4 = R4 + R5 </a:t>
            </a:r>
          </a:p>
          <a:p>
            <a:pPr marL="0" indent="0">
              <a:buNone/>
            </a:pPr>
            <a:r>
              <a:rPr lang="nl-NL" dirty="0" err="1">
                <a:latin typeface="Courier" pitchFamily="2" charset="0"/>
              </a:rPr>
              <a:t>if</a:t>
            </a:r>
            <a:r>
              <a:rPr lang="nl-NL" dirty="0">
                <a:latin typeface="Courier" pitchFamily="2" charset="0"/>
              </a:rPr>
              <a:t> (R4 != R1) </a:t>
            </a:r>
            <a:r>
              <a:rPr lang="nl-NL" dirty="0" err="1">
                <a:latin typeface="Courier" pitchFamily="2" charset="0"/>
              </a:rPr>
              <a:t>branch</a:t>
            </a:r>
            <a:r>
              <a:rPr lang="nl-NL" dirty="0">
                <a:latin typeface="Courier" pitchFamily="2" charset="0"/>
              </a:rPr>
              <a:t> </a:t>
            </a:r>
            <a:r>
              <a:rPr lang="nl-NL" dirty="0" err="1">
                <a:latin typeface="Courier" pitchFamily="2" charset="0"/>
              </a:rPr>
              <a:t>to</a:t>
            </a:r>
            <a:r>
              <a:rPr lang="nl-NL" dirty="0">
                <a:latin typeface="Courier" pitchFamily="2" charset="0"/>
              </a:rPr>
              <a:t> </a:t>
            </a:r>
            <a:r>
              <a:rPr lang="nl-NL" dirty="0" err="1">
                <a:latin typeface="Courier" pitchFamily="2" charset="0"/>
              </a:rPr>
              <a:t>the</a:t>
            </a:r>
            <a:r>
              <a:rPr lang="nl-NL" dirty="0">
                <a:latin typeface="Courier" pitchFamily="2" charset="0"/>
              </a:rPr>
              <a:t> store </a:t>
            </a:r>
            <a:r>
              <a:rPr lang="nl-NL" dirty="0" err="1">
                <a:latin typeface="Courier" pitchFamily="2" charset="0"/>
              </a:rPr>
              <a:t>instruction</a:t>
            </a:r>
            <a:r>
              <a:rPr lang="nl-NL" dirty="0">
                <a:latin typeface="Courier" pitchFamily="2" charset="0"/>
              </a:rPr>
              <a:t> (</a:t>
            </a:r>
            <a:r>
              <a:rPr lang="nl-NL" dirty="0" err="1">
                <a:latin typeface="Courier" pitchFamily="2" charset="0"/>
              </a:rPr>
              <a:t>address</a:t>
            </a:r>
            <a:r>
              <a:rPr lang="nl-NL" dirty="0">
                <a:latin typeface="Courier" pitchFamily="2" charset="0"/>
              </a:rPr>
              <a:t> 0x20)</a:t>
            </a:r>
          </a:p>
          <a:p>
            <a:pPr marL="0" indent="0">
              <a:buNone/>
            </a:pPr>
            <a:endParaRPr lang="nl-NL" dirty="0">
              <a:latin typeface="Courier" pitchFamily="2" charset="0"/>
            </a:endParaRPr>
          </a:p>
        </p:txBody>
      </p:sp>
      <p:sp>
        <p:nvSpPr>
          <p:cNvPr id="4" name="Tijdelijke aanduiding voor datum 3">
            <a:extLst>
              <a:ext uri="{FF2B5EF4-FFF2-40B4-BE49-F238E27FC236}">
                <a16:creationId xmlns:a16="http://schemas.microsoft.com/office/drawing/2014/main" id="{D94E61FF-7D92-934B-BC9A-238F35950CD1}"/>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DBB1EA20-C3AB-CB44-9593-2525A3FE76AE}"/>
              </a:ext>
            </a:extLst>
          </p:cNvPr>
          <p:cNvSpPr>
            <a:spLocks noGrp="1"/>
          </p:cNvSpPr>
          <p:nvPr>
            <p:ph type="ftr" sz="quarter" idx="11"/>
          </p:nvPr>
        </p:nvSpPr>
        <p:spPr>
          <a:xfrm>
            <a:off x="2733207" y="6356350"/>
            <a:ext cx="6725586" cy="365125"/>
          </a:xfrm>
        </p:spPr>
        <p:txBody>
          <a:bodyPr/>
          <a:lstStyle/>
          <a:p>
            <a:r>
              <a:rPr lang="nl-NL" dirty="0"/>
              <a:t>Bron: </a:t>
            </a:r>
            <a:r>
              <a:rPr lang="nl-NL" dirty="0" err="1"/>
              <a:t>https</a:t>
            </a:r>
            <a:r>
              <a:rPr lang="nl-NL" dirty="0"/>
              <a:t>://</a:t>
            </a:r>
            <a:r>
              <a:rPr lang="nl-NL" dirty="0" err="1"/>
              <a:t>courses.cs.washington.edu</a:t>
            </a:r>
            <a:r>
              <a:rPr lang="nl-NL" dirty="0"/>
              <a:t>/courses/cse378/02sp/</a:t>
            </a:r>
            <a:r>
              <a:rPr lang="nl-NL" dirty="0" err="1"/>
              <a:t>sections</a:t>
            </a:r>
            <a:r>
              <a:rPr lang="nl-NL" dirty="0"/>
              <a:t>/section2-2.html</a:t>
            </a:r>
          </a:p>
        </p:txBody>
      </p:sp>
      <p:sp>
        <p:nvSpPr>
          <p:cNvPr id="6" name="Tijdelijke aanduiding voor dianummer 5">
            <a:extLst>
              <a:ext uri="{FF2B5EF4-FFF2-40B4-BE49-F238E27FC236}">
                <a16:creationId xmlns:a16="http://schemas.microsoft.com/office/drawing/2014/main" id="{ABFEFA7F-8DA7-7747-BB22-406FF954763F}"/>
              </a:ext>
            </a:extLst>
          </p:cNvPr>
          <p:cNvSpPr>
            <a:spLocks noGrp="1"/>
          </p:cNvSpPr>
          <p:nvPr>
            <p:ph type="sldNum" sz="quarter" idx="12"/>
          </p:nvPr>
        </p:nvSpPr>
        <p:spPr/>
        <p:txBody>
          <a:bodyPr/>
          <a:lstStyle/>
          <a:p>
            <a:fld id="{0AAEF2E2-A082-486B-BCC1-A4B8E9CF05F7}" type="slidenum">
              <a:rPr lang="nl-NL" smtClean="0"/>
              <a:t>4</a:t>
            </a:fld>
            <a:endParaRPr lang="nl-NL"/>
          </a:p>
        </p:txBody>
      </p:sp>
      <p:sp>
        <p:nvSpPr>
          <p:cNvPr id="7" name="Tijdelijke aanduiding voor tekst 6">
            <a:extLst>
              <a:ext uri="{FF2B5EF4-FFF2-40B4-BE49-F238E27FC236}">
                <a16:creationId xmlns:a16="http://schemas.microsoft.com/office/drawing/2014/main" id="{6B15A552-5820-1840-9152-3A49278E6D4B}"/>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980519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https://repl.it/@vangeest/jsP5Khan-alsDanAnders-LogischeExpressies</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40</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9" name="Afbeelding 8">
            <a:extLst>
              <a:ext uri="{FF2B5EF4-FFF2-40B4-BE49-F238E27FC236}">
                <a16:creationId xmlns:a16="http://schemas.microsoft.com/office/drawing/2014/main" id="{9223033F-82D3-3D49-A634-F9DDD848AE05}"/>
              </a:ext>
            </a:extLst>
          </p:cNvPr>
          <p:cNvPicPr>
            <a:picLocks noChangeAspect="1"/>
          </p:cNvPicPr>
          <p:nvPr/>
        </p:nvPicPr>
        <p:blipFill>
          <a:blip r:embed="rId3"/>
          <a:stretch>
            <a:fillRect/>
          </a:stretch>
        </p:blipFill>
        <p:spPr>
          <a:xfrm>
            <a:off x="838199" y="1362070"/>
            <a:ext cx="9971449" cy="3000068"/>
          </a:xfrm>
          <a:prstGeom prst="rect">
            <a:avLst/>
          </a:prstGeom>
        </p:spPr>
      </p:pic>
    </p:spTree>
    <p:extLst>
      <p:ext uri="{BB962C8B-B14F-4D97-AF65-F5344CB8AC3E}">
        <p14:creationId xmlns:p14="http://schemas.microsoft.com/office/powerpoint/2010/main" val="4039604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Herhaling</a:t>
            </a:r>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41</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3458393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035D3-417F-2748-B5BB-B81EA408A938}"/>
              </a:ext>
            </a:extLst>
          </p:cNvPr>
          <p:cNvSpPr>
            <a:spLocks noGrp="1"/>
          </p:cNvSpPr>
          <p:nvPr>
            <p:ph type="title"/>
          </p:nvPr>
        </p:nvSpPr>
        <p:spPr/>
        <p:txBody>
          <a:bodyPr/>
          <a:lstStyle/>
          <a:p>
            <a:r>
              <a:rPr lang="nl-NL" dirty="0"/>
              <a:t>Herhaling – voorbeeld met </a:t>
            </a:r>
            <a:r>
              <a:rPr lang="nl-NL" dirty="0" err="1"/>
              <a:t>while</a:t>
            </a:r>
            <a:endParaRPr lang="nl-NL" dirty="0"/>
          </a:p>
        </p:txBody>
      </p:sp>
      <p:sp>
        <p:nvSpPr>
          <p:cNvPr id="3" name="Tijdelijke aanduiding voor inhoud 2">
            <a:extLst>
              <a:ext uri="{FF2B5EF4-FFF2-40B4-BE49-F238E27FC236}">
                <a16:creationId xmlns:a16="http://schemas.microsoft.com/office/drawing/2014/main" id="{A143E840-62E7-1E4D-9C57-873316031416}"/>
              </a:ext>
            </a:extLst>
          </p:cNvPr>
          <p:cNvSpPr>
            <a:spLocks noGrp="1"/>
          </p:cNvSpPr>
          <p:nvPr>
            <p:ph idx="1"/>
          </p:nvPr>
        </p:nvSpPr>
        <p:spPr/>
        <p:txBody>
          <a:bodyPr>
            <a:normAutofit fontScale="70000" lnSpcReduction="20000"/>
          </a:bodyPr>
          <a:lstStyle/>
          <a:p>
            <a:pPr marL="0" indent="0">
              <a:buNone/>
            </a:pPr>
            <a:r>
              <a:rPr lang="nl-NL" b="1" u="sng" dirty="0"/>
              <a:t>Herhaling</a:t>
            </a:r>
            <a:r>
              <a:rPr lang="nl-NL" b="1" dirty="0"/>
              <a:t> </a:t>
            </a:r>
            <a:r>
              <a:rPr lang="nl-NL" dirty="0"/>
              <a:t>(Engels: </a:t>
            </a:r>
            <a:r>
              <a:rPr lang="nl-NL" b="1" u="sng" dirty="0"/>
              <a:t>loop</a:t>
            </a:r>
            <a:r>
              <a:rPr lang="nl-NL" dirty="0"/>
              <a:t>) is een manier om hetzelfde stukje code in een programma meerdere keren </a:t>
            </a:r>
            <a:r>
              <a:rPr lang="nl-NL" i="1" dirty="0"/>
              <a:t>direct na elkaar </a:t>
            </a:r>
            <a:r>
              <a:rPr lang="nl-NL" dirty="0"/>
              <a:t>te laten uitvoeren.</a:t>
            </a:r>
          </a:p>
          <a:p>
            <a:endParaRPr lang="nl-NL" dirty="0"/>
          </a:p>
          <a:p>
            <a:pPr marL="0" indent="0">
              <a:buNone/>
            </a:pPr>
            <a:r>
              <a:rPr lang="nl-NL" dirty="0"/>
              <a:t>Als je code wilt herhalen, bedenk dan eerst het antwoord op de volgende drie vragen:</a:t>
            </a:r>
          </a:p>
          <a:p>
            <a:pPr marL="0" indent="0">
              <a:buNone/>
            </a:pPr>
            <a:r>
              <a:rPr lang="nl-NL" dirty="0"/>
              <a:t>1. Wat wil je herhalen?</a:t>
            </a:r>
          </a:p>
          <a:p>
            <a:pPr marL="0" indent="0">
              <a:buNone/>
            </a:pPr>
            <a:r>
              <a:rPr lang="nl-NL" dirty="0"/>
              <a:t>2. Wat wil je elke herhaling veranderen?</a:t>
            </a:r>
          </a:p>
          <a:p>
            <a:pPr marL="0" indent="0">
              <a:buNone/>
            </a:pPr>
            <a:r>
              <a:rPr lang="nl-NL" dirty="0"/>
              <a:t>3. Tot wanneer wil je herhalen?</a:t>
            </a:r>
          </a:p>
          <a:p>
            <a:pPr marL="0" indent="0">
              <a:buNone/>
            </a:pPr>
            <a:endParaRPr lang="nl-NL" dirty="0"/>
          </a:p>
          <a:p>
            <a:pPr marL="0" indent="0">
              <a:buNone/>
            </a:pPr>
            <a:r>
              <a:rPr lang="nl-NL" dirty="0"/>
              <a:t>Voorbeeld: herhalen met </a:t>
            </a:r>
            <a:r>
              <a:rPr lang="nl-NL" dirty="0" err="1"/>
              <a:t>while</a:t>
            </a:r>
            <a:endParaRPr lang="nl-NL" dirty="0"/>
          </a:p>
          <a:p>
            <a:pPr marL="147638" indent="0">
              <a:buNone/>
            </a:pPr>
            <a:r>
              <a:rPr lang="nl-NL" dirty="0">
                <a:solidFill>
                  <a:schemeClr val="accent1"/>
                </a:solidFill>
                <a:latin typeface="Courier" pitchFamily="2" charset="0"/>
              </a:rPr>
              <a:t>var i = 1;</a:t>
            </a:r>
            <a:br>
              <a:rPr lang="nl-NL" dirty="0">
                <a:solidFill>
                  <a:schemeClr val="accent1"/>
                </a:solidFill>
                <a:latin typeface="Courier" pitchFamily="2" charset="0"/>
              </a:rPr>
            </a:br>
            <a:r>
              <a:rPr lang="nl-NL" dirty="0" err="1">
                <a:solidFill>
                  <a:schemeClr val="accent1"/>
                </a:solidFill>
                <a:latin typeface="Courier" pitchFamily="2" charset="0"/>
              </a:rPr>
              <a:t>while</a:t>
            </a:r>
            <a:r>
              <a:rPr lang="nl-NL" dirty="0">
                <a:solidFill>
                  <a:schemeClr val="accent1"/>
                </a:solidFill>
                <a:latin typeface="Courier" pitchFamily="2" charset="0"/>
              </a:rPr>
              <a:t> (i &lt; 10) { </a:t>
            </a:r>
          </a:p>
          <a:p>
            <a:pPr marL="147638" indent="0">
              <a:buNone/>
            </a:pPr>
            <a:r>
              <a:rPr lang="nl-NL" dirty="0">
                <a:solidFill>
                  <a:schemeClr val="accent1"/>
                </a:solidFill>
                <a:latin typeface="Courier" pitchFamily="2" charset="0"/>
              </a:rPr>
              <a:t>  </a:t>
            </a:r>
            <a:r>
              <a:rPr lang="nl-NL" dirty="0">
                <a:solidFill>
                  <a:schemeClr val="bg1">
                    <a:lumMod val="50000"/>
                  </a:schemeClr>
                </a:solidFill>
                <a:latin typeface="Courier" pitchFamily="2" charset="0"/>
              </a:rPr>
              <a:t>// deze code wordt herhaald zolang de conditie (i&lt;10) </a:t>
            </a:r>
            <a:r>
              <a:rPr lang="nl-NL" dirty="0" err="1">
                <a:solidFill>
                  <a:schemeClr val="bg1">
                    <a:lumMod val="50000"/>
                  </a:schemeClr>
                </a:solidFill>
                <a:latin typeface="Courier" pitchFamily="2" charset="0"/>
              </a:rPr>
              <a:t>true</a:t>
            </a:r>
            <a:r>
              <a:rPr lang="nl-NL" dirty="0">
                <a:solidFill>
                  <a:schemeClr val="bg1">
                    <a:lumMod val="50000"/>
                  </a:schemeClr>
                </a:solidFill>
                <a:latin typeface="Courier" pitchFamily="2" charset="0"/>
              </a:rPr>
              <a:t> is</a:t>
            </a:r>
            <a:br>
              <a:rPr lang="nl-NL" dirty="0">
                <a:solidFill>
                  <a:schemeClr val="accent1"/>
                </a:solidFill>
                <a:latin typeface="Courier" pitchFamily="2" charset="0"/>
              </a:rPr>
            </a:br>
            <a:r>
              <a:rPr lang="nl-NL" dirty="0">
                <a:solidFill>
                  <a:schemeClr val="accent1"/>
                </a:solidFill>
                <a:latin typeface="Courier" pitchFamily="2" charset="0"/>
              </a:rPr>
              <a:t>  print(i);</a:t>
            </a:r>
            <a:br>
              <a:rPr lang="nl-NL" dirty="0">
                <a:solidFill>
                  <a:schemeClr val="accent1"/>
                </a:solidFill>
                <a:latin typeface="Courier" pitchFamily="2" charset="0"/>
              </a:rPr>
            </a:br>
            <a:r>
              <a:rPr lang="nl-NL" dirty="0">
                <a:solidFill>
                  <a:schemeClr val="accent1"/>
                </a:solidFill>
                <a:latin typeface="Courier" pitchFamily="2" charset="0"/>
              </a:rPr>
              <a:t>  i=i+1;</a:t>
            </a:r>
            <a:br>
              <a:rPr lang="nl-NL" dirty="0">
                <a:solidFill>
                  <a:schemeClr val="accent1"/>
                </a:solidFill>
                <a:latin typeface="Courier" pitchFamily="2" charset="0"/>
              </a:rPr>
            </a:br>
            <a:r>
              <a:rPr lang="nl-NL" dirty="0">
                <a:solidFill>
                  <a:schemeClr val="accent1"/>
                </a:solidFill>
                <a:latin typeface="Courier" pitchFamily="2" charset="0"/>
              </a:rPr>
              <a:t>}</a:t>
            </a:r>
          </a:p>
          <a:p>
            <a:pPr marL="147638" indent="0">
              <a:buNone/>
            </a:pPr>
            <a:r>
              <a:rPr lang="nl-NL" dirty="0">
                <a:solidFill>
                  <a:schemeClr val="bg1">
                    <a:lumMod val="50000"/>
                  </a:schemeClr>
                </a:solidFill>
                <a:latin typeface="Courier" pitchFamily="2" charset="0"/>
              </a:rPr>
              <a:t>// het programma gaat hier verder als i &gt;= 10</a:t>
            </a:r>
            <a:endParaRPr lang="nl-NL" b="1" u="sng" dirty="0">
              <a:solidFill>
                <a:schemeClr val="bg1">
                  <a:lumMod val="50000"/>
                </a:schemeClr>
              </a:solidFill>
            </a:endParaRPr>
          </a:p>
        </p:txBody>
      </p:sp>
      <p:sp>
        <p:nvSpPr>
          <p:cNvPr id="4" name="Tijdelijke aanduiding voor datum 3">
            <a:extLst>
              <a:ext uri="{FF2B5EF4-FFF2-40B4-BE49-F238E27FC236}">
                <a16:creationId xmlns:a16="http://schemas.microsoft.com/office/drawing/2014/main" id="{5FD233F5-FFA5-B441-8508-1A180D8E8200}"/>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BD85965D-45AB-4E48-965E-5F30276C3F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3DD6A6-3D2B-544E-8F56-381C758A59E7}"/>
              </a:ext>
            </a:extLst>
          </p:cNvPr>
          <p:cNvSpPr>
            <a:spLocks noGrp="1"/>
          </p:cNvSpPr>
          <p:nvPr>
            <p:ph type="sldNum" sz="quarter" idx="12"/>
          </p:nvPr>
        </p:nvSpPr>
        <p:spPr/>
        <p:txBody>
          <a:bodyPr/>
          <a:lstStyle/>
          <a:p>
            <a:fld id="{0AAEF2E2-A082-486B-BCC1-A4B8E9CF05F7}" type="slidenum">
              <a:rPr lang="nl-NL" smtClean="0"/>
              <a:t>42</a:t>
            </a:fld>
            <a:endParaRPr lang="nl-NL"/>
          </a:p>
        </p:txBody>
      </p:sp>
      <p:sp>
        <p:nvSpPr>
          <p:cNvPr id="7" name="Tijdelijke aanduiding voor tekst 6">
            <a:extLst>
              <a:ext uri="{FF2B5EF4-FFF2-40B4-BE49-F238E27FC236}">
                <a16:creationId xmlns:a16="http://schemas.microsoft.com/office/drawing/2014/main" id="{BC26F52E-F9CD-3B49-BFF8-5F0BE0C4BC14}"/>
              </a:ext>
            </a:extLst>
          </p:cNvPr>
          <p:cNvSpPr>
            <a:spLocks noGrp="1"/>
          </p:cNvSpPr>
          <p:nvPr>
            <p:ph type="body" sz="quarter" idx="17"/>
          </p:nvPr>
        </p:nvSpPr>
        <p:spPr/>
        <p:txBody>
          <a:bodyPr/>
          <a:lstStyle/>
          <a:p>
            <a:r>
              <a:rPr lang="nl-NL" dirty="0"/>
              <a:t>UITLEG</a:t>
            </a:r>
          </a:p>
        </p:txBody>
      </p:sp>
      <p:sp>
        <p:nvSpPr>
          <p:cNvPr id="8" name="Rechthoek 7">
            <a:extLst>
              <a:ext uri="{FF2B5EF4-FFF2-40B4-BE49-F238E27FC236}">
                <a16:creationId xmlns:a16="http://schemas.microsoft.com/office/drawing/2014/main" id="{FB1DCAA7-945C-134A-9D94-A932FFEEDB7B}"/>
              </a:ext>
            </a:extLst>
          </p:cNvPr>
          <p:cNvSpPr/>
          <p:nvPr/>
        </p:nvSpPr>
        <p:spPr>
          <a:xfrm>
            <a:off x="5240310" y="2487649"/>
            <a:ext cx="6096000" cy="1015663"/>
          </a:xfrm>
          <a:prstGeom prst="rect">
            <a:avLst/>
          </a:prstGeom>
        </p:spPr>
        <p:txBody>
          <a:bodyPr>
            <a:spAutoFit/>
          </a:bodyPr>
          <a:lstStyle/>
          <a:p>
            <a:pPr>
              <a:lnSpc>
                <a:spcPct val="70000"/>
              </a:lnSpc>
              <a:spcBef>
                <a:spcPts val="1000"/>
              </a:spcBef>
            </a:pPr>
            <a:r>
              <a:rPr lang="nl-NL" sz="2000" dirty="0">
                <a:solidFill>
                  <a:schemeClr val="accent1"/>
                </a:solidFill>
              </a:rPr>
              <a:t>1. De inhoud van variabel i afdrukken op het scherm</a:t>
            </a:r>
          </a:p>
          <a:p>
            <a:pPr>
              <a:lnSpc>
                <a:spcPct val="70000"/>
              </a:lnSpc>
              <a:spcBef>
                <a:spcPts val="1000"/>
              </a:spcBef>
            </a:pPr>
            <a:r>
              <a:rPr lang="nl-NL" sz="2000" dirty="0">
                <a:solidFill>
                  <a:schemeClr val="accent1"/>
                </a:solidFill>
              </a:rPr>
              <a:t>2. </a:t>
            </a:r>
            <a:r>
              <a:rPr lang="nl-NL" sz="2000" dirty="0" err="1">
                <a:solidFill>
                  <a:schemeClr val="accent1"/>
                </a:solidFill>
              </a:rPr>
              <a:t>Één</a:t>
            </a:r>
            <a:r>
              <a:rPr lang="nl-NL" sz="2000" dirty="0">
                <a:solidFill>
                  <a:schemeClr val="accent1"/>
                </a:solidFill>
              </a:rPr>
              <a:t> optellen bij i</a:t>
            </a:r>
          </a:p>
          <a:p>
            <a:pPr>
              <a:lnSpc>
                <a:spcPct val="70000"/>
              </a:lnSpc>
              <a:spcBef>
                <a:spcPts val="1000"/>
              </a:spcBef>
            </a:pPr>
            <a:r>
              <a:rPr lang="nl-NL" sz="2000" dirty="0">
                <a:solidFill>
                  <a:schemeClr val="accent1"/>
                </a:solidFill>
              </a:rPr>
              <a:t>3. Tot i gelijk is aan 10, dus: zolang i &lt; 10</a:t>
            </a:r>
          </a:p>
        </p:txBody>
      </p:sp>
    </p:spTree>
    <p:extLst>
      <p:ext uri="{BB962C8B-B14F-4D97-AF65-F5344CB8AC3E}">
        <p14:creationId xmlns:p14="http://schemas.microsoft.com/office/powerpoint/2010/main" val="92368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https://repl.it/@vangeest/jsP5Khan-herhalingWhileFor</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43</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9" name="Afbeelding 8">
            <a:extLst>
              <a:ext uri="{FF2B5EF4-FFF2-40B4-BE49-F238E27FC236}">
                <a16:creationId xmlns:a16="http://schemas.microsoft.com/office/drawing/2014/main" id="{F24A0990-1F05-F348-BA2E-F6AFC0D295CA}"/>
              </a:ext>
            </a:extLst>
          </p:cNvPr>
          <p:cNvPicPr>
            <a:picLocks noChangeAspect="1"/>
          </p:cNvPicPr>
          <p:nvPr/>
        </p:nvPicPr>
        <p:blipFill>
          <a:blip r:embed="rId3"/>
          <a:stretch>
            <a:fillRect/>
          </a:stretch>
        </p:blipFill>
        <p:spPr>
          <a:xfrm>
            <a:off x="838199" y="1294605"/>
            <a:ext cx="7904501" cy="4380201"/>
          </a:xfrm>
          <a:prstGeom prst="rect">
            <a:avLst/>
          </a:prstGeom>
        </p:spPr>
      </p:pic>
      <p:pic>
        <p:nvPicPr>
          <p:cNvPr id="10" name="Afbeelding 9">
            <a:extLst>
              <a:ext uri="{FF2B5EF4-FFF2-40B4-BE49-F238E27FC236}">
                <a16:creationId xmlns:a16="http://schemas.microsoft.com/office/drawing/2014/main" id="{89B1D199-8EE0-A247-B1E1-A4729A4775C3}"/>
              </a:ext>
            </a:extLst>
          </p:cNvPr>
          <p:cNvPicPr>
            <a:picLocks noChangeAspect="1"/>
          </p:cNvPicPr>
          <p:nvPr/>
        </p:nvPicPr>
        <p:blipFill>
          <a:blip r:embed="rId4"/>
          <a:stretch>
            <a:fillRect/>
          </a:stretch>
        </p:blipFill>
        <p:spPr>
          <a:xfrm>
            <a:off x="8469444" y="1300690"/>
            <a:ext cx="3222884" cy="4139965"/>
          </a:xfrm>
          <a:prstGeom prst="rect">
            <a:avLst/>
          </a:prstGeom>
        </p:spPr>
      </p:pic>
    </p:spTree>
    <p:extLst>
      <p:ext uri="{BB962C8B-B14F-4D97-AF65-F5344CB8AC3E}">
        <p14:creationId xmlns:p14="http://schemas.microsoft.com/office/powerpoint/2010/main" val="252663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035D3-417F-2748-B5BB-B81EA408A938}"/>
              </a:ext>
            </a:extLst>
          </p:cNvPr>
          <p:cNvSpPr>
            <a:spLocks noGrp="1"/>
          </p:cNvSpPr>
          <p:nvPr>
            <p:ph type="title"/>
          </p:nvPr>
        </p:nvSpPr>
        <p:spPr/>
        <p:txBody>
          <a:bodyPr/>
          <a:lstStyle/>
          <a:p>
            <a:r>
              <a:rPr lang="nl-NL" dirty="0"/>
              <a:t>Herhaling – voorbeeld met </a:t>
            </a:r>
            <a:r>
              <a:rPr lang="nl-NL" dirty="0" err="1"/>
              <a:t>for</a:t>
            </a:r>
            <a:endParaRPr lang="nl-NL" dirty="0"/>
          </a:p>
        </p:txBody>
      </p:sp>
      <p:sp>
        <p:nvSpPr>
          <p:cNvPr id="3" name="Tijdelijke aanduiding voor inhoud 2">
            <a:extLst>
              <a:ext uri="{FF2B5EF4-FFF2-40B4-BE49-F238E27FC236}">
                <a16:creationId xmlns:a16="http://schemas.microsoft.com/office/drawing/2014/main" id="{A143E840-62E7-1E4D-9C57-873316031416}"/>
              </a:ext>
            </a:extLst>
          </p:cNvPr>
          <p:cNvSpPr>
            <a:spLocks noGrp="1"/>
          </p:cNvSpPr>
          <p:nvPr>
            <p:ph idx="1"/>
          </p:nvPr>
        </p:nvSpPr>
        <p:spPr/>
        <p:txBody>
          <a:bodyPr>
            <a:normAutofit fontScale="70000" lnSpcReduction="20000"/>
          </a:bodyPr>
          <a:lstStyle/>
          <a:p>
            <a:pPr marL="0" indent="0">
              <a:buNone/>
            </a:pPr>
            <a:r>
              <a:rPr lang="nl-NL" b="1" u="sng" dirty="0"/>
              <a:t>Herhaling</a:t>
            </a:r>
            <a:r>
              <a:rPr lang="nl-NL" b="1" dirty="0"/>
              <a:t> </a:t>
            </a:r>
            <a:r>
              <a:rPr lang="nl-NL" dirty="0"/>
              <a:t>(Engels: </a:t>
            </a:r>
            <a:r>
              <a:rPr lang="nl-NL" b="1" u="sng" dirty="0"/>
              <a:t>loop</a:t>
            </a:r>
            <a:r>
              <a:rPr lang="nl-NL" dirty="0"/>
              <a:t>) is een manier om hetzelfde stukje code in een programma meerdere keren </a:t>
            </a:r>
            <a:r>
              <a:rPr lang="nl-NL" i="1" dirty="0"/>
              <a:t>direct na elkaar </a:t>
            </a:r>
            <a:r>
              <a:rPr lang="nl-NL" dirty="0"/>
              <a:t>te laten uitvoeren.</a:t>
            </a:r>
          </a:p>
          <a:p>
            <a:endParaRPr lang="nl-NL" dirty="0"/>
          </a:p>
          <a:p>
            <a:pPr marL="0" indent="0">
              <a:buNone/>
            </a:pPr>
            <a:r>
              <a:rPr lang="nl-NL" dirty="0"/>
              <a:t>Als je code wilt herhalen, bedenk dan eerst het antwoord op de volgende drie vragen:</a:t>
            </a:r>
          </a:p>
          <a:p>
            <a:pPr marL="0" indent="0">
              <a:buNone/>
            </a:pPr>
            <a:r>
              <a:rPr lang="nl-NL" dirty="0"/>
              <a:t>1. Wat wil je herhalen?</a:t>
            </a:r>
          </a:p>
          <a:p>
            <a:pPr marL="0" indent="0">
              <a:buNone/>
            </a:pPr>
            <a:r>
              <a:rPr lang="nl-NL" dirty="0"/>
              <a:t>2. Wat wil je elke herhaling veranderen?</a:t>
            </a:r>
          </a:p>
          <a:p>
            <a:pPr marL="0" indent="0">
              <a:buNone/>
            </a:pPr>
            <a:r>
              <a:rPr lang="nl-NL" dirty="0"/>
              <a:t>3. Tot wanneer wil je herhalen?</a:t>
            </a:r>
          </a:p>
          <a:p>
            <a:pPr marL="0" indent="0">
              <a:buNone/>
            </a:pPr>
            <a:endParaRPr lang="nl-NL" dirty="0"/>
          </a:p>
          <a:p>
            <a:pPr marL="0" indent="0">
              <a:buNone/>
            </a:pPr>
            <a:r>
              <a:rPr lang="nl-NL" dirty="0"/>
              <a:t>Voorbeeld: herhalen met </a:t>
            </a:r>
            <a:r>
              <a:rPr lang="nl-NL" dirty="0" err="1"/>
              <a:t>for</a:t>
            </a:r>
            <a:endParaRPr lang="nl-NL" dirty="0"/>
          </a:p>
          <a:p>
            <a:pPr marL="147638" indent="0">
              <a:buNone/>
            </a:pPr>
            <a:r>
              <a:rPr lang="nl-NL" dirty="0">
                <a:solidFill>
                  <a:schemeClr val="bg1">
                    <a:lumMod val="50000"/>
                  </a:schemeClr>
                </a:solidFill>
                <a:latin typeface="Courier" pitchFamily="2" charset="0"/>
              </a:rPr>
              <a:t>// </a:t>
            </a:r>
            <a:r>
              <a:rPr lang="nl-NL" dirty="0" err="1">
                <a:solidFill>
                  <a:schemeClr val="bg1">
                    <a:lumMod val="50000"/>
                  </a:schemeClr>
                </a:solidFill>
                <a:latin typeface="Courier" pitchFamily="2" charset="0"/>
              </a:rPr>
              <a:t>for</a:t>
            </a:r>
            <a:r>
              <a:rPr lang="nl-NL" dirty="0">
                <a:solidFill>
                  <a:schemeClr val="bg1">
                    <a:lumMod val="50000"/>
                  </a:schemeClr>
                </a:solidFill>
                <a:latin typeface="Courier" pitchFamily="2" charset="0"/>
              </a:rPr>
              <a:t> (start; </a:t>
            </a:r>
            <a:r>
              <a:rPr lang="nl-NL" dirty="0" err="1">
                <a:solidFill>
                  <a:schemeClr val="bg1">
                    <a:lumMod val="50000"/>
                  </a:schemeClr>
                </a:solidFill>
                <a:latin typeface="Courier" pitchFamily="2" charset="0"/>
              </a:rPr>
              <a:t>how</a:t>
            </a:r>
            <a:r>
              <a:rPr lang="nl-NL" dirty="0">
                <a:solidFill>
                  <a:schemeClr val="bg1">
                    <a:lumMod val="50000"/>
                  </a:schemeClr>
                </a:solidFill>
                <a:latin typeface="Courier" pitchFamily="2" charset="0"/>
              </a:rPr>
              <a:t> long; change)</a:t>
            </a:r>
            <a:br>
              <a:rPr lang="nl-NL" dirty="0">
                <a:solidFill>
                  <a:schemeClr val="accent1"/>
                </a:solidFill>
                <a:latin typeface="Courier" pitchFamily="2" charset="0"/>
              </a:rPr>
            </a:br>
            <a:r>
              <a:rPr lang="nl-NL" dirty="0" err="1">
                <a:solidFill>
                  <a:schemeClr val="accent1"/>
                </a:solidFill>
                <a:latin typeface="Courier" pitchFamily="2" charset="0"/>
              </a:rPr>
              <a:t>for</a:t>
            </a:r>
            <a:r>
              <a:rPr lang="nl-NL" dirty="0">
                <a:solidFill>
                  <a:schemeClr val="accent1"/>
                </a:solidFill>
                <a:latin typeface="Courier" pitchFamily="2" charset="0"/>
              </a:rPr>
              <a:t> (var i = 1; i &lt; 10 ; i++) { </a:t>
            </a:r>
          </a:p>
          <a:p>
            <a:pPr marL="147638" indent="0">
              <a:buNone/>
            </a:pPr>
            <a:r>
              <a:rPr lang="nl-NL" dirty="0">
                <a:solidFill>
                  <a:schemeClr val="accent1"/>
                </a:solidFill>
                <a:latin typeface="Courier" pitchFamily="2" charset="0"/>
              </a:rPr>
              <a:t>  </a:t>
            </a:r>
            <a:r>
              <a:rPr lang="nl-NL" dirty="0">
                <a:solidFill>
                  <a:schemeClr val="bg1">
                    <a:lumMod val="50000"/>
                  </a:schemeClr>
                </a:solidFill>
                <a:latin typeface="Courier" pitchFamily="2" charset="0"/>
              </a:rPr>
              <a:t>// deze code wordt herhaald zolang de conditie (i&lt;10) </a:t>
            </a:r>
            <a:r>
              <a:rPr lang="nl-NL" dirty="0" err="1">
                <a:solidFill>
                  <a:schemeClr val="bg1">
                    <a:lumMod val="50000"/>
                  </a:schemeClr>
                </a:solidFill>
                <a:latin typeface="Courier" pitchFamily="2" charset="0"/>
              </a:rPr>
              <a:t>true</a:t>
            </a:r>
            <a:r>
              <a:rPr lang="nl-NL" dirty="0">
                <a:solidFill>
                  <a:schemeClr val="bg1">
                    <a:lumMod val="50000"/>
                  </a:schemeClr>
                </a:solidFill>
                <a:latin typeface="Courier" pitchFamily="2" charset="0"/>
              </a:rPr>
              <a:t> is</a:t>
            </a:r>
            <a:br>
              <a:rPr lang="nl-NL" dirty="0">
                <a:solidFill>
                  <a:schemeClr val="bg1">
                    <a:lumMod val="50000"/>
                  </a:schemeClr>
                </a:solidFill>
                <a:latin typeface="Courier" pitchFamily="2" charset="0"/>
              </a:rPr>
            </a:br>
            <a:r>
              <a:rPr lang="nl-NL" dirty="0">
                <a:solidFill>
                  <a:schemeClr val="bg1">
                    <a:lumMod val="50000"/>
                  </a:schemeClr>
                </a:solidFill>
                <a:latin typeface="Courier" pitchFamily="2" charset="0"/>
              </a:rPr>
              <a:t>  </a:t>
            </a:r>
            <a:r>
              <a:rPr lang="nl-NL" dirty="0">
                <a:solidFill>
                  <a:schemeClr val="accent1"/>
                </a:solidFill>
                <a:latin typeface="Courier" pitchFamily="2" charset="0"/>
              </a:rPr>
              <a:t>print(i);</a:t>
            </a:r>
            <a:br>
              <a:rPr lang="nl-NL" dirty="0">
                <a:solidFill>
                  <a:schemeClr val="accent1"/>
                </a:solidFill>
                <a:latin typeface="Courier" pitchFamily="2" charset="0"/>
              </a:rPr>
            </a:br>
            <a:r>
              <a:rPr lang="nl-NL" dirty="0">
                <a:solidFill>
                  <a:schemeClr val="accent1"/>
                </a:solidFill>
                <a:latin typeface="Courier" pitchFamily="2" charset="0"/>
              </a:rPr>
              <a:t>}</a:t>
            </a:r>
          </a:p>
          <a:p>
            <a:pPr marL="147638" indent="0">
              <a:buNone/>
            </a:pPr>
            <a:r>
              <a:rPr lang="nl-NL" dirty="0">
                <a:solidFill>
                  <a:schemeClr val="bg1">
                    <a:lumMod val="50000"/>
                  </a:schemeClr>
                </a:solidFill>
                <a:latin typeface="Courier" pitchFamily="2" charset="0"/>
              </a:rPr>
              <a:t>// het programma gaat hier verder als de herhaling afgelopen is</a:t>
            </a:r>
            <a:endParaRPr lang="nl-NL" b="1" u="sng" dirty="0">
              <a:solidFill>
                <a:schemeClr val="bg1">
                  <a:lumMod val="50000"/>
                </a:schemeClr>
              </a:solidFill>
            </a:endParaRPr>
          </a:p>
        </p:txBody>
      </p:sp>
      <p:sp>
        <p:nvSpPr>
          <p:cNvPr id="4" name="Tijdelijke aanduiding voor datum 3">
            <a:extLst>
              <a:ext uri="{FF2B5EF4-FFF2-40B4-BE49-F238E27FC236}">
                <a16:creationId xmlns:a16="http://schemas.microsoft.com/office/drawing/2014/main" id="{5FD233F5-FFA5-B441-8508-1A180D8E8200}"/>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BD85965D-45AB-4E48-965E-5F30276C3F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3DD6A6-3D2B-544E-8F56-381C758A59E7}"/>
              </a:ext>
            </a:extLst>
          </p:cNvPr>
          <p:cNvSpPr>
            <a:spLocks noGrp="1"/>
          </p:cNvSpPr>
          <p:nvPr>
            <p:ph type="sldNum" sz="quarter" idx="12"/>
          </p:nvPr>
        </p:nvSpPr>
        <p:spPr/>
        <p:txBody>
          <a:bodyPr/>
          <a:lstStyle/>
          <a:p>
            <a:fld id="{0AAEF2E2-A082-486B-BCC1-A4B8E9CF05F7}" type="slidenum">
              <a:rPr lang="nl-NL" smtClean="0"/>
              <a:t>44</a:t>
            </a:fld>
            <a:endParaRPr lang="nl-NL"/>
          </a:p>
        </p:txBody>
      </p:sp>
      <p:sp>
        <p:nvSpPr>
          <p:cNvPr id="7" name="Tijdelijke aanduiding voor tekst 6">
            <a:extLst>
              <a:ext uri="{FF2B5EF4-FFF2-40B4-BE49-F238E27FC236}">
                <a16:creationId xmlns:a16="http://schemas.microsoft.com/office/drawing/2014/main" id="{BC26F52E-F9CD-3B49-BFF8-5F0BE0C4BC14}"/>
              </a:ext>
            </a:extLst>
          </p:cNvPr>
          <p:cNvSpPr>
            <a:spLocks noGrp="1"/>
          </p:cNvSpPr>
          <p:nvPr>
            <p:ph type="body" sz="quarter" idx="17"/>
          </p:nvPr>
        </p:nvSpPr>
        <p:spPr/>
        <p:txBody>
          <a:bodyPr/>
          <a:lstStyle/>
          <a:p>
            <a:r>
              <a:rPr lang="nl-NL" dirty="0"/>
              <a:t>UITLEG</a:t>
            </a:r>
          </a:p>
        </p:txBody>
      </p:sp>
      <p:sp>
        <p:nvSpPr>
          <p:cNvPr id="8" name="Rechthoek 7">
            <a:extLst>
              <a:ext uri="{FF2B5EF4-FFF2-40B4-BE49-F238E27FC236}">
                <a16:creationId xmlns:a16="http://schemas.microsoft.com/office/drawing/2014/main" id="{FB1DCAA7-945C-134A-9D94-A932FFEEDB7B}"/>
              </a:ext>
            </a:extLst>
          </p:cNvPr>
          <p:cNvSpPr/>
          <p:nvPr/>
        </p:nvSpPr>
        <p:spPr>
          <a:xfrm>
            <a:off x="5240310" y="2487649"/>
            <a:ext cx="6096000" cy="1015663"/>
          </a:xfrm>
          <a:prstGeom prst="rect">
            <a:avLst/>
          </a:prstGeom>
        </p:spPr>
        <p:txBody>
          <a:bodyPr>
            <a:spAutoFit/>
          </a:bodyPr>
          <a:lstStyle/>
          <a:p>
            <a:pPr>
              <a:lnSpc>
                <a:spcPct val="70000"/>
              </a:lnSpc>
              <a:spcBef>
                <a:spcPts val="1000"/>
              </a:spcBef>
            </a:pPr>
            <a:r>
              <a:rPr lang="nl-NL" sz="2000" dirty="0">
                <a:solidFill>
                  <a:schemeClr val="accent1"/>
                </a:solidFill>
              </a:rPr>
              <a:t>1. De inhoud van variabel i afdrukken op het scherm</a:t>
            </a:r>
          </a:p>
          <a:p>
            <a:pPr>
              <a:lnSpc>
                <a:spcPct val="70000"/>
              </a:lnSpc>
              <a:spcBef>
                <a:spcPts val="1000"/>
              </a:spcBef>
            </a:pPr>
            <a:r>
              <a:rPr lang="nl-NL" sz="2000" dirty="0">
                <a:solidFill>
                  <a:schemeClr val="accent1"/>
                </a:solidFill>
              </a:rPr>
              <a:t>2. </a:t>
            </a:r>
            <a:r>
              <a:rPr lang="nl-NL" sz="2000" dirty="0" err="1">
                <a:solidFill>
                  <a:schemeClr val="accent1"/>
                </a:solidFill>
              </a:rPr>
              <a:t>Één</a:t>
            </a:r>
            <a:r>
              <a:rPr lang="nl-NL" sz="2000" dirty="0">
                <a:solidFill>
                  <a:schemeClr val="accent1"/>
                </a:solidFill>
              </a:rPr>
              <a:t> optellen bij i</a:t>
            </a:r>
          </a:p>
          <a:p>
            <a:pPr>
              <a:lnSpc>
                <a:spcPct val="70000"/>
              </a:lnSpc>
              <a:spcBef>
                <a:spcPts val="1000"/>
              </a:spcBef>
            </a:pPr>
            <a:r>
              <a:rPr lang="nl-NL" sz="2000" dirty="0">
                <a:solidFill>
                  <a:schemeClr val="accent1"/>
                </a:solidFill>
              </a:rPr>
              <a:t>3. Tot i gelijk is aan 10, dus: zolang i &lt; 10</a:t>
            </a:r>
          </a:p>
        </p:txBody>
      </p:sp>
    </p:spTree>
    <p:extLst>
      <p:ext uri="{BB962C8B-B14F-4D97-AF65-F5344CB8AC3E}">
        <p14:creationId xmlns:p14="http://schemas.microsoft.com/office/powerpoint/2010/main" val="1216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035D3-417F-2748-B5BB-B81EA408A938}"/>
              </a:ext>
            </a:extLst>
          </p:cNvPr>
          <p:cNvSpPr>
            <a:spLocks noGrp="1"/>
          </p:cNvSpPr>
          <p:nvPr>
            <p:ph type="title"/>
          </p:nvPr>
        </p:nvSpPr>
        <p:spPr/>
        <p:txBody>
          <a:bodyPr/>
          <a:lstStyle/>
          <a:p>
            <a:r>
              <a:rPr lang="nl-NL" dirty="0"/>
              <a:t>Herhaling - nesten</a:t>
            </a:r>
          </a:p>
        </p:txBody>
      </p:sp>
      <p:sp>
        <p:nvSpPr>
          <p:cNvPr id="3" name="Tijdelijke aanduiding voor inhoud 2">
            <a:extLst>
              <a:ext uri="{FF2B5EF4-FFF2-40B4-BE49-F238E27FC236}">
                <a16:creationId xmlns:a16="http://schemas.microsoft.com/office/drawing/2014/main" id="{A143E840-62E7-1E4D-9C57-873316031416}"/>
              </a:ext>
            </a:extLst>
          </p:cNvPr>
          <p:cNvSpPr>
            <a:spLocks noGrp="1"/>
          </p:cNvSpPr>
          <p:nvPr>
            <p:ph idx="1"/>
          </p:nvPr>
        </p:nvSpPr>
        <p:spPr/>
        <p:txBody>
          <a:bodyPr>
            <a:normAutofit fontScale="92500" lnSpcReduction="20000"/>
          </a:bodyPr>
          <a:lstStyle/>
          <a:p>
            <a:pPr marL="0" indent="0">
              <a:buNone/>
            </a:pPr>
            <a:r>
              <a:rPr lang="nl-NL" dirty="0"/>
              <a:t>Je kunt herhalen binnen herhaling. We noemen dit nesten van herhaling.</a:t>
            </a:r>
          </a:p>
          <a:p>
            <a:pPr marL="0" indent="0">
              <a:buNone/>
            </a:pPr>
            <a:endParaRPr lang="nl-NL" dirty="0"/>
          </a:p>
          <a:p>
            <a:pPr marL="0" indent="0">
              <a:buNone/>
            </a:pPr>
            <a:r>
              <a:rPr lang="nl-NL" dirty="0"/>
              <a:t>Voorbeeld: geneste </a:t>
            </a:r>
            <a:r>
              <a:rPr lang="nl-NL" dirty="0" err="1"/>
              <a:t>while</a:t>
            </a:r>
            <a:r>
              <a:rPr lang="nl-NL" dirty="0"/>
              <a:t> loops</a:t>
            </a:r>
          </a:p>
          <a:p>
            <a:pPr marL="147638" indent="0">
              <a:buNone/>
            </a:pPr>
            <a:r>
              <a:rPr lang="nl-NL" dirty="0">
                <a:solidFill>
                  <a:schemeClr val="accent1"/>
                </a:solidFill>
                <a:latin typeface="Courier" pitchFamily="2" charset="0"/>
              </a:rPr>
              <a:t>var x = 1; var y = 1;</a:t>
            </a:r>
          </a:p>
          <a:p>
            <a:pPr marL="147638" indent="0">
              <a:buNone/>
            </a:pPr>
            <a:r>
              <a:rPr lang="nl-NL" dirty="0" err="1">
                <a:solidFill>
                  <a:schemeClr val="accent1"/>
                </a:solidFill>
                <a:latin typeface="Courier" pitchFamily="2" charset="0"/>
              </a:rPr>
              <a:t>while</a:t>
            </a:r>
            <a:r>
              <a:rPr lang="nl-NL" dirty="0">
                <a:solidFill>
                  <a:schemeClr val="accent1"/>
                </a:solidFill>
                <a:latin typeface="Courier" pitchFamily="2" charset="0"/>
              </a:rPr>
              <a:t> (y &lt; 200) {</a:t>
            </a:r>
          </a:p>
          <a:p>
            <a:pPr marL="147638" indent="0">
              <a:buNone/>
            </a:pPr>
            <a:r>
              <a:rPr lang="nl-NL" dirty="0">
                <a:solidFill>
                  <a:schemeClr val="accent1"/>
                </a:solidFill>
                <a:latin typeface="Courier" pitchFamily="2" charset="0"/>
              </a:rPr>
              <a:t>  </a:t>
            </a:r>
            <a:r>
              <a:rPr lang="nl-NL" dirty="0" err="1">
                <a:solidFill>
                  <a:schemeClr val="accent1"/>
                </a:solidFill>
                <a:latin typeface="Courier" pitchFamily="2" charset="0"/>
              </a:rPr>
              <a:t>fill</a:t>
            </a:r>
            <a:r>
              <a:rPr lang="nl-NL" dirty="0">
                <a:solidFill>
                  <a:schemeClr val="accent1"/>
                </a:solidFill>
                <a:latin typeface="Courier" pitchFamily="2" charset="0"/>
              </a:rPr>
              <a:t> (y, y, y); // lichtere kleur bij grotere y</a:t>
            </a:r>
          </a:p>
          <a:p>
            <a:pPr marL="147638" indent="0">
              <a:buNone/>
            </a:pPr>
            <a:r>
              <a:rPr lang="nl-NL" dirty="0">
                <a:solidFill>
                  <a:schemeClr val="accent1"/>
                </a:solidFill>
                <a:latin typeface="Courier" pitchFamily="2" charset="0"/>
              </a:rPr>
              <a:t>  x = 1;</a:t>
            </a:r>
            <a:br>
              <a:rPr lang="nl-NL" dirty="0">
                <a:solidFill>
                  <a:schemeClr val="accent1"/>
                </a:solidFill>
                <a:latin typeface="Courier" pitchFamily="2" charset="0"/>
              </a:rPr>
            </a:br>
            <a:r>
              <a:rPr lang="nl-NL" dirty="0">
                <a:solidFill>
                  <a:schemeClr val="accent1"/>
                </a:solidFill>
                <a:latin typeface="Courier" pitchFamily="2" charset="0"/>
              </a:rPr>
              <a:t>  </a:t>
            </a:r>
            <a:r>
              <a:rPr lang="nl-NL" dirty="0" err="1">
                <a:solidFill>
                  <a:schemeClr val="accent1"/>
                </a:solidFill>
                <a:latin typeface="Courier" pitchFamily="2" charset="0"/>
              </a:rPr>
              <a:t>while</a:t>
            </a:r>
            <a:r>
              <a:rPr lang="nl-NL" dirty="0">
                <a:solidFill>
                  <a:schemeClr val="accent1"/>
                </a:solidFill>
                <a:latin typeface="Courier" pitchFamily="2" charset="0"/>
              </a:rPr>
              <a:t> (x &lt; 100) { </a:t>
            </a:r>
            <a:br>
              <a:rPr lang="nl-NL" dirty="0">
                <a:solidFill>
                  <a:schemeClr val="accent1"/>
                </a:solidFill>
                <a:latin typeface="Courier" pitchFamily="2" charset="0"/>
              </a:rPr>
            </a:br>
            <a:r>
              <a:rPr lang="nl-NL" dirty="0">
                <a:solidFill>
                  <a:schemeClr val="accent1"/>
                </a:solidFill>
                <a:latin typeface="Courier" pitchFamily="2" charset="0"/>
              </a:rPr>
              <a:t>    </a:t>
            </a:r>
            <a:r>
              <a:rPr lang="nl-NL" dirty="0" err="1">
                <a:solidFill>
                  <a:schemeClr val="accent1"/>
                </a:solidFill>
                <a:latin typeface="Courier" pitchFamily="2" charset="0"/>
              </a:rPr>
              <a:t>ellipse</a:t>
            </a:r>
            <a:r>
              <a:rPr lang="nl-NL" dirty="0">
                <a:solidFill>
                  <a:schemeClr val="accent1"/>
                </a:solidFill>
                <a:latin typeface="Courier" pitchFamily="2" charset="0"/>
              </a:rPr>
              <a:t>(x, y, 5, 5);</a:t>
            </a:r>
            <a:br>
              <a:rPr lang="nl-NL" dirty="0">
                <a:solidFill>
                  <a:schemeClr val="accent1"/>
                </a:solidFill>
                <a:latin typeface="Courier" pitchFamily="2" charset="0"/>
              </a:rPr>
            </a:br>
            <a:r>
              <a:rPr lang="nl-NL" dirty="0">
                <a:solidFill>
                  <a:schemeClr val="accent1"/>
                </a:solidFill>
                <a:latin typeface="Courier" pitchFamily="2" charset="0"/>
              </a:rPr>
              <a:t>    x = x + 20;</a:t>
            </a:r>
            <a:br>
              <a:rPr lang="nl-NL" dirty="0">
                <a:solidFill>
                  <a:schemeClr val="accent1"/>
                </a:solidFill>
                <a:latin typeface="Courier" pitchFamily="2" charset="0"/>
              </a:rPr>
            </a:br>
            <a:r>
              <a:rPr lang="nl-NL" dirty="0">
                <a:solidFill>
                  <a:schemeClr val="accent1"/>
                </a:solidFill>
                <a:latin typeface="Courier" pitchFamily="2" charset="0"/>
              </a:rPr>
              <a:t>  }</a:t>
            </a:r>
            <a:br>
              <a:rPr lang="nl-NL" dirty="0">
                <a:solidFill>
                  <a:schemeClr val="accent1"/>
                </a:solidFill>
                <a:latin typeface="Courier" pitchFamily="2" charset="0"/>
              </a:rPr>
            </a:br>
            <a:r>
              <a:rPr lang="nl-NL" dirty="0">
                <a:solidFill>
                  <a:schemeClr val="accent1"/>
                </a:solidFill>
                <a:latin typeface="Courier" pitchFamily="2" charset="0"/>
              </a:rPr>
              <a:t>  y = y + 10;</a:t>
            </a:r>
            <a:br>
              <a:rPr lang="nl-NL" dirty="0">
                <a:solidFill>
                  <a:schemeClr val="accent1"/>
                </a:solidFill>
                <a:latin typeface="Courier" pitchFamily="2" charset="0"/>
              </a:rPr>
            </a:br>
            <a:r>
              <a:rPr lang="nl-NL" dirty="0">
                <a:solidFill>
                  <a:schemeClr val="accent1"/>
                </a:solidFill>
                <a:latin typeface="Courier" pitchFamily="2" charset="0"/>
              </a:rPr>
              <a:t>}</a:t>
            </a:r>
          </a:p>
        </p:txBody>
      </p:sp>
      <p:sp>
        <p:nvSpPr>
          <p:cNvPr id="4" name="Tijdelijke aanduiding voor datum 3">
            <a:extLst>
              <a:ext uri="{FF2B5EF4-FFF2-40B4-BE49-F238E27FC236}">
                <a16:creationId xmlns:a16="http://schemas.microsoft.com/office/drawing/2014/main" id="{5FD233F5-FFA5-B441-8508-1A180D8E8200}"/>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BD85965D-45AB-4E48-965E-5F30276C3F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3DD6A6-3D2B-544E-8F56-381C758A59E7}"/>
              </a:ext>
            </a:extLst>
          </p:cNvPr>
          <p:cNvSpPr>
            <a:spLocks noGrp="1"/>
          </p:cNvSpPr>
          <p:nvPr>
            <p:ph type="sldNum" sz="quarter" idx="12"/>
          </p:nvPr>
        </p:nvSpPr>
        <p:spPr/>
        <p:txBody>
          <a:bodyPr/>
          <a:lstStyle/>
          <a:p>
            <a:fld id="{0AAEF2E2-A082-486B-BCC1-A4B8E9CF05F7}" type="slidenum">
              <a:rPr lang="nl-NL" smtClean="0"/>
              <a:t>45</a:t>
            </a:fld>
            <a:endParaRPr lang="nl-NL"/>
          </a:p>
        </p:txBody>
      </p:sp>
      <p:sp>
        <p:nvSpPr>
          <p:cNvPr id="7" name="Tijdelijke aanduiding voor tekst 6">
            <a:extLst>
              <a:ext uri="{FF2B5EF4-FFF2-40B4-BE49-F238E27FC236}">
                <a16:creationId xmlns:a16="http://schemas.microsoft.com/office/drawing/2014/main" id="{BC26F52E-F9CD-3B49-BFF8-5F0BE0C4BC1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1680918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3"/>
              </a:rPr>
              <a:t>https://repl.it/@vangeest/jsP5Khan-herhalingWhileFor</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46</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8" name="Afbeelding 7">
            <a:extLst>
              <a:ext uri="{FF2B5EF4-FFF2-40B4-BE49-F238E27FC236}">
                <a16:creationId xmlns:a16="http://schemas.microsoft.com/office/drawing/2014/main" id="{CC3A5E01-4183-E74A-880A-0302031B42F9}"/>
              </a:ext>
            </a:extLst>
          </p:cNvPr>
          <p:cNvPicPr>
            <a:picLocks noChangeAspect="1"/>
          </p:cNvPicPr>
          <p:nvPr/>
        </p:nvPicPr>
        <p:blipFill>
          <a:blip r:embed="rId4"/>
          <a:stretch>
            <a:fillRect/>
          </a:stretch>
        </p:blipFill>
        <p:spPr>
          <a:xfrm>
            <a:off x="838200" y="1252719"/>
            <a:ext cx="7277100" cy="4882301"/>
          </a:xfrm>
          <a:prstGeom prst="rect">
            <a:avLst/>
          </a:prstGeom>
        </p:spPr>
      </p:pic>
      <p:pic>
        <p:nvPicPr>
          <p:cNvPr id="10" name="Afbeelding 9">
            <a:extLst>
              <a:ext uri="{FF2B5EF4-FFF2-40B4-BE49-F238E27FC236}">
                <a16:creationId xmlns:a16="http://schemas.microsoft.com/office/drawing/2014/main" id="{59E81092-584C-654D-9D80-B2990258E2B2}"/>
              </a:ext>
            </a:extLst>
          </p:cNvPr>
          <p:cNvPicPr>
            <a:picLocks noChangeAspect="1"/>
          </p:cNvPicPr>
          <p:nvPr/>
        </p:nvPicPr>
        <p:blipFill rotWithShape="1">
          <a:blip r:embed="rId5"/>
          <a:srcRect r="-498" b="93161"/>
          <a:stretch/>
        </p:blipFill>
        <p:spPr>
          <a:xfrm>
            <a:off x="7404681" y="1262202"/>
            <a:ext cx="4435523" cy="4274156"/>
          </a:xfrm>
          <a:prstGeom prst="rect">
            <a:avLst/>
          </a:prstGeom>
        </p:spPr>
      </p:pic>
      <p:pic>
        <p:nvPicPr>
          <p:cNvPr id="11" name="Afbeelding 10">
            <a:extLst>
              <a:ext uri="{FF2B5EF4-FFF2-40B4-BE49-F238E27FC236}">
                <a16:creationId xmlns:a16="http://schemas.microsoft.com/office/drawing/2014/main" id="{8632C27A-31F6-7040-87E0-291AE125AFAD}"/>
              </a:ext>
            </a:extLst>
          </p:cNvPr>
          <p:cNvPicPr>
            <a:picLocks noChangeAspect="1"/>
          </p:cNvPicPr>
          <p:nvPr/>
        </p:nvPicPr>
        <p:blipFill rotWithShape="1">
          <a:blip r:embed="rId5"/>
          <a:srcRect r="67456" b="68350"/>
          <a:stretch/>
        </p:blipFill>
        <p:spPr>
          <a:xfrm>
            <a:off x="7515956" y="1285198"/>
            <a:ext cx="1437545" cy="1398041"/>
          </a:xfrm>
          <a:prstGeom prst="rect">
            <a:avLst/>
          </a:prstGeom>
        </p:spPr>
      </p:pic>
      <p:pic>
        <p:nvPicPr>
          <p:cNvPr id="12" name="Afbeelding 11">
            <a:extLst>
              <a:ext uri="{FF2B5EF4-FFF2-40B4-BE49-F238E27FC236}">
                <a16:creationId xmlns:a16="http://schemas.microsoft.com/office/drawing/2014/main" id="{E7951319-EBEB-534E-9B98-25CB76D0DEE0}"/>
              </a:ext>
            </a:extLst>
          </p:cNvPr>
          <p:cNvPicPr>
            <a:picLocks noChangeAspect="1"/>
          </p:cNvPicPr>
          <p:nvPr/>
        </p:nvPicPr>
        <p:blipFill rotWithShape="1">
          <a:blip r:embed="rId5"/>
          <a:srcRect r="67456" b="68350"/>
          <a:stretch/>
        </p:blipFill>
        <p:spPr>
          <a:xfrm>
            <a:off x="8953501" y="1285197"/>
            <a:ext cx="1437545" cy="1398041"/>
          </a:xfrm>
          <a:prstGeom prst="rect">
            <a:avLst/>
          </a:prstGeom>
        </p:spPr>
      </p:pic>
      <p:pic>
        <p:nvPicPr>
          <p:cNvPr id="13" name="Afbeelding 12">
            <a:extLst>
              <a:ext uri="{FF2B5EF4-FFF2-40B4-BE49-F238E27FC236}">
                <a16:creationId xmlns:a16="http://schemas.microsoft.com/office/drawing/2014/main" id="{A0C81CBE-D5FB-CE4D-B5A2-BA6ED8034A0B}"/>
              </a:ext>
            </a:extLst>
          </p:cNvPr>
          <p:cNvPicPr>
            <a:picLocks noChangeAspect="1"/>
          </p:cNvPicPr>
          <p:nvPr/>
        </p:nvPicPr>
        <p:blipFill rotWithShape="1">
          <a:blip r:embed="rId5"/>
          <a:srcRect r="67456" b="68350"/>
          <a:stretch/>
        </p:blipFill>
        <p:spPr>
          <a:xfrm>
            <a:off x="10387669" y="1252717"/>
            <a:ext cx="1437545" cy="1398041"/>
          </a:xfrm>
          <a:prstGeom prst="rect">
            <a:avLst/>
          </a:prstGeom>
        </p:spPr>
      </p:pic>
      <p:pic>
        <p:nvPicPr>
          <p:cNvPr id="14" name="Afbeelding 13">
            <a:extLst>
              <a:ext uri="{FF2B5EF4-FFF2-40B4-BE49-F238E27FC236}">
                <a16:creationId xmlns:a16="http://schemas.microsoft.com/office/drawing/2014/main" id="{FAAE3592-04C6-FB4D-8B65-D07C0C1F272C}"/>
              </a:ext>
            </a:extLst>
          </p:cNvPr>
          <p:cNvPicPr>
            <a:picLocks noChangeAspect="1"/>
          </p:cNvPicPr>
          <p:nvPr/>
        </p:nvPicPr>
        <p:blipFill rotWithShape="1">
          <a:blip r:embed="rId5"/>
          <a:srcRect r="67456" b="68350"/>
          <a:stretch/>
        </p:blipFill>
        <p:spPr>
          <a:xfrm>
            <a:off x="7518456" y="2651797"/>
            <a:ext cx="1437545" cy="1398041"/>
          </a:xfrm>
          <a:prstGeom prst="rect">
            <a:avLst/>
          </a:prstGeom>
        </p:spPr>
      </p:pic>
      <p:pic>
        <p:nvPicPr>
          <p:cNvPr id="15" name="Afbeelding 14">
            <a:extLst>
              <a:ext uri="{FF2B5EF4-FFF2-40B4-BE49-F238E27FC236}">
                <a16:creationId xmlns:a16="http://schemas.microsoft.com/office/drawing/2014/main" id="{A95F6239-D8DA-9C4D-B081-5D88ACA652E5}"/>
              </a:ext>
            </a:extLst>
          </p:cNvPr>
          <p:cNvPicPr>
            <a:picLocks noChangeAspect="1"/>
          </p:cNvPicPr>
          <p:nvPr/>
        </p:nvPicPr>
        <p:blipFill rotWithShape="1">
          <a:blip r:embed="rId5"/>
          <a:srcRect r="67456" b="68350"/>
          <a:stretch/>
        </p:blipFill>
        <p:spPr>
          <a:xfrm>
            <a:off x="8956001" y="2651796"/>
            <a:ext cx="1437545" cy="1398041"/>
          </a:xfrm>
          <a:prstGeom prst="rect">
            <a:avLst/>
          </a:prstGeom>
        </p:spPr>
      </p:pic>
      <p:pic>
        <p:nvPicPr>
          <p:cNvPr id="16" name="Afbeelding 15">
            <a:extLst>
              <a:ext uri="{FF2B5EF4-FFF2-40B4-BE49-F238E27FC236}">
                <a16:creationId xmlns:a16="http://schemas.microsoft.com/office/drawing/2014/main" id="{A47389FC-172C-7C4C-8AF3-F03EF0527C29}"/>
              </a:ext>
            </a:extLst>
          </p:cNvPr>
          <p:cNvPicPr>
            <a:picLocks noChangeAspect="1"/>
          </p:cNvPicPr>
          <p:nvPr/>
        </p:nvPicPr>
        <p:blipFill rotWithShape="1">
          <a:blip r:embed="rId5"/>
          <a:srcRect r="67456" b="68350"/>
          <a:stretch/>
        </p:blipFill>
        <p:spPr>
          <a:xfrm>
            <a:off x="10390169" y="2619316"/>
            <a:ext cx="1437545" cy="1398041"/>
          </a:xfrm>
          <a:prstGeom prst="rect">
            <a:avLst/>
          </a:prstGeom>
        </p:spPr>
      </p:pic>
      <p:pic>
        <p:nvPicPr>
          <p:cNvPr id="17" name="Afbeelding 16">
            <a:extLst>
              <a:ext uri="{FF2B5EF4-FFF2-40B4-BE49-F238E27FC236}">
                <a16:creationId xmlns:a16="http://schemas.microsoft.com/office/drawing/2014/main" id="{478A1289-C040-FD4E-B4F4-95D1C9C2C722}"/>
              </a:ext>
            </a:extLst>
          </p:cNvPr>
          <p:cNvPicPr>
            <a:picLocks noChangeAspect="1"/>
          </p:cNvPicPr>
          <p:nvPr/>
        </p:nvPicPr>
        <p:blipFill rotWithShape="1">
          <a:blip r:embed="rId5"/>
          <a:srcRect r="67456" b="68350"/>
          <a:stretch/>
        </p:blipFill>
        <p:spPr>
          <a:xfrm>
            <a:off x="7520956" y="4138318"/>
            <a:ext cx="1437545" cy="1398041"/>
          </a:xfrm>
          <a:prstGeom prst="rect">
            <a:avLst/>
          </a:prstGeom>
        </p:spPr>
      </p:pic>
      <p:pic>
        <p:nvPicPr>
          <p:cNvPr id="18" name="Afbeelding 17">
            <a:extLst>
              <a:ext uri="{FF2B5EF4-FFF2-40B4-BE49-F238E27FC236}">
                <a16:creationId xmlns:a16="http://schemas.microsoft.com/office/drawing/2014/main" id="{B71FDBA2-6A41-FD41-BB14-57C5A9B78D1D}"/>
              </a:ext>
            </a:extLst>
          </p:cNvPr>
          <p:cNvPicPr>
            <a:picLocks noChangeAspect="1"/>
          </p:cNvPicPr>
          <p:nvPr/>
        </p:nvPicPr>
        <p:blipFill rotWithShape="1">
          <a:blip r:embed="rId5"/>
          <a:srcRect r="67456" b="68350"/>
          <a:stretch/>
        </p:blipFill>
        <p:spPr>
          <a:xfrm>
            <a:off x="8958501" y="4138317"/>
            <a:ext cx="1437545" cy="1398041"/>
          </a:xfrm>
          <a:prstGeom prst="rect">
            <a:avLst/>
          </a:prstGeom>
        </p:spPr>
      </p:pic>
      <p:pic>
        <p:nvPicPr>
          <p:cNvPr id="19" name="Afbeelding 18">
            <a:extLst>
              <a:ext uri="{FF2B5EF4-FFF2-40B4-BE49-F238E27FC236}">
                <a16:creationId xmlns:a16="http://schemas.microsoft.com/office/drawing/2014/main" id="{0AF59581-45B4-A447-BD58-CE4BA286E199}"/>
              </a:ext>
            </a:extLst>
          </p:cNvPr>
          <p:cNvPicPr>
            <a:picLocks noChangeAspect="1"/>
          </p:cNvPicPr>
          <p:nvPr/>
        </p:nvPicPr>
        <p:blipFill rotWithShape="1">
          <a:blip r:embed="rId5"/>
          <a:srcRect r="67456" b="68350"/>
          <a:stretch/>
        </p:blipFill>
        <p:spPr>
          <a:xfrm>
            <a:off x="10392669" y="4105837"/>
            <a:ext cx="1437545" cy="1398041"/>
          </a:xfrm>
          <a:prstGeom prst="rect">
            <a:avLst/>
          </a:prstGeom>
        </p:spPr>
      </p:pic>
    </p:spTree>
    <p:extLst>
      <p:ext uri="{BB962C8B-B14F-4D97-AF65-F5344CB8AC3E}">
        <p14:creationId xmlns:p14="http://schemas.microsoft.com/office/powerpoint/2010/main" val="35090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Arrays</a:t>
            </a:r>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47</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261980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035D3-417F-2748-B5BB-B81EA408A938}"/>
              </a:ext>
            </a:extLst>
          </p:cNvPr>
          <p:cNvSpPr>
            <a:spLocks noGrp="1"/>
          </p:cNvSpPr>
          <p:nvPr>
            <p:ph type="title"/>
          </p:nvPr>
        </p:nvSpPr>
        <p:spPr/>
        <p:txBody>
          <a:bodyPr/>
          <a:lstStyle/>
          <a:p>
            <a:r>
              <a:rPr lang="nl-NL" dirty="0"/>
              <a:t>Arrays</a:t>
            </a:r>
          </a:p>
        </p:txBody>
      </p:sp>
      <p:sp>
        <p:nvSpPr>
          <p:cNvPr id="3" name="Tijdelijke aanduiding voor inhoud 2">
            <a:extLst>
              <a:ext uri="{FF2B5EF4-FFF2-40B4-BE49-F238E27FC236}">
                <a16:creationId xmlns:a16="http://schemas.microsoft.com/office/drawing/2014/main" id="{A143E840-62E7-1E4D-9C57-873316031416}"/>
              </a:ext>
            </a:extLst>
          </p:cNvPr>
          <p:cNvSpPr>
            <a:spLocks noGrp="1"/>
          </p:cNvSpPr>
          <p:nvPr>
            <p:ph idx="1"/>
          </p:nvPr>
        </p:nvSpPr>
        <p:spPr/>
        <p:txBody>
          <a:bodyPr>
            <a:normAutofit fontScale="70000" lnSpcReduction="20000"/>
          </a:bodyPr>
          <a:lstStyle/>
          <a:p>
            <a:pPr marL="0" indent="0">
              <a:buNone/>
            </a:pPr>
            <a:r>
              <a:rPr lang="nl-NL" dirty="0"/>
              <a:t>Een </a:t>
            </a:r>
            <a:r>
              <a:rPr lang="nl-NL" b="1" u="sng" dirty="0"/>
              <a:t>array</a:t>
            </a:r>
            <a:r>
              <a:rPr lang="nl-NL" b="1" dirty="0"/>
              <a:t> </a:t>
            </a:r>
            <a:r>
              <a:rPr lang="nl-NL" dirty="0"/>
              <a:t>is een rij van variabelen in een programmeertaal.</a:t>
            </a:r>
          </a:p>
          <a:p>
            <a:r>
              <a:rPr lang="nl-NL" dirty="0"/>
              <a:t>Het volgnummer in de rij (dit heet de index) wordt gebruikt om een </a:t>
            </a:r>
            <a:r>
              <a:rPr lang="nl-NL"/>
              <a:t>bepaalde variabele </a:t>
            </a:r>
            <a:r>
              <a:rPr lang="nl-NL" dirty="0"/>
              <a:t>(een element in de array) aan te wijzen.</a:t>
            </a:r>
          </a:p>
          <a:p>
            <a:r>
              <a:rPr lang="nl-NL" dirty="0"/>
              <a:t>In de meeste programmeertalen hebben alle elementen in een array hetzelfde datatype.</a:t>
            </a:r>
          </a:p>
          <a:p>
            <a:pPr marL="0" indent="0">
              <a:buNone/>
            </a:pPr>
            <a:r>
              <a:rPr lang="nl-NL" dirty="0"/>
              <a:t>Bijzonderheden in </a:t>
            </a:r>
            <a:r>
              <a:rPr lang="nl-NL" dirty="0" err="1"/>
              <a:t>JavaScript</a:t>
            </a:r>
            <a:r>
              <a:rPr lang="nl-NL" dirty="0"/>
              <a:t>:</a:t>
            </a:r>
          </a:p>
          <a:p>
            <a:r>
              <a:rPr lang="nl-NL" dirty="0"/>
              <a:t>Het nummer van de eerste variabele in de rij is 0 (dus niet 1)</a:t>
            </a:r>
          </a:p>
          <a:p>
            <a:r>
              <a:rPr lang="nl-NL" dirty="0"/>
              <a:t>VWO: Strikt genomen is een array in </a:t>
            </a:r>
            <a:r>
              <a:rPr lang="nl-NL" dirty="0" err="1"/>
              <a:t>JavaScript</a:t>
            </a:r>
            <a:r>
              <a:rPr lang="nl-NL" dirty="0"/>
              <a:t> geen datatype, maar een bijzondere vorm van het datatype “object”.</a:t>
            </a:r>
          </a:p>
          <a:p>
            <a:r>
              <a:rPr lang="nl-NL" dirty="0"/>
              <a:t>VWO: In </a:t>
            </a:r>
            <a:r>
              <a:rPr lang="nl-NL" dirty="0" err="1"/>
              <a:t>JavasScript</a:t>
            </a:r>
            <a:r>
              <a:rPr lang="nl-NL" dirty="0"/>
              <a:t> kan elk element uit de array van een andere datatype zijn.</a:t>
            </a:r>
          </a:p>
          <a:p>
            <a:pPr marL="0" indent="0">
              <a:buNone/>
            </a:pPr>
            <a:endParaRPr lang="nl-NL" dirty="0"/>
          </a:p>
          <a:p>
            <a:pPr marL="0" indent="0">
              <a:buNone/>
            </a:pPr>
            <a:r>
              <a:rPr lang="nl-NL" dirty="0"/>
              <a:t>Voorbeeld:</a:t>
            </a:r>
          </a:p>
          <a:p>
            <a:pPr marL="147638" indent="0">
              <a:buNone/>
            </a:pPr>
            <a:r>
              <a:rPr lang="nl-NL" dirty="0">
                <a:solidFill>
                  <a:schemeClr val="accent1"/>
                </a:solidFill>
                <a:latin typeface="Courier" pitchFamily="2" charset="0"/>
              </a:rPr>
              <a:t>var namen = [“</a:t>
            </a:r>
            <a:r>
              <a:rPr lang="nl-NL" dirty="0" err="1">
                <a:solidFill>
                  <a:schemeClr val="accent1"/>
                </a:solidFill>
                <a:latin typeface="Courier" pitchFamily="2" charset="0"/>
              </a:rPr>
              <a:t>achmed</a:t>
            </a:r>
            <a:r>
              <a:rPr lang="nl-NL" dirty="0">
                <a:solidFill>
                  <a:schemeClr val="accent1"/>
                </a:solidFill>
                <a:latin typeface="Courier" pitchFamily="2" charset="0"/>
              </a:rPr>
              <a:t>”,”</a:t>
            </a:r>
            <a:r>
              <a:rPr lang="nl-NL" dirty="0" err="1">
                <a:solidFill>
                  <a:schemeClr val="accent1"/>
                </a:solidFill>
                <a:latin typeface="Courier" pitchFamily="2" charset="0"/>
              </a:rPr>
              <a:t>bert</a:t>
            </a:r>
            <a:r>
              <a:rPr lang="nl-NL" dirty="0">
                <a:solidFill>
                  <a:schemeClr val="accent1"/>
                </a:solidFill>
                <a:latin typeface="Courier" pitchFamily="2" charset="0"/>
              </a:rPr>
              <a:t>”,”</a:t>
            </a:r>
            <a:r>
              <a:rPr lang="nl-NL" dirty="0" err="1">
                <a:solidFill>
                  <a:schemeClr val="accent1"/>
                </a:solidFill>
                <a:latin typeface="Courier" pitchFamily="2" charset="0"/>
              </a:rPr>
              <a:t>carla</a:t>
            </a:r>
            <a:r>
              <a:rPr lang="nl-NL" dirty="0">
                <a:solidFill>
                  <a:schemeClr val="accent1"/>
                </a:solidFill>
                <a:latin typeface="Courier" pitchFamily="2" charset="0"/>
              </a:rPr>
              <a:t>”]; </a:t>
            </a:r>
            <a:r>
              <a:rPr lang="nl-NL" dirty="0">
                <a:solidFill>
                  <a:schemeClr val="bg1">
                    <a:lumMod val="50000"/>
                  </a:schemeClr>
                </a:solidFill>
                <a:latin typeface="Courier" pitchFamily="2" charset="0"/>
              </a:rPr>
              <a:t>// array met strings</a:t>
            </a:r>
          </a:p>
          <a:p>
            <a:pPr marL="147638" indent="0">
              <a:buNone/>
            </a:pPr>
            <a:r>
              <a:rPr lang="nl-NL" dirty="0">
                <a:solidFill>
                  <a:schemeClr val="accent1"/>
                </a:solidFill>
                <a:latin typeface="Courier" pitchFamily="2" charset="0"/>
              </a:rPr>
              <a:t>var aanwezigheid = [</a:t>
            </a:r>
            <a:r>
              <a:rPr lang="nl-NL" dirty="0" err="1">
                <a:solidFill>
                  <a:schemeClr val="accent1"/>
                </a:solidFill>
                <a:latin typeface="Courier" pitchFamily="2" charset="0"/>
              </a:rPr>
              <a:t>false</a:t>
            </a:r>
            <a:r>
              <a:rPr lang="nl-NL" dirty="0">
                <a:solidFill>
                  <a:schemeClr val="accent1"/>
                </a:solidFill>
                <a:latin typeface="Courier" pitchFamily="2" charset="0"/>
              </a:rPr>
              <a:t>, </a:t>
            </a:r>
            <a:r>
              <a:rPr lang="nl-NL" dirty="0" err="1">
                <a:solidFill>
                  <a:schemeClr val="accent1"/>
                </a:solidFill>
                <a:latin typeface="Courier" pitchFamily="2" charset="0"/>
              </a:rPr>
              <a:t>true</a:t>
            </a:r>
            <a:r>
              <a:rPr lang="nl-NL" dirty="0">
                <a:solidFill>
                  <a:schemeClr val="accent1"/>
                </a:solidFill>
                <a:latin typeface="Courier" pitchFamily="2" charset="0"/>
              </a:rPr>
              <a:t>, </a:t>
            </a:r>
            <a:r>
              <a:rPr lang="nl-NL" dirty="0" err="1">
                <a:solidFill>
                  <a:schemeClr val="accent1"/>
                </a:solidFill>
                <a:latin typeface="Courier" pitchFamily="2" charset="0"/>
              </a:rPr>
              <a:t>true</a:t>
            </a:r>
            <a:r>
              <a:rPr lang="nl-NL" dirty="0">
                <a:solidFill>
                  <a:schemeClr val="accent1"/>
                </a:solidFill>
                <a:latin typeface="Courier" pitchFamily="2" charset="0"/>
              </a:rPr>
              <a:t>]; </a:t>
            </a:r>
            <a:r>
              <a:rPr lang="nl-NL" dirty="0">
                <a:solidFill>
                  <a:schemeClr val="bg1">
                    <a:lumMod val="50000"/>
                  </a:schemeClr>
                </a:solidFill>
                <a:latin typeface="Courier" pitchFamily="2" charset="0"/>
              </a:rPr>
              <a:t>// array met </a:t>
            </a:r>
            <a:r>
              <a:rPr lang="nl-NL" dirty="0" err="1">
                <a:solidFill>
                  <a:schemeClr val="bg1">
                    <a:lumMod val="50000"/>
                  </a:schemeClr>
                </a:solidFill>
                <a:latin typeface="Courier" pitchFamily="2" charset="0"/>
              </a:rPr>
              <a:t>booleans</a:t>
            </a:r>
            <a:endParaRPr lang="nl-NL" dirty="0">
              <a:solidFill>
                <a:schemeClr val="bg1">
                  <a:lumMod val="50000"/>
                </a:schemeClr>
              </a:solidFill>
              <a:latin typeface="Courier" pitchFamily="2" charset="0"/>
            </a:endParaRPr>
          </a:p>
          <a:p>
            <a:pPr marL="147638" indent="0">
              <a:buNone/>
            </a:pPr>
            <a:r>
              <a:rPr lang="nl-NL" dirty="0">
                <a:solidFill>
                  <a:schemeClr val="accent1"/>
                </a:solidFill>
                <a:latin typeface="Courier" pitchFamily="2" charset="0"/>
              </a:rPr>
              <a:t>aanwezigheid[0] = </a:t>
            </a:r>
            <a:r>
              <a:rPr lang="nl-NL" dirty="0" err="1">
                <a:solidFill>
                  <a:schemeClr val="accent1"/>
                </a:solidFill>
                <a:latin typeface="Courier" pitchFamily="2" charset="0"/>
              </a:rPr>
              <a:t>true</a:t>
            </a:r>
            <a:r>
              <a:rPr lang="nl-NL" dirty="0">
                <a:solidFill>
                  <a:schemeClr val="accent1"/>
                </a:solidFill>
                <a:latin typeface="Courier" pitchFamily="2" charset="0"/>
              </a:rPr>
              <a:t>; </a:t>
            </a:r>
            <a:r>
              <a:rPr lang="nl-NL" dirty="0">
                <a:solidFill>
                  <a:schemeClr val="bg1">
                    <a:lumMod val="50000"/>
                  </a:schemeClr>
                </a:solidFill>
                <a:latin typeface="Courier" pitchFamily="2" charset="0"/>
              </a:rPr>
              <a:t>// </a:t>
            </a:r>
            <a:r>
              <a:rPr lang="nl-NL" dirty="0" err="1">
                <a:solidFill>
                  <a:schemeClr val="bg1">
                    <a:lumMod val="50000"/>
                  </a:schemeClr>
                </a:solidFill>
                <a:latin typeface="Courier" pitchFamily="2" charset="0"/>
              </a:rPr>
              <a:t>achmed</a:t>
            </a:r>
            <a:r>
              <a:rPr lang="nl-NL" dirty="0">
                <a:solidFill>
                  <a:schemeClr val="bg1">
                    <a:lumMod val="50000"/>
                  </a:schemeClr>
                </a:solidFill>
                <a:latin typeface="Courier" pitchFamily="2" charset="0"/>
              </a:rPr>
              <a:t> is toch aanwezig</a:t>
            </a:r>
            <a:endParaRPr lang="nl-NL" dirty="0">
              <a:solidFill>
                <a:schemeClr val="accent1"/>
              </a:solidFill>
              <a:latin typeface="Courier" pitchFamily="2" charset="0"/>
            </a:endParaRPr>
          </a:p>
          <a:p>
            <a:pPr marL="147638" indent="0">
              <a:buNone/>
            </a:pPr>
            <a:r>
              <a:rPr lang="nl-NL" dirty="0">
                <a:solidFill>
                  <a:schemeClr val="accent1"/>
                </a:solidFill>
                <a:latin typeface="Courier" pitchFamily="2" charset="0"/>
              </a:rPr>
              <a:t>print(namen[0]); </a:t>
            </a:r>
            <a:r>
              <a:rPr lang="nl-NL" dirty="0">
                <a:solidFill>
                  <a:schemeClr val="bg1">
                    <a:lumMod val="50000"/>
                  </a:schemeClr>
                </a:solidFill>
                <a:latin typeface="Courier" pitchFamily="2" charset="0"/>
              </a:rPr>
              <a:t>// druk de de naam </a:t>
            </a:r>
            <a:r>
              <a:rPr lang="nl-NL" dirty="0" err="1">
                <a:solidFill>
                  <a:schemeClr val="bg1">
                    <a:lumMod val="50000"/>
                  </a:schemeClr>
                </a:solidFill>
                <a:latin typeface="Courier" pitchFamily="2" charset="0"/>
              </a:rPr>
              <a:t>achmed</a:t>
            </a:r>
            <a:r>
              <a:rPr lang="nl-NL" dirty="0">
                <a:solidFill>
                  <a:schemeClr val="bg1">
                    <a:lumMod val="50000"/>
                  </a:schemeClr>
                </a:solidFill>
                <a:latin typeface="Courier" pitchFamily="2" charset="0"/>
              </a:rPr>
              <a:t> af</a:t>
            </a:r>
          </a:p>
        </p:txBody>
      </p:sp>
      <p:sp>
        <p:nvSpPr>
          <p:cNvPr id="4" name="Tijdelijke aanduiding voor datum 3">
            <a:extLst>
              <a:ext uri="{FF2B5EF4-FFF2-40B4-BE49-F238E27FC236}">
                <a16:creationId xmlns:a16="http://schemas.microsoft.com/office/drawing/2014/main" id="{5FD233F5-FFA5-B441-8508-1A180D8E8200}"/>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BD85965D-45AB-4E48-965E-5F30276C3F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3DD6A6-3D2B-544E-8F56-381C758A59E7}"/>
              </a:ext>
            </a:extLst>
          </p:cNvPr>
          <p:cNvSpPr>
            <a:spLocks noGrp="1"/>
          </p:cNvSpPr>
          <p:nvPr>
            <p:ph type="sldNum" sz="quarter" idx="12"/>
          </p:nvPr>
        </p:nvSpPr>
        <p:spPr/>
        <p:txBody>
          <a:bodyPr/>
          <a:lstStyle/>
          <a:p>
            <a:fld id="{0AAEF2E2-A082-486B-BCC1-A4B8E9CF05F7}" type="slidenum">
              <a:rPr lang="nl-NL" smtClean="0"/>
              <a:t>48</a:t>
            </a:fld>
            <a:endParaRPr lang="nl-NL"/>
          </a:p>
        </p:txBody>
      </p:sp>
      <p:sp>
        <p:nvSpPr>
          <p:cNvPr id="7" name="Tijdelijke aanduiding voor tekst 6">
            <a:extLst>
              <a:ext uri="{FF2B5EF4-FFF2-40B4-BE49-F238E27FC236}">
                <a16:creationId xmlns:a16="http://schemas.microsoft.com/office/drawing/2014/main" id="{BC26F52E-F9CD-3B49-BFF8-5F0BE0C4BC1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4280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a:t>
            </a:r>
            <a:br>
              <a:rPr lang="nl-NL" sz="2800" dirty="0"/>
            </a:br>
            <a:r>
              <a:rPr lang="nl-NL" sz="2800" dirty="0"/>
              <a:t>Zonder array</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49</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8" name="Afbeelding 7">
            <a:extLst>
              <a:ext uri="{FF2B5EF4-FFF2-40B4-BE49-F238E27FC236}">
                <a16:creationId xmlns:a16="http://schemas.microsoft.com/office/drawing/2014/main" id="{DFD1579F-FE3E-604F-9F45-C8B3A7A8CB5F}"/>
              </a:ext>
            </a:extLst>
          </p:cNvPr>
          <p:cNvPicPr>
            <a:picLocks noChangeAspect="1"/>
          </p:cNvPicPr>
          <p:nvPr/>
        </p:nvPicPr>
        <p:blipFill>
          <a:blip r:embed="rId3"/>
          <a:stretch>
            <a:fillRect/>
          </a:stretch>
        </p:blipFill>
        <p:spPr>
          <a:xfrm>
            <a:off x="8610600" y="2763469"/>
            <a:ext cx="3222884" cy="2099007"/>
          </a:xfrm>
          <a:prstGeom prst="rect">
            <a:avLst/>
          </a:prstGeom>
        </p:spPr>
      </p:pic>
      <p:pic>
        <p:nvPicPr>
          <p:cNvPr id="9" name="Afbeelding 8">
            <a:extLst>
              <a:ext uri="{FF2B5EF4-FFF2-40B4-BE49-F238E27FC236}">
                <a16:creationId xmlns:a16="http://schemas.microsoft.com/office/drawing/2014/main" id="{B2E36601-655A-844C-B3FB-DC33EBCBD672}"/>
              </a:ext>
            </a:extLst>
          </p:cNvPr>
          <p:cNvPicPr>
            <a:picLocks noChangeAspect="1"/>
          </p:cNvPicPr>
          <p:nvPr/>
        </p:nvPicPr>
        <p:blipFill>
          <a:blip r:embed="rId4"/>
          <a:stretch>
            <a:fillRect/>
          </a:stretch>
        </p:blipFill>
        <p:spPr>
          <a:xfrm>
            <a:off x="838200" y="1332703"/>
            <a:ext cx="6684818" cy="2535621"/>
          </a:xfrm>
          <a:prstGeom prst="rect">
            <a:avLst/>
          </a:prstGeom>
        </p:spPr>
      </p:pic>
    </p:spTree>
    <p:extLst>
      <p:ext uri="{BB962C8B-B14F-4D97-AF65-F5344CB8AC3E}">
        <p14:creationId xmlns:p14="http://schemas.microsoft.com/office/powerpoint/2010/main" val="17544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16792-749C-0147-A5A2-17881AC59C8A}"/>
              </a:ext>
            </a:extLst>
          </p:cNvPr>
          <p:cNvSpPr>
            <a:spLocks noGrp="1"/>
          </p:cNvSpPr>
          <p:nvPr>
            <p:ph type="title"/>
          </p:nvPr>
        </p:nvSpPr>
        <p:spPr/>
        <p:txBody>
          <a:bodyPr>
            <a:normAutofit fontScale="90000"/>
          </a:bodyPr>
          <a:lstStyle/>
          <a:p>
            <a:r>
              <a:rPr lang="nl-NL" dirty="0"/>
              <a:t>Machinetaal versus hogere programmeertalen</a:t>
            </a:r>
          </a:p>
        </p:txBody>
      </p:sp>
      <p:sp>
        <p:nvSpPr>
          <p:cNvPr id="3" name="Tijdelijke aanduiding voor inhoud 2">
            <a:extLst>
              <a:ext uri="{FF2B5EF4-FFF2-40B4-BE49-F238E27FC236}">
                <a16:creationId xmlns:a16="http://schemas.microsoft.com/office/drawing/2014/main" id="{3C8A8FD8-0DB1-7C4A-ACB7-DEBD41B4CEF1}"/>
              </a:ext>
            </a:extLst>
          </p:cNvPr>
          <p:cNvSpPr>
            <a:spLocks noGrp="1"/>
          </p:cNvSpPr>
          <p:nvPr>
            <p:ph idx="1"/>
          </p:nvPr>
        </p:nvSpPr>
        <p:spPr/>
        <p:txBody>
          <a:bodyPr/>
          <a:lstStyle/>
          <a:p>
            <a:pPr marL="0" indent="0">
              <a:buNone/>
            </a:pPr>
            <a:r>
              <a:rPr lang="nl-NL" dirty="0"/>
              <a:t>Machinetaal</a:t>
            </a:r>
          </a:p>
          <a:p>
            <a:r>
              <a:rPr lang="nl-NL" dirty="0"/>
              <a:t>Voordeel: is gemakkelijk te begrijpen voor computers</a:t>
            </a:r>
          </a:p>
          <a:p>
            <a:r>
              <a:rPr lang="nl-NL" dirty="0"/>
              <a:t>Nadeel: Is anders voor elk merk processor</a:t>
            </a:r>
          </a:p>
          <a:p>
            <a:r>
              <a:rPr lang="nl-NL" dirty="0"/>
              <a:t>Nadeel: Kost veel tijd voor mensen om in te programmeren</a:t>
            </a:r>
          </a:p>
          <a:p>
            <a:endParaRPr lang="nl-NL" dirty="0"/>
          </a:p>
          <a:p>
            <a:pPr marL="0" indent="0">
              <a:buNone/>
            </a:pPr>
            <a:r>
              <a:rPr lang="nl-NL" dirty="0"/>
              <a:t>Hogere programmeertalen</a:t>
            </a:r>
          </a:p>
          <a:p>
            <a:r>
              <a:rPr lang="nl-NL" dirty="0"/>
              <a:t>Voordeel: Je kunt met veel minder code een veel uitgebreider programma maken </a:t>
            </a:r>
          </a:p>
          <a:p>
            <a:r>
              <a:rPr lang="nl-NL" dirty="0"/>
              <a:t>Nadeel: lastiger (waardoor soms langzamer) voor computers uit te voeren</a:t>
            </a:r>
          </a:p>
        </p:txBody>
      </p:sp>
      <p:sp>
        <p:nvSpPr>
          <p:cNvPr id="4" name="Tijdelijke aanduiding voor datum 3">
            <a:extLst>
              <a:ext uri="{FF2B5EF4-FFF2-40B4-BE49-F238E27FC236}">
                <a16:creationId xmlns:a16="http://schemas.microsoft.com/office/drawing/2014/main" id="{D94E61FF-7D92-934B-BC9A-238F35950CD1}"/>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DBB1EA20-C3AB-CB44-9593-2525A3FE76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FEFA7F-8DA7-7747-BB22-406FF954763F}"/>
              </a:ext>
            </a:extLst>
          </p:cNvPr>
          <p:cNvSpPr>
            <a:spLocks noGrp="1"/>
          </p:cNvSpPr>
          <p:nvPr>
            <p:ph type="sldNum" sz="quarter" idx="12"/>
          </p:nvPr>
        </p:nvSpPr>
        <p:spPr/>
        <p:txBody>
          <a:bodyPr/>
          <a:lstStyle/>
          <a:p>
            <a:fld id="{0AAEF2E2-A082-486B-BCC1-A4B8E9CF05F7}" type="slidenum">
              <a:rPr lang="nl-NL" smtClean="0"/>
              <a:t>5</a:t>
            </a:fld>
            <a:endParaRPr lang="nl-NL"/>
          </a:p>
        </p:txBody>
      </p:sp>
      <p:sp>
        <p:nvSpPr>
          <p:cNvPr id="7" name="Tijdelijke aanduiding voor tekst 6">
            <a:extLst>
              <a:ext uri="{FF2B5EF4-FFF2-40B4-BE49-F238E27FC236}">
                <a16:creationId xmlns:a16="http://schemas.microsoft.com/office/drawing/2014/main" id="{6B15A552-5820-1840-9152-3A49278E6D4B}"/>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5648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a:t>
            </a:r>
            <a:br>
              <a:rPr lang="nl-NL" sz="2800" dirty="0"/>
            </a:br>
            <a:r>
              <a:rPr lang="nl-NL" sz="2800" dirty="0"/>
              <a:t>Met array</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50</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11" name="Afbeelding 10">
            <a:extLst>
              <a:ext uri="{FF2B5EF4-FFF2-40B4-BE49-F238E27FC236}">
                <a16:creationId xmlns:a16="http://schemas.microsoft.com/office/drawing/2014/main" id="{AF8C02AC-F4B8-764C-94E5-33E1A1A219E9}"/>
              </a:ext>
            </a:extLst>
          </p:cNvPr>
          <p:cNvPicPr>
            <a:picLocks noChangeAspect="1"/>
          </p:cNvPicPr>
          <p:nvPr/>
        </p:nvPicPr>
        <p:blipFill>
          <a:blip r:embed="rId3"/>
          <a:stretch>
            <a:fillRect/>
          </a:stretch>
        </p:blipFill>
        <p:spPr>
          <a:xfrm>
            <a:off x="838200" y="1332705"/>
            <a:ext cx="10857673" cy="3729625"/>
          </a:xfrm>
          <a:prstGeom prst="rect">
            <a:avLst/>
          </a:prstGeom>
        </p:spPr>
      </p:pic>
      <p:pic>
        <p:nvPicPr>
          <p:cNvPr id="8" name="Afbeelding 7">
            <a:extLst>
              <a:ext uri="{FF2B5EF4-FFF2-40B4-BE49-F238E27FC236}">
                <a16:creationId xmlns:a16="http://schemas.microsoft.com/office/drawing/2014/main" id="{DFD1579F-FE3E-604F-9F45-C8B3A7A8CB5F}"/>
              </a:ext>
            </a:extLst>
          </p:cNvPr>
          <p:cNvPicPr>
            <a:picLocks noChangeAspect="1"/>
          </p:cNvPicPr>
          <p:nvPr/>
        </p:nvPicPr>
        <p:blipFill>
          <a:blip r:embed="rId4"/>
          <a:stretch>
            <a:fillRect/>
          </a:stretch>
        </p:blipFill>
        <p:spPr>
          <a:xfrm>
            <a:off x="8610600" y="2763469"/>
            <a:ext cx="3222884" cy="2099007"/>
          </a:xfrm>
          <a:prstGeom prst="rect">
            <a:avLst/>
          </a:prstGeom>
        </p:spPr>
      </p:pic>
    </p:spTree>
    <p:extLst>
      <p:ext uri="{BB962C8B-B14F-4D97-AF65-F5344CB8AC3E}">
        <p14:creationId xmlns:p14="http://schemas.microsoft.com/office/powerpoint/2010/main" val="3130814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a:t>
            </a:r>
            <a:br>
              <a:rPr lang="nl-NL" sz="2800" dirty="0"/>
            </a:br>
            <a:r>
              <a:rPr lang="nl-NL" sz="2800" dirty="0"/>
              <a:t>Met array en loop</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51</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9" name="Afbeelding 8">
            <a:extLst>
              <a:ext uri="{FF2B5EF4-FFF2-40B4-BE49-F238E27FC236}">
                <a16:creationId xmlns:a16="http://schemas.microsoft.com/office/drawing/2014/main" id="{9EBFC9E7-8C3E-E946-A0A1-367BADA4A3EA}"/>
              </a:ext>
            </a:extLst>
          </p:cNvPr>
          <p:cNvPicPr>
            <a:picLocks noChangeAspect="1"/>
          </p:cNvPicPr>
          <p:nvPr/>
        </p:nvPicPr>
        <p:blipFill>
          <a:blip r:embed="rId3"/>
          <a:stretch>
            <a:fillRect/>
          </a:stretch>
        </p:blipFill>
        <p:spPr>
          <a:xfrm>
            <a:off x="838200" y="1332704"/>
            <a:ext cx="9207261" cy="2096296"/>
          </a:xfrm>
          <a:prstGeom prst="rect">
            <a:avLst/>
          </a:prstGeom>
        </p:spPr>
      </p:pic>
      <p:pic>
        <p:nvPicPr>
          <p:cNvPr id="8" name="Afbeelding 7">
            <a:extLst>
              <a:ext uri="{FF2B5EF4-FFF2-40B4-BE49-F238E27FC236}">
                <a16:creationId xmlns:a16="http://schemas.microsoft.com/office/drawing/2014/main" id="{DFD1579F-FE3E-604F-9F45-C8B3A7A8CB5F}"/>
              </a:ext>
            </a:extLst>
          </p:cNvPr>
          <p:cNvPicPr>
            <a:picLocks noChangeAspect="1"/>
          </p:cNvPicPr>
          <p:nvPr/>
        </p:nvPicPr>
        <p:blipFill>
          <a:blip r:embed="rId4"/>
          <a:stretch>
            <a:fillRect/>
          </a:stretch>
        </p:blipFill>
        <p:spPr>
          <a:xfrm>
            <a:off x="8610600" y="2763469"/>
            <a:ext cx="3222884" cy="2099007"/>
          </a:xfrm>
          <a:prstGeom prst="rect">
            <a:avLst/>
          </a:prstGeom>
        </p:spPr>
      </p:pic>
    </p:spTree>
    <p:extLst>
      <p:ext uri="{BB962C8B-B14F-4D97-AF65-F5344CB8AC3E}">
        <p14:creationId xmlns:p14="http://schemas.microsoft.com/office/powerpoint/2010/main" val="3828575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a:t>
            </a:r>
            <a:br>
              <a:rPr lang="nl-NL" sz="2800" dirty="0"/>
            </a:br>
            <a:r>
              <a:rPr lang="nl-NL" sz="2800" dirty="0"/>
              <a:t>Met array en loop en willekeurig aantal elementen in de array</a:t>
            </a:r>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52</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11" name="Afbeelding 10">
            <a:extLst>
              <a:ext uri="{FF2B5EF4-FFF2-40B4-BE49-F238E27FC236}">
                <a16:creationId xmlns:a16="http://schemas.microsoft.com/office/drawing/2014/main" id="{8DCB5303-E562-0644-8B34-5ABC6EA44BE3}"/>
              </a:ext>
            </a:extLst>
          </p:cNvPr>
          <p:cNvPicPr>
            <a:picLocks noChangeAspect="1"/>
          </p:cNvPicPr>
          <p:nvPr/>
        </p:nvPicPr>
        <p:blipFill>
          <a:blip r:embed="rId3"/>
          <a:stretch>
            <a:fillRect/>
          </a:stretch>
        </p:blipFill>
        <p:spPr>
          <a:xfrm>
            <a:off x="852054" y="1332703"/>
            <a:ext cx="9552685" cy="2491152"/>
          </a:xfrm>
          <a:prstGeom prst="rect">
            <a:avLst/>
          </a:prstGeom>
        </p:spPr>
      </p:pic>
      <p:pic>
        <p:nvPicPr>
          <p:cNvPr id="8" name="Afbeelding 7">
            <a:extLst>
              <a:ext uri="{FF2B5EF4-FFF2-40B4-BE49-F238E27FC236}">
                <a16:creationId xmlns:a16="http://schemas.microsoft.com/office/drawing/2014/main" id="{DFD1579F-FE3E-604F-9F45-C8B3A7A8CB5F}"/>
              </a:ext>
            </a:extLst>
          </p:cNvPr>
          <p:cNvPicPr>
            <a:picLocks noChangeAspect="1"/>
          </p:cNvPicPr>
          <p:nvPr/>
        </p:nvPicPr>
        <p:blipFill>
          <a:blip r:embed="rId4"/>
          <a:stretch>
            <a:fillRect/>
          </a:stretch>
        </p:blipFill>
        <p:spPr>
          <a:xfrm>
            <a:off x="8610600" y="2763469"/>
            <a:ext cx="3222884" cy="2099007"/>
          </a:xfrm>
          <a:prstGeom prst="rect">
            <a:avLst/>
          </a:prstGeom>
        </p:spPr>
      </p:pic>
    </p:spTree>
    <p:extLst>
      <p:ext uri="{BB962C8B-B14F-4D97-AF65-F5344CB8AC3E}">
        <p14:creationId xmlns:p14="http://schemas.microsoft.com/office/powerpoint/2010/main" val="3101222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23F1990-6517-9646-B9A0-3C691214DE91}"/>
              </a:ext>
            </a:extLst>
          </p:cNvPr>
          <p:cNvSpPr>
            <a:spLocks noGrp="1"/>
          </p:cNvSpPr>
          <p:nvPr>
            <p:ph type="ctrTitle"/>
          </p:nvPr>
        </p:nvSpPr>
        <p:spPr/>
        <p:txBody>
          <a:bodyPr/>
          <a:lstStyle/>
          <a:p>
            <a:r>
              <a:rPr lang="nl-NL" dirty="0"/>
              <a:t>2 dimensionale arrays</a:t>
            </a:r>
          </a:p>
        </p:txBody>
      </p:sp>
      <p:sp>
        <p:nvSpPr>
          <p:cNvPr id="9" name="Ondertitel 8">
            <a:extLst>
              <a:ext uri="{FF2B5EF4-FFF2-40B4-BE49-F238E27FC236}">
                <a16:creationId xmlns:a16="http://schemas.microsoft.com/office/drawing/2014/main" id="{25420E22-F787-294E-B0CF-4FA6CE7EF579}"/>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4"/>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6"/>
          </p:nvPr>
        </p:nvSpPr>
        <p:spPr/>
        <p:txBody>
          <a:bodyPr/>
          <a:lstStyle/>
          <a:p>
            <a:fld id="{0AAEF2E2-A082-486B-BCC1-A4B8E9CF05F7}" type="slidenum">
              <a:rPr lang="nl-NL" smtClean="0"/>
              <a:t>53</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2004020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https://repl.it/@vangeest/jsP5Khan-array2D</a:t>
            </a:r>
            <a:br>
              <a:rPr lang="nl-NL" sz="2800" dirty="0"/>
            </a:br>
            <a:r>
              <a:rPr lang="nl-NL" dirty="0"/>
              <a:t>gameveld met 1 rij (met array)</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54</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12" name="Afbeelding 11">
            <a:extLst>
              <a:ext uri="{FF2B5EF4-FFF2-40B4-BE49-F238E27FC236}">
                <a16:creationId xmlns:a16="http://schemas.microsoft.com/office/drawing/2014/main" id="{CFD708B5-504E-B244-A810-4477D104E219}"/>
              </a:ext>
            </a:extLst>
          </p:cNvPr>
          <p:cNvPicPr>
            <a:picLocks noChangeAspect="1"/>
          </p:cNvPicPr>
          <p:nvPr/>
        </p:nvPicPr>
        <p:blipFill rotWithShape="1">
          <a:blip r:embed="rId3"/>
          <a:srcRect l="368" t="10501" r="-368" b="561"/>
          <a:stretch/>
        </p:blipFill>
        <p:spPr>
          <a:xfrm>
            <a:off x="838200" y="1362070"/>
            <a:ext cx="10042238" cy="4309279"/>
          </a:xfrm>
          <a:prstGeom prst="rect">
            <a:avLst/>
          </a:prstGeom>
        </p:spPr>
      </p:pic>
      <p:pic>
        <p:nvPicPr>
          <p:cNvPr id="10" name="Afbeelding 9">
            <a:extLst>
              <a:ext uri="{FF2B5EF4-FFF2-40B4-BE49-F238E27FC236}">
                <a16:creationId xmlns:a16="http://schemas.microsoft.com/office/drawing/2014/main" id="{D6C0196C-07F4-F242-B13A-569A94D8267E}"/>
              </a:ext>
            </a:extLst>
          </p:cNvPr>
          <p:cNvPicPr>
            <a:picLocks noChangeAspect="1"/>
          </p:cNvPicPr>
          <p:nvPr/>
        </p:nvPicPr>
        <p:blipFill rotWithShape="1">
          <a:blip r:embed="rId4"/>
          <a:srcRect b="62583"/>
          <a:stretch/>
        </p:blipFill>
        <p:spPr>
          <a:xfrm>
            <a:off x="9090284" y="2763468"/>
            <a:ext cx="2743200" cy="784602"/>
          </a:xfrm>
          <a:prstGeom prst="rect">
            <a:avLst/>
          </a:prstGeom>
        </p:spPr>
      </p:pic>
    </p:spTree>
    <p:extLst>
      <p:ext uri="{BB962C8B-B14F-4D97-AF65-F5344CB8AC3E}">
        <p14:creationId xmlns:p14="http://schemas.microsoft.com/office/powerpoint/2010/main" val="3580087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https://repl.it/@vangeest/jsP5Khan-array2D</a:t>
            </a:r>
            <a:br>
              <a:rPr lang="nl-NL" sz="2800" dirty="0"/>
            </a:br>
            <a:r>
              <a:rPr lang="nl-NL" dirty="0"/>
              <a:t>gameveld met 1 rij (met array en functie)</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55</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8" name="Afbeelding 7">
            <a:extLst>
              <a:ext uri="{FF2B5EF4-FFF2-40B4-BE49-F238E27FC236}">
                <a16:creationId xmlns:a16="http://schemas.microsoft.com/office/drawing/2014/main" id="{6789F9EA-D8DD-9341-A440-E21C896E8DB1}"/>
              </a:ext>
            </a:extLst>
          </p:cNvPr>
          <p:cNvPicPr>
            <a:picLocks noChangeAspect="1"/>
          </p:cNvPicPr>
          <p:nvPr/>
        </p:nvPicPr>
        <p:blipFill>
          <a:blip r:embed="rId3"/>
          <a:stretch>
            <a:fillRect/>
          </a:stretch>
        </p:blipFill>
        <p:spPr>
          <a:xfrm>
            <a:off x="947881" y="1441450"/>
            <a:ext cx="8819574" cy="5370674"/>
          </a:xfrm>
          <a:prstGeom prst="rect">
            <a:avLst/>
          </a:prstGeom>
        </p:spPr>
      </p:pic>
      <p:pic>
        <p:nvPicPr>
          <p:cNvPr id="10" name="Afbeelding 9">
            <a:extLst>
              <a:ext uri="{FF2B5EF4-FFF2-40B4-BE49-F238E27FC236}">
                <a16:creationId xmlns:a16="http://schemas.microsoft.com/office/drawing/2014/main" id="{D6C0196C-07F4-F242-B13A-569A94D8267E}"/>
              </a:ext>
            </a:extLst>
          </p:cNvPr>
          <p:cNvPicPr>
            <a:picLocks noChangeAspect="1"/>
          </p:cNvPicPr>
          <p:nvPr/>
        </p:nvPicPr>
        <p:blipFill rotWithShape="1">
          <a:blip r:embed="rId4"/>
          <a:srcRect b="62583"/>
          <a:stretch/>
        </p:blipFill>
        <p:spPr>
          <a:xfrm>
            <a:off x="9090284" y="2763468"/>
            <a:ext cx="2743200" cy="784602"/>
          </a:xfrm>
          <a:prstGeom prst="rect">
            <a:avLst/>
          </a:prstGeom>
        </p:spPr>
      </p:pic>
      <p:sp>
        <p:nvSpPr>
          <p:cNvPr id="9" name="Rechthoek 8">
            <a:extLst>
              <a:ext uri="{FF2B5EF4-FFF2-40B4-BE49-F238E27FC236}">
                <a16:creationId xmlns:a16="http://schemas.microsoft.com/office/drawing/2014/main" id="{0DA7EFC7-2762-FE44-9D0A-310C30F4B538}"/>
              </a:ext>
            </a:extLst>
          </p:cNvPr>
          <p:cNvSpPr/>
          <p:nvPr/>
        </p:nvSpPr>
        <p:spPr>
          <a:xfrm>
            <a:off x="838200" y="5181600"/>
            <a:ext cx="8252084" cy="16764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22841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https://repl.it/@vangeest/jsP5Khan-array2D</a:t>
            </a:r>
            <a:br>
              <a:rPr lang="nl-NL" sz="2800" dirty="0"/>
            </a:br>
            <a:r>
              <a:rPr lang="nl-NL" dirty="0"/>
              <a:t>gameveld met 3 rijen</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56</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8" name="Afbeelding 7">
            <a:extLst>
              <a:ext uri="{FF2B5EF4-FFF2-40B4-BE49-F238E27FC236}">
                <a16:creationId xmlns:a16="http://schemas.microsoft.com/office/drawing/2014/main" id="{3301A3C0-6920-EE45-A432-E6FA7970EDF4}"/>
              </a:ext>
            </a:extLst>
          </p:cNvPr>
          <p:cNvPicPr>
            <a:picLocks noChangeAspect="1"/>
          </p:cNvPicPr>
          <p:nvPr/>
        </p:nvPicPr>
        <p:blipFill>
          <a:blip r:embed="rId3"/>
          <a:stretch>
            <a:fillRect/>
          </a:stretch>
        </p:blipFill>
        <p:spPr>
          <a:xfrm>
            <a:off x="858982" y="1362070"/>
            <a:ext cx="9379528" cy="5237208"/>
          </a:xfrm>
          <a:prstGeom prst="rect">
            <a:avLst/>
          </a:prstGeom>
        </p:spPr>
      </p:pic>
      <p:pic>
        <p:nvPicPr>
          <p:cNvPr id="10" name="Afbeelding 9">
            <a:extLst>
              <a:ext uri="{FF2B5EF4-FFF2-40B4-BE49-F238E27FC236}">
                <a16:creationId xmlns:a16="http://schemas.microsoft.com/office/drawing/2014/main" id="{D6C0196C-07F4-F242-B13A-569A94D8267E}"/>
              </a:ext>
            </a:extLst>
          </p:cNvPr>
          <p:cNvPicPr>
            <a:picLocks noChangeAspect="1"/>
          </p:cNvPicPr>
          <p:nvPr/>
        </p:nvPicPr>
        <p:blipFill>
          <a:blip r:embed="rId4"/>
          <a:stretch>
            <a:fillRect/>
          </a:stretch>
        </p:blipFill>
        <p:spPr>
          <a:xfrm>
            <a:off x="9090284" y="2763468"/>
            <a:ext cx="2743200" cy="2096896"/>
          </a:xfrm>
          <a:prstGeom prst="rect">
            <a:avLst/>
          </a:prstGeom>
        </p:spPr>
      </p:pic>
    </p:spTree>
    <p:extLst>
      <p:ext uri="{BB962C8B-B14F-4D97-AF65-F5344CB8AC3E}">
        <p14:creationId xmlns:p14="http://schemas.microsoft.com/office/powerpoint/2010/main" val="3991212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https://repl.it/@vangeest/jsP5Khan-array2D</a:t>
            </a:r>
            <a:br>
              <a:rPr lang="nl-NL" sz="2800" dirty="0"/>
            </a:br>
            <a:r>
              <a:rPr lang="nl-NL" dirty="0"/>
              <a:t>gameveld met 3 rijen (opgeschoond)</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57</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10" name="Afbeelding 9">
            <a:extLst>
              <a:ext uri="{FF2B5EF4-FFF2-40B4-BE49-F238E27FC236}">
                <a16:creationId xmlns:a16="http://schemas.microsoft.com/office/drawing/2014/main" id="{D6C0196C-07F4-F242-B13A-569A94D8267E}"/>
              </a:ext>
            </a:extLst>
          </p:cNvPr>
          <p:cNvPicPr>
            <a:picLocks noChangeAspect="1"/>
          </p:cNvPicPr>
          <p:nvPr/>
        </p:nvPicPr>
        <p:blipFill>
          <a:blip r:embed="rId3"/>
          <a:stretch>
            <a:fillRect/>
          </a:stretch>
        </p:blipFill>
        <p:spPr>
          <a:xfrm>
            <a:off x="9090284" y="2763468"/>
            <a:ext cx="2743200" cy="2096896"/>
          </a:xfrm>
          <a:prstGeom prst="rect">
            <a:avLst/>
          </a:prstGeom>
        </p:spPr>
      </p:pic>
      <p:pic>
        <p:nvPicPr>
          <p:cNvPr id="9" name="Afbeelding 8">
            <a:extLst>
              <a:ext uri="{FF2B5EF4-FFF2-40B4-BE49-F238E27FC236}">
                <a16:creationId xmlns:a16="http://schemas.microsoft.com/office/drawing/2014/main" id="{EBFF8E66-FEDC-8A49-A37A-CEF2D48F4880}"/>
              </a:ext>
            </a:extLst>
          </p:cNvPr>
          <p:cNvPicPr>
            <a:picLocks noChangeAspect="1"/>
          </p:cNvPicPr>
          <p:nvPr/>
        </p:nvPicPr>
        <p:blipFill>
          <a:blip r:embed="rId4"/>
          <a:stretch>
            <a:fillRect/>
          </a:stretch>
        </p:blipFill>
        <p:spPr>
          <a:xfrm>
            <a:off x="838200" y="1252720"/>
            <a:ext cx="8143988" cy="3607644"/>
          </a:xfrm>
          <a:prstGeom prst="rect">
            <a:avLst/>
          </a:prstGeom>
        </p:spPr>
      </p:pic>
    </p:spTree>
    <p:extLst>
      <p:ext uri="{BB962C8B-B14F-4D97-AF65-F5344CB8AC3E}">
        <p14:creationId xmlns:p14="http://schemas.microsoft.com/office/powerpoint/2010/main" val="290967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https://repl.it/@vangeest/jsP5Khan-array2D</a:t>
            </a:r>
            <a:br>
              <a:rPr lang="nl-NL" sz="2800" dirty="0"/>
            </a:br>
            <a:r>
              <a:rPr lang="nl-NL" dirty="0"/>
              <a:t>gameveld met y rijen (2 dimensionaal array)</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58</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10" name="Afbeelding 9">
            <a:extLst>
              <a:ext uri="{FF2B5EF4-FFF2-40B4-BE49-F238E27FC236}">
                <a16:creationId xmlns:a16="http://schemas.microsoft.com/office/drawing/2014/main" id="{D6C0196C-07F4-F242-B13A-569A94D8267E}"/>
              </a:ext>
            </a:extLst>
          </p:cNvPr>
          <p:cNvPicPr>
            <a:picLocks noChangeAspect="1"/>
          </p:cNvPicPr>
          <p:nvPr/>
        </p:nvPicPr>
        <p:blipFill>
          <a:blip r:embed="rId3"/>
          <a:stretch>
            <a:fillRect/>
          </a:stretch>
        </p:blipFill>
        <p:spPr>
          <a:xfrm>
            <a:off x="9090284" y="2763468"/>
            <a:ext cx="2743200" cy="2096896"/>
          </a:xfrm>
          <a:prstGeom prst="rect">
            <a:avLst/>
          </a:prstGeom>
        </p:spPr>
      </p:pic>
      <p:pic>
        <p:nvPicPr>
          <p:cNvPr id="9" name="Afbeelding 8">
            <a:extLst>
              <a:ext uri="{FF2B5EF4-FFF2-40B4-BE49-F238E27FC236}">
                <a16:creationId xmlns:a16="http://schemas.microsoft.com/office/drawing/2014/main" id="{B2ADB2BF-1CF0-9B44-9B6E-D4F040218CC3}"/>
              </a:ext>
            </a:extLst>
          </p:cNvPr>
          <p:cNvPicPr>
            <a:picLocks noChangeAspect="1"/>
          </p:cNvPicPr>
          <p:nvPr/>
        </p:nvPicPr>
        <p:blipFill>
          <a:blip r:embed="rId4"/>
          <a:stretch>
            <a:fillRect/>
          </a:stretch>
        </p:blipFill>
        <p:spPr>
          <a:xfrm>
            <a:off x="838199" y="1362069"/>
            <a:ext cx="8253775" cy="3736403"/>
          </a:xfrm>
          <a:prstGeom prst="rect">
            <a:avLst/>
          </a:prstGeom>
        </p:spPr>
      </p:pic>
      <p:sp>
        <p:nvSpPr>
          <p:cNvPr id="11" name="Rechthoek 10">
            <a:extLst>
              <a:ext uri="{FF2B5EF4-FFF2-40B4-BE49-F238E27FC236}">
                <a16:creationId xmlns:a16="http://schemas.microsoft.com/office/drawing/2014/main" id="{2D0DAFDE-3C2E-6248-91E6-F4EAC0CD4EDB}"/>
              </a:ext>
            </a:extLst>
          </p:cNvPr>
          <p:cNvSpPr/>
          <p:nvPr/>
        </p:nvSpPr>
        <p:spPr>
          <a:xfrm>
            <a:off x="838199" y="5484237"/>
            <a:ext cx="9030485" cy="830997"/>
          </a:xfrm>
          <a:prstGeom prst="rect">
            <a:avLst/>
          </a:prstGeom>
        </p:spPr>
        <p:txBody>
          <a:bodyPr wrap="none">
            <a:spAutoFit/>
          </a:bodyPr>
          <a:lstStyle/>
          <a:p>
            <a:r>
              <a:rPr lang="nl-NL" sz="2400" dirty="0" err="1"/>
              <a:t>JavaScript</a:t>
            </a:r>
            <a:r>
              <a:rPr lang="nl-NL" sz="2400" dirty="0"/>
              <a:t> kent geen echte 2 dimensionale array met daarin getallen, </a:t>
            </a:r>
          </a:p>
          <a:p>
            <a:r>
              <a:rPr lang="nl-NL" sz="2400" dirty="0"/>
              <a:t>daarom gebruik je een array met daarin een array met daarin een getal</a:t>
            </a:r>
          </a:p>
        </p:txBody>
      </p:sp>
    </p:spTree>
    <p:extLst>
      <p:ext uri="{BB962C8B-B14F-4D97-AF65-F5344CB8AC3E}">
        <p14:creationId xmlns:p14="http://schemas.microsoft.com/office/powerpoint/2010/main" val="3716774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A77C-8E6D-704A-AD7B-BDC803D5D509}"/>
              </a:ext>
            </a:extLst>
          </p:cNvPr>
          <p:cNvSpPr>
            <a:spLocks noGrp="1"/>
          </p:cNvSpPr>
          <p:nvPr>
            <p:ph type="title"/>
          </p:nvPr>
        </p:nvSpPr>
        <p:spPr/>
        <p:txBody>
          <a:bodyPr>
            <a:noAutofit/>
          </a:bodyPr>
          <a:lstStyle/>
          <a:p>
            <a:r>
              <a:rPr lang="nl-NL" sz="2800" dirty="0">
                <a:hlinkClick r:id="rId2"/>
              </a:rPr>
              <a:t>https://repl.it/@vangeest/jsP5Khan-array2D</a:t>
            </a:r>
            <a:br>
              <a:rPr lang="nl-NL" sz="2800" dirty="0"/>
            </a:br>
            <a:r>
              <a:rPr lang="nl-NL" dirty="0"/>
              <a:t>gameveld met y rijen (netter)</a:t>
            </a:r>
            <a:endParaRPr lang="nl-NL" sz="2800" dirty="0"/>
          </a:p>
        </p:txBody>
      </p:sp>
      <p:sp>
        <p:nvSpPr>
          <p:cNvPr id="3" name="Tijdelijke aanduiding voor inhoud 2">
            <a:extLst>
              <a:ext uri="{FF2B5EF4-FFF2-40B4-BE49-F238E27FC236}">
                <a16:creationId xmlns:a16="http://schemas.microsoft.com/office/drawing/2014/main" id="{21D806B3-D72E-6F4B-BEC8-2595E77B6E94}"/>
              </a:ext>
            </a:extLst>
          </p:cNvPr>
          <p:cNvSpPr>
            <a:spLocks noGrp="1"/>
          </p:cNvSpPr>
          <p:nvPr>
            <p:ph idx="1"/>
          </p:nvPr>
        </p:nvSpPr>
        <p:spPr/>
        <p:txBody>
          <a:bodyPr>
            <a:normAutofit/>
          </a:bodyPr>
          <a:lstStyle/>
          <a:p>
            <a:pPr marL="0" indent="0">
              <a:buNone/>
            </a:pPr>
            <a:r>
              <a:rPr lang="nl-NL" dirty="0"/>
              <a:t> </a:t>
            </a:r>
          </a:p>
        </p:txBody>
      </p:sp>
      <p:sp>
        <p:nvSpPr>
          <p:cNvPr id="4" name="Tijdelijke aanduiding voor datum 3">
            <a:extLst>
              <a:ext uri="{FF2B5EF4-FFF2-40B4-BE49-F238E27FC236}">
                <a16:creationId xmlns:a16="http://schemas.microsoft.com/office/drawing/2014/main" id="{C5529E10-A06F-0C4F-8EF1-1FF1B94A1154}"/>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0545056B-8AED-A14E-9759-403C260D8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7D542-6699-D543-A0BD-3D774CB65C13}"/>
              </a:ext>
            </a:extLst>
          </p:cNvPr>
          <p:cNvSpPr>
            <a:spLocks noGrp="1"/>
          </p:cNvSpPr>
          <p:nvPr>
            <p:ph type="sldNum" sz="quarter" idx="12"/>
          </p:nvPr>
        </p:nvSpPr>
        <p:spPr/>
        <p:txBody>
          <a:bodyPr/>
          <a:lstStyle/>
          <a:p>
            <a:fld id="{0AAEF2E2-A082-486B-BCC1-A4B8E9CF05F7}" type="slidenum">
              <a:rPr lang="nl-NL" smtClean="0"/>
              <a:t>59</a:t>
            </a:fld>
            <a:endParaRPr lang="nl-NL"/>
          </a:p>
        </p:txBody>
      </p:sp>
      <p:sp>
        <p:nvSpPr>
          <p:cNvPr id="7" name="Tijdelijke aanduiding voor tekst 6">
            <a:extLst>
              <a:ext uri="{FF2B5EF4-FFF2-40B4-BE49-F238E27FC236}">
                <a16:creationId xmlns:a16="http://schemas.microsoft.com/office/drawing/2014/main" id="{76D5D2B7-E496-BB4D-8B25-3CE20A49D7CE}"/>
              </a:ext>
            </a:extLst>
          </p:cNvPr>
          <p:cNvSpPr>
            <a:spLocks noGrp="1"/>
          </p:cNvSpPr>
          <p:nvPr>
            <p:ph type="body" sz="quarter" idx="17"/>
          </p:nvPr>
        </p:nvSpPr>
        <p:spPr/>
        <p:txBody>
          <a:bodyPr/>
          <a:lstStyle/>
          <a:p>
            <a:r>
              <a:rPr lang="nl-NL" dirty="0"/>
              <a:t>VOORBEELD</a:t>
            </a:r>
          </a:p>
        </p:txBody>
      </p:sp>
      <p:pic>
        <p:nvPicPr>
          <p:cNvPr id="10" name="Afbeelding 9">
            <a:extLst>
              <a:ext uri="{FF2B5EF4-FFF2-40B4-BE49-F238E27FC236}">
                <a16:creationId xmlns:a16="http://schemas.microsoft.com/office/drawing/2014/main" id="{D6C0196C-07F4-F242-B13A-569A94D8267E}"/>
              </a:ext>
            </a:extLst>
          </p:cNvPr>
          <p:cNvPicPr>
            <a:picLocks noChangeAspect="1"/>
          </p:cNvPicPr>
          <p:nvPr/>
        </p:nvPicPr>
        <p:blipFill>
          <a:blip r:embed="rId3"/>
          <a:stretch>
            <a:fillRect/>
          </a:stretch>
        </p:blipFill>
        <p:spPr>
          <a:xfrm>
            <a:off x="9090284" y="2763468"/>
            <a:ext cx="2743200" cy="2096896"/>
          </a:xfrm>
          <a:prstGeom prst="rect">
            <a:avLst/>
          </a:prstGeom>
        </p:spPr>
      </p:pic>
      <p:pic>
        <p:nvPicPr>
          <p:cNvPr id="8" name="Afbeelding 7">
            <a:extLst>
              <a:ext uri="{FF2B5EF4-FFF2-40B4-BE49-F238E27FC236}">
                <a16:creationId xmlns:a16="http://schemas.microsoft.com/office/drawing/2014/main" id="{EA6DC4A8-5467-B344-9C37-CBBE92BACE7F}"/>
              </a:ext>
            </a:extLst>
          </p:cNvPr>
          <p:cNvPicPr>
            <a:picLocks noChangeAspect="1"/>
          </p:cNvPicPr>
          <p:nvPr/>
        </p:nvPicPr>
        <p:blipFill>
          <a:blip r:embed="rId4"/>
          <a:stretch>
            <a:fillRect/>
          </a:stretch>
        </p:blipFill>
        <p:spPr>
          <a:xfrm>
            <a:off x="838200" y="1252720"/>
            <a:ext cx="8298200" cy="3319280"/>
          </a:xfrm>
          <a:prstGeom prst="rect">
            <a:avLst/>
          </a:prstGeom>
        </p:spPr>
      </p:pic>
      <p:sp>
        <p:nvSpPr>
          <p:cNvPr id="11" name="Rechthoek 10">
            <a:extLst>
              <a:ext uri="{FF2B5EF4-FFF2-40B4-BE49-F238E27FC236}">
                <a16:creationId xmlns:a16="http://schemas.microsoft.com/office/drawing/2014/main" id="{37A96180-655C-FE44-A6D1-6E7FE0FF7EC9}"/>
              </a:ext>
            </a:extLst>
          </p:cNvPr>
          <p:cNvSpPr/>
          <p:nvPr/>
        </p:nvSpPr>
        <p:spPr>
          <a:xfrm>
            <a:off x="838199" y="5484237"/>
            <a:ext cx="10564559" cy="461665"/>
          </a:xfrm>
          <a:prstGeom prst="rect">
            <a:avLst/>
          </a:prstGeom>
        </p:spPr>
        <p:txBody>
          <a:bodyPr wrap="none">
            <a:spAutoFit/>
          </a:bodyPr>
          <a:lstStyle/>
          <a:p>
            <a:r>
              <a:rPr lang="nl-NL" sz="2400" dirty="0"/>
              <a:t>Deze variant is netter, omdat hij ook werkt als de rijen verschillende lengte hebben</a:t>
            </a:r>
          </a:p>
        </p:txBody>
      </p:sp>
    </p:spTree>
    <p:extLst>
      <p:ext uri="{BB962C8B-B14F-4D97-AF65-F5344CB8AC3E}">
        <p14:creationId xmlns:p14="http://schemas.microsoft.com/office/powerpoint/2010/main" val="71330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16792-749C-0147-A5A2-17881AC59C8A}"/>
              </a:ext>
            </a:extLst>
          </p:cNvPr>
          <p:cNvSpPr>
            <a:spLocks noGrp="1"/>
          </p:cNvSpPr>
          <p:nvPr>
            <p:ph type="title"/>
          </p:nvPr>
        </p:nvSpPr>
        <p:spPr/>
        <p:txBody>
          <a:bodyPr/>
          <a:lstStyle/>
          <a:p>
            <a:r>
              <a:rPr lang="nl-NL" dirty="0" err="1"/>
              <a:t>JavaScript</a:t>
            </a:r>
            <a:r>
              <a:rPr lang="nl-NL" dirty="0"/>
              <a:t> - voorbeeld</a:t>
            </a:r>
          </a:p>
        </p:txBody>
      </p:sp>
      <p:sp>
        <p:nvSpPr>
          <p:cNvPr id="3" name="Tijdelijke aanduiding voor inhoud 2">
            <a:extLst>
              <a:ext uri="{FF2B5EF4-FFF2-40B4-BE49-F238E27FC236}">
                <a16:creationId xmlns:a16="http://schemas.microsoft.com/office/drawing/2014/main" id="{3C8A8FD8-0DB1-7C4A-ACB7-DEBD41B4CEF1}"/>
              </a:ext>
            </a:extLst>
          </p:cNvPr>
          <p:cNvSpPr>
            <a:spLocks noGrp="1"/>
          </p:cNvSpPr>
          <p:nvPr>
            <p:ph idx="1"/>
          </p:nvPr>
        </p:nvSpPr>
        <p:spPr>
          <a:xfrm>
            <a:off x="6400800" y="1252721"/>
            <a:ext cx="5791200" cy="4924242"/>
          </a:xfrm>
        </p:spPr>
        <p:txBody>
          <a:bodyPr/>
          <a:lstStyle/>
          <a:p>
            <a:pPr marL="0" indent="0">
              <a:buNone/>
            </a:pPr>
            <a:r>
              <a:rPr lang="nl-NL" sz="2400" dirty="0"/>
              <a:t>Alle code zien en weten wat het doet?</a:t>
            </a:r>
          </a:p>
          <a:p>
            <a:pPr marL="0" indent="0">
              <a:buNone/>
            </a:pPr>
            <a:r>
              <a:rPr lang="nl-NL" sz="2400" dirty="0">
                <a:hlinkClick r:id="rId2"/>
              </a:rPr>
              <a:t>https://repl.it/@timmy_i_chen/p5-demo</a:t>
            </a:r>
            <a:endParaRPr lang="nl-NL" sz="2400" dirty="0"/>
          </a:p>
          <a:p>
            <a:pPr marL="0" indent="0">
              <a:buNone/>
            </a:pPr>
            <a:endParaRPr lang="nl-NL" dirty="0"/>
          </a:p>
        </p:txBody>
      </p:sp>
      <p:sp>
        <p:nvSpPr>
          <p:cNvPr id="4" name="Tijdelijke aanduiding voor datum 3">
            <a:extLst>
              <a:ext uri="{FF2B5EF4-FFF2-40B4-BE49-F238E27FC236}">
                <a16:creationId xmlns:a16="http://schemas.microsoft.com/office/drawing/2014/main" id="{D94E61FF-7D92-934B-BC9A-238F35950CD1}"/>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6" name="Tijdelijke aanduiding voor dianummer 5">
            <a:extLst>
              <a:ext uri="{FF2B5EF4-FFF2-40B4-BE49-F238E27FC236}">
                <a16:creationId xmlns:a16="http://schemas.microsoft.com/office/drawing/2014/main" id="{ABFEFA7F-8DA7-7747-BB22-406FF954763F}"/>
              </a:ext>
            </a:extLst>
          </p:cNvPr>
          <p:cNvSpPr>
            <a:spLocks noGrp="1"/>
          </p:cNvSpPr>
          <p:nvPr>
            <p:ph type="sldNum" sz="quarter" idx="12"/>
          </p:nvPr>
        </p:nvSpPr>
        <p:spPr/>
        <p:txBody>
          <a:bodyPr/>
          <a:lstStyle/>
          <a:p>
            <a:fld id="{0AAEF2E2-A082-486B-BCC1-A4B8E9CF05F7}" type="slidenum">
              <a:rPr lang="nl-NL" smtClean="0"/>
              <a:t>6</a:t>
            </a:fld>
            <a:endParaRPr lang="nl-NL" dirty="0"/>
          </a:p>
        </p:txBody>
      </p:sp>
      <p:sp>
        <p:nvSpPr>
          <p:cNvPr id="7" name="Tijdelijke aanduiding voor tekst 6">
            <a:extLst>
              <a:ext uri="{FF2B5EF4-FFF2-40B4-BE49-F238E27FC236}">
                <a16:creationId xmlns:a16="http://schemas.microsoft.com/office/drawing/2014/main" id="{6B15A552-5820-1840-9152-3A49278E6D4B}"/>
              </a:ext>
            </a:extLst>
          </p:cNvPr>
          <p:cNvSpPr>
            <a:spLocks noGrp="1"/>
          </p:cNvSpPr>
          <p:nvPr>
            <p:ph type="body" sz="quarter" idx="17"/>
          </p:nvPr>
        </p:nvSpPr>
        <p:spPr/>
        <p:txBody>
          <a:bodyPr/>
          <a:lstStyle/>
          <a:p>
            <a:r>
              <a:rPr lang="nl-NL" dirty="0"/>
              <a:t>UITLEG</a:t>
            </a:r>
          </a:p>
        </p:txBody>
      </p:sp>
      <p:pic>
        <p:nvPicPr>
          <p:cNvPr id="8" name="Afbeelding 7">
            <a:extLst>
              <a:ext uri="{FF2B5EF4-FFF2-40B4-BE49-F238E27FC236}">
                <a16:creationId xmlns:a16="http://schemas.microsoft.com/office/drawing/2014/main" id="{8AB666B6-57F3-5049-9318-F48A2618D243}"/>
              </a:ext>
            </a:extLst>
          </p:cNvPr>
          <p:cNvPicPr>
            <a:picLocks noChangeAspect="1"/>
          </p:cNvPicPr>
          <p:nvPr/>
        </p:nvPicPr>
        <p:blipFill>
          <a:blip r:embed="rId3"/>
          <a:stretch>
            <a:fillRect/>
          </a:stretch>
        </p:blipFill>
        <p:spPr>
          <a:xfrm>
            <a:off x="863600" y="1019175"/>
            <a:ext cx="5511800" cy="5702300"/>
          </a:xfrm>
          <a:prstGeom prst="rect">
            <a:avLst/>
          </a:prstGeom>
        </p:spPr>
      </p:pic>
      <p:sp>
        <p:nvSpPr>
          <p:cNvPr id="5" name="Tijdelijke aanduiding voor voettekst 4">
            <a:extLst>
              <a:ext uri="{FF2B5EF4-FFF2-40B4-BE49-F238E27FC236}">
                <a16:creationId xmlns:a16="http://schemas.microsoft.com/office/drawing/2014/main" id="{DBB1EA20-C3AB-CB44-9593-2525A3FE76AE}"/>
              </a:ext>
            </a:extLst>
          </p:cNvPr>
          <p:cNvSpPr>
            <a:spLocks noGrp="1"/>
          </p:cNvSpPr>
          <p:nvPr>
            <p:ph type="ftr" sz="quarter" idx="11"/>
          </p:nvPr>
        </p:nvSpPr>
        <p:spPr/>
        <p:txBody>
          <a:bodyPr/>
          <a:lstStyle/>
          <a:p>
            <a:r>
              <a:rPr lang="nl-NL" dirty="0"/>
              <a:t>Bron: </a:t>
            </a:r>
            <a:r>
              <a:rPr lang="nl-NL" dirty="0" err="1"/>
              <a:t>https</a:t>
            </a:r>
            <a:r>
              <a:rPr lang="nl-NL" dirty="0"/>
              <a:t>://</a:t>
            </a:r>
            <a:r>
              <a:rPr lang="nl-NL" dirty="0" err="1"/>
              <a:t>repl.it</a:t>
            </a:r>
            <a:r>
              <a:rPr lang="nl-NL" dirty="0"/>
              <a:t>/@</a:t>
            </a:r>
            <a:r>
              <a:rPr lang="nl-NL" dirty="0" err="1"/>
              <a:t>timmy_i_chen</a:t>
            </a:r>
            <a:r>
              <a:rPr lang="nl-NL" dirty="0"/>
              <a:t>/p5-demo</a:t>
            </a:r>
          </a:p>
        </p:txBody>
      </p:sp>
    </p:spTree>
    <p:extLst>
      <p:ext uri="{BB962C8B-B14F-4D97-AF65-F5344CB8AC3E}">
        <p14:creationId xmlns:p14="http://schemas.microsoft.com/office/powerpoint/2010/main" val="914529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B52B7-8785-1548-BDD4-857582271CF8}"/>
              </a:ext>
            </a:extLst>
          </p:cNvPr>
          <p:cNvSpPr>
            <a:spLocks noGrp="1"/>
          </p:cNvSpPr>
          <p:nvPr>
            <p:ph type="title"/>
          </p:nvPr>
        </p:nvSpPr>
        <p:spPr/>
        <p:txBody>
          <a:bodyPr>
            <a:normAutofit fontScale="90000"/>
          </a:bodyPr>
          <a:lstStyle/>
          <a:p>
            <a:r>
              <a:rPr lang="nl-NL" dirty="0" err="1"/>
              <a:t>Kahoot</a:t>
            </a:r>
            <a:r>
              <a:rPr lang="nl-NL" dirty="0"/>
              <a:t> om theorie mee te oefenen</a:t>
            </a:r>
            <a:br>
              <a:rPr lang="nl-NL" dirty="0"/>
            </a:br>
            <a:r>
              <a:rPr lang="nl-NL" dirty="0"/>
              <a:t>Let op: dit dekt maar kleine stukjes van de stof</a:t>
            </a:r>
          </a:p>
        </p:txBody>
      </p:sp>
      <p:sp>
        <p:nvSpPr>
          <p:cNvPr id="3" name="Tijdelijke aanduiding voor inhoud 2">
            <a:extLst>
              <a:ext uri="{FF2B5EF4-FFF2-40B4-BE49-F238E27FC236}">
                <a16:creationId xmlns:a16="http://schemas.microsoft.com/office/drawing/2014/main" id="{1BD5C815-8B7D-3A43-8AA7-CFBF4AAABC42}"/>
              </a:ext>
            </a:extLst>
          </p:cNvPr>
          <p:cNvSpPr>
            <a:spLocks noGrp="1"/>
          </p:cNvSpPr>
          <p:nvPr>
            <p:ph idx="1"/>
          </p:nvPr>
        </p:nvSpPr>
        <p:spPr/>
        <p:txBody>
          <a:bodyPr/>
          <a:lstStyle/>
          <a:p>
            <a:pPr marL="0" indent="0">
              <a:buNone/>
            </a:pPr>
            <a:r>
              <a:rPr lang="nl-NL" dirty="0"/>
              <a:t>Khan 1 (start t/m variabelen)</a:t>
            </a:r>
          </a:p>
          <a:p>
            <a:r>
              <a:rPr lang="nl-NL" dirty="0">
                <a:hlinkClick r:id="rId2"/>
              </a:rPr>
              <a:t>https://play.kahoot.it/#/k/b9b42e12-ac8b-4cba-822f-a5ba0a46c8cf</a:t>
            </a:r>
            <a:endParaRPr lang="nl-NL" dirty="0"/>
          </a:p>
          <a:p>
            <a:pPr marL="0" indent="0">
              <a:buNone/>
            </a:pPr>
            <a:r>
              <a:rPr lang="nl-NL" dirty="0"/>
              <a:t>Khan 2 (variabelen t/m </a:t>
            </a:r>
            <a:r>
              <a:rPr lang="nl-NL" dirty="0" err="1"/>
              <a:t>animations</a:t>
            </a:r>
            <a:r>
              <a:rPr lang="nl-NL" dirty="0"/>
              <a:t>)</a:t>
            </a:r>
          </a:p>
          <a:p>
            <a:r>
              <a:rPr lang="nl-NL" dirty="0">
                <a:hlinkClick r:id="rId3"/>
              </a:rPr>
              <a:t>https://play.kahoot.it/#/k/febf42ff-4857-429a-a9c0-d4890e4132ee</a:t>
            </a:r>
            <a:endParaRPr lang="nl-NL" dirty="0"/>
          </a:p>
          <a:p>
            <a:pPr marL="0" indent="0">
              <a:buNone/>
            </a:pPr>
            <a:r>
              <a:rPr lang="nl-NL" dirty="0"/>
              <a:t>Khan 3 (logische expressies)</a:t>
            </a:r>
          </a:p>
          <a:p>
            <a:r>
              <a:rPr lang="nl-NL" dirty="0">
                <a:hlinkClick r:id="rId4"/>
              </a:rPr>
              <a:t>https://create.kahoot.it/k/c5301c8b-ef4f-4ea8-8beb-a057b7b317be</a:t>
            </a:r>
            <a:endParaRPr lang="nl-NL" dirty="0"/>
          </a:p>
          <a:p>
            <a:endParaRPr lang="nl-NL" dirty="0"/>
          </a:p>
        </p:txBody>
      </p:sp>
      <p:sp>
        <p:nvSpPr>
          <p:cNvPr id="4" name="Tijdelijke aanduiding voor datum 3">
            <a:extLst>
              <a:ext uri="{FF2B5EF4-FFF2-40B4-BE49-F238E27FC236}">
                <a16:creationId xmlns:a16="http://schemas.microsoft.com/office/drawing/2014/main" id="{A8123194-51C3-3E4D-BF25-28B2B9B38590}"/>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E1D095E0-0997-A748-8BD0-0F6492B413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986CC6-FA44-1341-BA70-104291D4828B}"/>
              </a:ext>
            </a:extLst>
          </p:cNvPr>
          <p:cNvSpPr>
            <a:spLocks noGrp="1"/>
          </p:cNvSpPr>
          <p:nvPr>
            <p:ph type="sldNum" sz="quarter" idx="12"/>
          </p:nvPr>
        </p:nvSpPr>
        <p:spPr/>
        <p:txBody>
          <a:bodyPr/>
          <a:lstStyle/>
          <a:p>
            <a:fld id="{0AAEF2E2-A082-486B-BCC1-A4B8E9CF05F7}" type="slidenum">
              <a:rPr lang="nl-NL" smtClean="0"/>
              <a:t>60</a:t>
            </a:fld>
            <a:endParaRPr lang="nl-NL"/>
          </a:p>
        </p:txBody>
      </p:sp>
      <p:sp>
        <p:nvSpPr>
          <p:cNvPr id="7" name="Tijdelijke aanduiding voor tekst 6">
            <a:extLst>
              <a:ext uri="{FF2B5EF4-FFF2-40B4-BE49-F238E27FC236}">
                <a16:creationId xmlns:a16="http://schemas.microsoft.com/office/drawing/2014/main" id="{86CC5557-C43C-1644-B4DE-A6F291BBB440}"/>
              </a:ext>
            </a:extLst>
          </p:cNvPr>
          <p:cNvSpPr>
            <a:spLocks noGrp="1"/>
          </p:cNvSpPr>
          <p:nvPr>
            <p:ph type="body" sz="quarter" idx="17"/>
          </p:nvPr>
        </p:nvSpPr>
        <p:spPr/>
        <p:txBody>
          <a:bodyPr/>
          <a:lstStyle/>
          <a:p>
            <a:r>
              <a:rPr lang="nl-NL" dirty="0"/>
              <a:t>OEFENING</a:t>
            </a:r>
          </a:p>
        </p:txBody>
      </p:sp>
    </p:spTree>
    <p:extLst>
      <p:ext uri="{BB962C8B-B14F-4D97-AF65-F5344CB8AC3E}">
        <p14:creationId xmlns:p14="http://schemas.microsoft.com/office/powerpoint/2010/main" val="406831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16792-749C-0147-A5A2-17881AC59C8A}"/>
              </a:ext>
            </a:extLst>
          </p:cNvPr>
          <p:cNvSpPr>
            <a:spLocks noGrp="1"/>
          </p:cNvSpPr>
          <p:nvPr>
            <p:ph type="title"/>
          </p:nvPr>
        </p:nvSpPr>
        <p:spPr/>
        <p:txBody>
          <a:bodyPr/>
          <a:lstStyle/>
          <a:p>
            <a:r>
              <a:rPr lang="nl-NL" dirty="0"/>
              <a:t>Programmeertalen - meer voorbeelden</a:t>
            </a:r>
          </a:p>
        </p:txBody>
      </p:sp>
      <p:sp>
        <p:nvSpPr>
          <p:cNvPr id="3" name="Tijdelijke aanduiding voor inhoud 2">
            <a:extLst>
              <a:ext uri="{FF2B5EF4-FFF2-40B4-BE49-F238E27FC236}">
                <a16:creationId xmlns:a16="http://schemas.microsoft.com/office/drawing/2014/main" id="{3C8A8FD8-0DB1-7C4A-ACB7-DEBD41B4CEF1}"/>
              </a:ext>
            </a:extLst>
          </p:cNvPr>
          <p:cNvSpPr>
            <a:spLocks noGrp="1"/>
          </p:cNvSpPr>
          <p:nvPr>
            <p:ph idx="1"/>
          </p:nvPr>
        </p:nvSpPr>
        <p:spPr/>
        <p:txBody>
          <a:bodyPr>
            <a:normAutofit lnSpcReduction="10000"/>
          </a:bodyPr>
          <a:lstStyle/>
          <a:p>
            <a:pPr marL="0" indent="0">
              <a:buNone/>
            </a:pPr>
            <a:r>
              <a:rPr lang="nl-NL" dirty="0"/>
              <a:t>Voorbeelden van programmeertalen:</a:t>
            </a:r>
          </a:p>
          <a:p>
            <a:r>
              <a:rPr lang="nl-NL" dirty="0"/>
              <a:t>Basic, C, C++, C#, Java, </a:t>
            </a:r>
            <a:r>
              <a:rPr lang="nl-NL" dirty="0" err="1"/>
              <a:t>JavaScript</a:t>
            </a:r>
            <a:r>
              <a:rPr lang="nl-NL" dirty="0"/>
              <a:t>, PHP, .</a:t>
            </a:r>
            <a:r>
              <a:rPr lang="nl-NL" dirty="0" err="1"/>
              <a:t>NETJavaScript</a:t>
            </a:r>
            <a:r>
              <a:rPr lang="nl-NL" dirty="0"/>
              <a:t> …enzovoort</a:t>
            </a:r>
          </a:p>
          <a:p>
            <a:endParaRPr lang="nl-NL" dirty="0"/>
          </a:p>
          <a:p>
            <a:pPr marL="0" indent="0">
              <a:buNone/>
            </a:pPr>
            <a:r>
              <a:rPr lang="nl-NL" dirty="0"/>
              <a:t>Er is niet 1 taal het beste, je keuze hangt af van:</a:t>
            </a:r>
          </a:p>
          <a:p>
            <a:r>
              <a:rPr lang="nl-NL" dirty="0"/>
              <a:t>Wat wil je dat het programma doet?</a:t>
            </a:r>
          </a:p>
          <a:p>
            <a:r>
              <a:rPr lang="nl-NL" dirty="0"/>
              <a:t>Met welke andere programma’s moet het programma samenwerken?</a:t>
            </a:r>
          </a:p>
          <a:p>
            <a:r>
              <a:rPr lang="nl-NL" dirty="0"/>
              <a:t>Op wat voor apparaat draait het programma?</a:t>
            </a:r>
          </a:p>
          <a:p>
            <a:r>
              <a:rPr lang="nl-NL" dirty="0"/>
              <a:t>Van welke taal zijn veel voorbeeld-programma’s beschikbaar</a:t>
            </a:r>
          </a:p>
          <a:p>
            <a:r>
              <a:rPr lang="nl-NL" dirty="0"/>
              <a:t>Met welke taal ben je al bekend?</a:t>
            </a:r>
          </a:p>
          <a:p>
            <a:r>
              <a:rPr lang="nl-NL" dirty="0"/>
              <a:t>…enzovoort</a:t>
            </a:r>
          </a:p>
        </p:txBody>
      </p:sp>
      <p:sp>
        <p:nvSpPr>
          <p:cNvPr id="4" name="Tijdelijke aanduiding voor datum 3">
            <a:extLst>
              <a:ext uri="{FF2B5EF4-FFF2-40B4-BE49-F238E27FC236}">
                <a16:creationId xmlns:a16="http://schemas.microsoft.com/office/drawing/2014/main" id="{D94E61FF-7D92-934B-BC9A-238F35950CD1}"/>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DBB1EA20-C3AB-CB44-9593-2525A3FE76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FEFA7F-8DA7-7747-BB22-406FF954763F}"/>
              </a:ext>
            </a:extLst>
          </p:cNvPr>
          <p:cNvSpPr>
            <a:spLocks noGrp="1"/>
          </p:cNvSpPr>
          <p:nvPr>
            <p:ph type="sldNum" sz="quarter" idx="12"/>
          </p:nvPr>
        </p:nvSpPr>
        <p:spPr/>
        <p:txBody>
          <a:bodyPr/>
          <a:lstStyle/>
          <a:p>
            <a:fld id="{0AAEF2E2-A082-486B-BCC1-A4B8E9CF05F7}" type="slidenum">
              <a:rPr lang="nl-NL" smtClean="0"/>
              <a:t>7</a:t>
            </a:fld>
            <a:endParaRPr lang="nl-NL"/>
          </a:p>
        </p:txBody>
      </p:sp>
      <p:sp>
        <p:nvSpPr>
          <p:cNvPr id="7" name="Tijdelijke aanduiding voor tekst 6">
            <a:extLst>
              <a:ext uri="{FF2B5EF4-FFF2-40B4-BE49-F238E27FC236}">
                <a16:creationId xmlns:a16="http://schemas.microsoft.com/office/drawing/2014/main" id="{6B15A552-5820-1840-9152-3A49278E6D4B}"/>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7557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CD3D3-F88C-0144-81A9-5EA9624176C7}"/>
              </a:ext>
            </a:extLst>
          </p:cNvPr>
          <p:cNvSpPr>
            <a:spLocks noGrp="1"/>
          </p:cNvSpPr>
          <p:nvPr>
            <p:ph type="title"/>
          </p:nvPr>
        </p:nvSpPr>
        <p:spPr/>
        <p:txBody>
          <a:bodyPr>
            <a:normAutofit/>
          </a:bodyPr>
          <a:lstStyle/>
          <a:p>
            <a:r>
              <a:rPr lang="nl-NL" dirty="0"/>
              <a:t>Hoe leest een computer programmeertalen?</a:t>
            </a:r>
          </a:p>
        </p:txBody>
      </p:sp>
      <p:sp>
        <p:nvSpPr>
          <p:cNvPr id="3" name="Tijdelijke aanduiding voor inhoud 2">
            <a:extLst>
              <a:ext uri="{FF2B5EF4-FFF2-40B4-BE49-F238E27FC236}">
                <a16:creationId xmlns:a16="http://schemas.microsoft.com/office/drawing/2014/main" id="{9C3B5F05-697A-6A4B-BE1C-7B0A4523DBFE}"/>
              </a:ext>
            </a:extLst>
          </p:cNvPr>
          <p:cNvSpPr>
            <a:spLocks noGrp="1"/>
          </p:cNvSpPr>
          <p:nvPr>
            <p:ph idx="1"/>
          </p:nvPr>
        </p:nvSpPr>
        <p:spPr/>
        <p:txBody>
          <a:bodyPr/>
          <a:lstStyle/>
          <a:p>
            <a:r>
              <a:rPr lang="nl-NL" dirty="0"/>
              <a:t>De meeste programmeertalen worden door de computer van voren naar achter gelezen en uitgevoerd. Deze talen noemen we </a:t>
            </a:r>
            <a:r>
              <a:rPr lang="nl-NL" u="sng" dirty="0"/>
              <a:t>imperatieve programmeertalen</a:t>
            </a:r>
            <a:r>
              <a:rPr lang="nl-NL" dirty="0"/>
              <a:t>.</a:t>
            </a:r>
          </a:p>
          <a:p>
            <a:endParaRPr lang="nl-NL" dirty="0"/>
          </a:p>
          <a:p>
            <a:r>
              <a:rPr lang="nl-NL" dirty="0"/>
              <a:t>Het vertalen van een hogere programmeertaal naar machinetaal heet </a:t>
            </a:r>
            <a:r>
              <a:rPr lang="nl-NL" u="sng" dirty="0"/>
              <a:t>compileren</a:t>
            </a:r>
            <a:r>
              <a:rPr lang="nl-NL" dirty="0"/>
              <a:t>. Het vertalen gebeurt automatisch door een programma. Zo een programma noemen we een </a:t>
            </a:r>
            <a:r>
              <a:rPr lang="nl-NL" u="sng" dirty="0"/>
              <a:t>compiler</a:t>
            </a:r>
            <a:r>
              <a:rPr lang="nl-NL" dirty="0"/>
              <a:t>. </a:t>
            </a:r>
            <a:endParaRPr lang="nl-NL" u="sng" dirty="0"/>
          </a:p>
        </p:txBody>
      </p:sp>
      <p:sp>
        <p:nvSpPr>
          <p:cNvPr id="4" name="Tijdelijke aanduiding voor datum 3">
            <a:extLst>
              <a:ext uri="{FF2B5EF4-FFF2-40B4-BE49-F238E27FC236}">
                <a16:creationId xmlns:a16="http://schemas.microsoft.com/office/drawing/2014/main" id="{C62C282E-02A0-B541-844B-A999FB33CE12}"/>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4C91620-2D4B-BB40-84A1-C74815E31C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9AA320-3C5F-B24A-959A-B6FE52BB1D4E}"/>
              </a:ext>
            </a:extLst>
          </p:cNvPr>
          <p:cNvSpPr>
            <a:spLocks noGrp="1"/>
          </p:cNvSpPr>
          <p:nvPr>
            <p:ph type="sldNum" sz="quarter" idx="12"/>
          </p:nvPr>
        </p:nvSpPr>
        <p:spPr/>
        <p:txBody>
          <a:bodyPr/>
          <a:lstStyle/>
          <a:p>
            <a:fld id="{0AAEF2E2-A082-486B-BCC1-A4B8E9CF05F7}" type="slidenum">
              <a:rPr lang="nl-NL" smtClean="0"/>
              <a:t>8</a:t>
            </a:fld>
            <a:endParaRPr lang="nl-NL"/>
          </a:p>
        </p:txBody>
      </p:sp>
      <p:sp>
        <p:nvSpPr>
          <p:cNvPr id="7" name="Tijdelijke aanduiding voor tekst 6">
            <a:extLst>
              <a:ext uri="{FF2B5EF4-FFF2-40B4-BE49-F238E27FC236}">
                <a16:creationId xmlns:a16="http://schemas.microsoft.com/office/drawing/2014/main" id="{C59F3639-7B76-304C-9F08-406D3D75803D}"/>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189867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9324A-A9E8-CC48-B40A-43E05D5E85EC}"/>
              </a:ext>
            </a:extLst>
          </p:cNvPr>
          <p:cNvSpPr>
            <a:spLocks noGrp="1"/>
          </p:cNvSpPr>
          <p:nvPr>
            <p:ph type="title"/>
          </p:nvPr>
        </p:nvSpPr>
        <p:spPr/>
        <p:txBody>
          <a:bodyPr/>
          <a:lstStyle/>
          <a:p>
            <a:r>
              <a:rPr lang="nl-NL" dirty="0"/>
              <a:t>Oefening</a:t>
            </a:r>
          </a:p>
        </p:txBody>
      </p:sp>
      <p:sp>
        <p:nvSpPr>
          <p:cNvPr id="3" name="Tijdelijke aanduiding voor inhoud 2">
            <a:extLst>
              <a:ext uri="{FF2B5EF4-FFF2-40B4-BE49-F238E27FC236}">
                <a16:creationId xmlns:a16="http://schemas.microsoft.com/office/drawing/2014/main" id="{4BE3813C-968E-8343-8483-C7884B8CA399}"/>
              </a:ext>
            </a:extLst>
          </p:cNvPr>
          <p:cNvSpPr>
            <a:spLocks noGrp="1"/>
          </p:cNvSpPr>
          <p:nvPr>
            <p:ph idx="1"/>
          </p:nvPr>
        </p:nvSpPr>
        <p:spPr/>
        <p:txBody>
          <a:bodyPr/>
          <a:lstStyle/>
          <a:p>
            <a:pPr marL="0" indent="0">
              <a:buNone/>
            </a:pPr>
            <a:r>
              <a:rPr lang="nl-NL" dirty="0"/>
              <a:t>Wat is wel/geen imperatieve programmeertaal? En waarom?</a:t>
            </a:r>
          </a:p>
          <a:p>
            <a:endParaRPr lang="nl-NL" dirty="0"/>
          </a:p>
          <a:p>
            <a:r>
              <a:rPr lang="nl-NL" dirty="0"/>
              <a:t>HTML &amp; CSS</a:t>
            </a:r>
          </a:p>
          <a:p>
            <a:endParaRPr lang="nl-NL" dirty="0"/>
          </a:p>
          <a:p>
            <a:r>
              <a:rPr lang="nl-NL" dirty="0"/>
              <a:t>Excel</a:t>
            </a:r>
          </a:p>
          <a:p>
            <a:endParaRPr lang="nl-NL" dirty="0"/>
          </a:p>
          <a:p>
            <a:r>
              <a:rPr lang="nl-NL" dirty="0"/>
              <a:t>Website maken met Google Sites</a:t>
            </a:r>
          </a:p>
          <a:p>
            <a:endParaRPr lang="nl-NL" dirty="0"/>
          </a:p>
          <a:p>
            <a:r>
              <a:rPr lang="nl-NL" dirty="0" err="1"/>
              <a:t>JavaScript</a:t>
            </a:r>
            <a:endParaRPr lang="nl-NL" dirty="0"/>
          </a:p>
        </p:txBody>
      </p:sp>
      <p:sp>
        <p:nvSpPr>
          <p:cNvPr id="4" name="Tijdelijke aanduiding voor datum 3">
            <a:extLst>
              <a:ext uri="{FF2B5EF4-FFF2-40B4-BE49-F238E27FC236}">
                <a16:creationId xmlns:a16="http://schemas.microsoft.com/office/drawing/2014/main" id="{A6DF73F7-8418-3846-8235-9EABCAF5F8F9}"/>
              </a:ext>
            </a:extLst>
          </p:cNvPr>
          <p:cNvSpPr>
            <a:spLocks noGrp="1"/>
          </p:cNvSpPr>
          <p:nvPr>
            <p:ph type="dt" sz="half" idx="10"/>
          </p:nvPr>
        </p:nvSpPr>
        <p:spPr/>
        <p:txBody>
          <a:bodyPr/>
          <a:lstStyle/>
          <a:p>
            <a:fld id="{8A2B1B6E-020F-4C7F-82FA-49ECBF11F84B}" type="datetime1">
              <a:rPr lang="nl-NL" smtClean="0"/>
              <a:t>25-01-2023</a:t>
            </a:fld>
            <a:endParaRPr lang="nl-NL"/>
          </a:p>
        </p:txBody>
      </p:sp>
      <p:sp>
        <p:nvSpPr>
          <p:cNvPr id="5" name="Tijdelijke aanduiding voor voettekst 4">
            <a:extLst>
              <a:ext uri="{FF2B5EF4-FFF2-40B4-BE49-F238E27FC236}">
                <a16:creationId xmlns:a16="http://schemas.microsoft.com/office/drawing/2014/main" id="{9140442F-69EE-464B-9D9F-E2675C825910}"/>
              </a:ext>
            </a:extLst>
          </p:cNvPr>
          <p:cNvSpPr>
            <a:spLocks noGrp="1"/>
          </p:cNvSpPr>
          <p:nvPr>
            <p:ph type="ftr" sz="quarter" idx="11"/>
          </p:nvPr>
        </p:nvSpPr>
        <p:spPr/>
        <p:txBody>
          <a:bodyPr/>
          <a:lstStyle/>
          <a:p>
            <a:r>
              <a:rPr lang="nl-NL" dirty="0"/>
              <a:t>Antwoorden in </a:t>
            </a:r>
            <a:r>
              <a:rPr lang="nl-NL" dirty="0" err="1"/>
              <a:t>speakersnotes</a:t>
            </a:r>
            <a:endParaRPr lang="nl-NL" dirty="0"/>
          </a:p>
        </p:txBody>
      </p:sp>
      <p:sp>
        <p:nvSpPr>
          <p:cNvPr id="6" name="Tijdelijke aanduiding voor dianummer 5">
            <a:extLst>
              <a:ext uri="{FF2B5EF4-FFF2-40B4-BE49-F238E27FC236}">
                <a16:creationId xmlns:a16="http://schemas.microsoft.com/office/drawing/2014/main" id="{FFBC1B77-F692-F149-AADC-A4306EA11B87}"/>
              </a:ext>
            </a:extLst>
          </p:cNvPr>
          <p:cNvSpPr>
            <a:spLocks noGrp="1"/>
          </p:cNvSpPr>
          <p:nvPr>
            <p:ph type="sldNum" sz="quarter" idx="12"/>
          </p:nvPr>
        </p:nvSpPr>
        <p:spPr/>
        <p:txBody>
          <a:bodyPr/>
          <a:lstStyle/>
          <a:p>
            <a:fld id="{0AAEF2E2-A082-486B-BCC1-A4B8E9CF05F7}" type="slidenum">
              <a:rPr lang="nl-NL" smtClean="0"/>
              <a:t>9</a:t>
            </a:fld>
            <a:endParaRPr lang="nl-NL"/>
          </a:p>
        </p:txBody>
      </p:sp>
      <p:sp>
        <p:nvSpPr>
          <p:cNvPr id="7" name="Tijdelijke aanduiding voor tekst 6">
            <a:extLst>
              <a:ext uri="{FF2B5EF4-FFF2-40B4-BE49-F238E27FC236}">
                <a16:creationId xmlns:a16="http://schemas.microsoft.com/office/drawing/2014/main" id="{6B306C1D-607A-C14B-9D96-844349542103}"/>
              </a:ext>
            </a:extLst>
          </p:cNvPr>
          <p:cNvSpPr>
            <a:spLocks noGrp="1"/>
          </p:cNvSpPr>
          <p:nvPr>
            <p:ph type="body" sz="quarter" idx="17"/>
          </p:nvPr>
        </p:nvSpPr>
        <p:spPr/>
        <p:txBody>
          <a:bodyPr/>
          <a:lstStyle/>
          <a:p>
            <a:r>
              <a:rPr lang="nl-NL" dirty="0"/>
              <a:t>KLASSIKAAL (VWO)</a:t>
            </a:r>
          </a:p>
        </p:txBody>
      </p:sp>
    </p:spTree>
    <p:extLst>
      <p:ext uri="{BB962C8B-B14F-4D97-AF65-F5344CB8AC3E}">
        <p14:creationId xmlns:p14="http://schemas.microsoft.com/office/powerpoint/2010/main" val="42777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26482</TotalTime>
  <Words>3669</Words>
  <Application>Microsoft Macintosh PowerPoint</Application>
  <PresentationFormat>Breedbeeld</PresentationFormat>
  <Paragraphs>549</Paragraphs>
  <Slides>60</Slides>
  <Notes>17</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60</vt:i4>
      </vt:variant>
    </vt:vector>
  </HeadingPairs>
  <TitlesOfParts>
    <vt:vector size="65" baseType="lpstr">
      <vt:lpstr>Arial</vt:lpstr>
      <vt:lpstr>Calibri</vt:lpstr>
      <vt:lpstr>Calibri Light</vt:lpstr>
      <vt:lpstr>Courier</vt:lpstr>
      <vt:lpstr>Office Theme</vt:lpstr>
      <vt:lpstr>Programmeren </vt:lpstr>
      <vt:lpstr>Wat is een programmeertaal?</vt:lpstr>
      <vt:lpstr>Machinetaal - voorbeeld</vt:lpstr>
      <vt:lpstr>Machinetaal – voorbeeld (pseudocode)</vt:lpstr>
      <vt:lpstr>Machinetaal versus hogere programmeertalen</vt:lpstr>
      <vt:lpstr>JavaScript - voorbeeld</vt:lpstr>
      <vt:lpstr>Programmeertalen - meer voorbeelden</vt:lpstr>
      <vt:lpstr>Hoe leest een computer programmeertalen?</vt:lpstr>
      <vt:lpstr>Oefening</vt:lpstr>
      <vt:lpstr>De p5.js library</vt:lpstr>
      <vt:lpstr>Wat is een library?</vt:lpstr>
      <vt:lpstr>p5.js library</vt:lpstr>
      <vt:lpstr>https://repl.it/@vangeest/jsP5Khan-animatieAuto</vt:lpstr>
      <vt:lpstr>https://repl.it/@vangeest/jsP5Khan-animatieLijn</vt:lpstr>
      <vt:lpstr>Volgorde waarin code wordt uitgevoerd</vt:lpstr>
      <vt:lpstr>De volgorde van programmacode maakt uit</vt:lpstr>
      <vt:lpstr>Hoofd eerst</vt:lpstr>
      <vt:lpstr>Hoofd laatst</vt:lpstr>
      <vt:lpstr>Variabelen</vt:lpstr>
      <vt:lpstr>Wat zijn variabelen?</vt:lpstr>
      <vt:lpstr>https://repl.it/@vangeest/jsP5Khan-variabelen</vt:lpstr>
      <vt:lpstr>Welke gegevens kunnen in een variabele?</vt:lpstr>
      <vt:lpstr>Weakly-Typed versus Strong-Typed.  Wat vind jij het fijnst?</vt:lpstr>
      <vt:lpstr>https://repl.it/@vangeest/jsP5Khan-variabelenDataTypen</vt:lpstr>
      <vt:lpstr>Functies</vt:lpstr>
      <vt:lpstr>Wat is een functie?</vt:lpstr>
      <vt:lpstr>Wat is een functie?</vt:lpstr>
      <vt:lpstr>Parameters en resultaat van een functie</vt:lpstr>
      <vt:lpstr>Parameters en resultaat van een functie</vt:lpstr>
      <vt:lpstr>Globale en lokale variabelen</vt:lpstr>
      <vt:lpstr>https://repl.it/@vangeest/jsP5Khan-functiesLokaalGlobaalBasic</vt:lpstr>
      <vt:lpstr>Nesten van functies</vt:lpstr>
      <vt:lpstr>Recursie</vt:lpstr>
      <vt:lpstr>Selectie, expressies en operatoren</vt:lpstr>
      <vt:lpstr>Selectie-structuur</vt:lpstr>
      <vt:lpstr>https://repl.it/@vangeest/jsP5Khan-alsDanAnders-LogischeExpressies</vt:lpstr>
      <vt:lpstr>Expressie</vt:lpstr>
      <vt:lpstr>https://repl.it/@vangeest/jsP5Khan-alsDanAnders-LogischeExpressies</vt:lpstr>
      <vt:lpstr>Operatoren</vt:lpstr>
      <vt:lpstr>https://repl.it/@vangeest/jsP5Khan-alsDanAnders-LogischeExpressies</vt:lpstr>
      <vt:lpstr>Herhaling</vt:lpstr>
      <vt:lpstr>Herhaling – voorbeeld met while</vt:lpstr>
      <vt:lpstr>https://repl.it/@vangeest/jsP5Khan-herhalingWhileFor</vt:lpstr>
      <vt:lpstr>Herhaling – voorbeeld met for</vt:lpstr>
      <vt:lpstr>Herhaling - nesten</vt:lpstr>
      <vt:lpstr>https://repl.it/@vangeest/jsP5Khan-herhalingWhileFor</vt:lpstr>
      <vt:lpstr>Arrays</vt:lpstr>
      <vt:lpstr>Arrays</vt:lpstr>
      <vt:lpstr>https://repl.it/@vangeest/jsP5Khan-array Zonder array</vt:lpstr>
      <vt:lpstr>https://repl.it/@vangeest/jsP5Khan-array Met array</vt:lpstr>
      <vt:lpstr>https://repl.it/@vangeest/jsP5Khan-array Met array en loop</vt:lpstr>
      <vt:lpstr>https://repl.it/@vangeest/jsP5Khan-array Met array en loop en willekeurig aantal elementen in de array</vt:lpstr>
      <vt:lpstr>2 dimensionale arrays</vt:lpstr>
      <vt:lpstr>https://repl.it/@vangeest/jsP5Khan-array2D gameveld met 1 rij (met array)</vt:lpstr>
      <vt:lpstr>https://repl.it/@vangeest/jsP5Khan-array2D gameveld met 1 rij (met array en functie)</vt:lpstr>
      <vt:lpstr>https://repl.it/@vangeest/jsP5Khan-array2D gameveld met 3 rijen</vt:lpstr>
      <vt:lpstr>https://repl.it/@vangeest/jsP5Khan-array2D gameveld met 3 rijen (opgeschoond)</vt:lpstr>
      <vt:lpstr>https://repl.it/@vangeest/jsP5Khan-array2D gameveld met y rijen (2 dimensionaal array)</vt:lpstr>
      <vt:lpstr>https://repl.it/@vangeest/jsP5Khan-array2D gameveld met y rijen (netter)</vt:lpstr>
      <vt:lpstr>Kahoot om theorie mee te oefenen Let op: dit dekt maar kleine stukjes van de stof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Rekonomie</dc:title>
  <dc:creator>Sander van Geest</dc:creator>
  <cp:lastModifiedBy>Sander van Geest</cp:lastModifiedBy>
  <cp:revision>385</cp:revision>
  <cp:lastPrinted>2018-09-12T10:52:59Z</cp:lastPrinted>
  <dcterms:created xsi:type="dcterms:W3CDTF">2017-08-27T11:36:23Z</dcterms:created>
  <dcterms:modified xsi:type="dcterms:W3CDTF">2023-01-25T11:31:15Z</dcterms:modified>
</cp:coreProperties>
</file>