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3"/>
  </p:notesMasterIdLst>
  <p:handoutMasterIdLst>
    <p:handoutMasterId r:id="rId224"/>
  </p:handoutMasterIdLst>
  <p:sldIdLst>
    <p:sldId id="265" r:id="rId2"/>
    <p:sldId id="408" r:id="rId3"/>
    <p:sldId id="406" r:id="rId4"/>
    <p:sldId id="405" r:id="rId5"/>
    <p:sldId id="352" r:id="rId6"/>
    <p:sldId id="423" r:id="rId7"/>
    <p:sldId id="427" r:id="rId8"/>
    <p:sldId id="428" r:id="rId9"/>
    <p:sldId id="422" r:id="rId10"/>
    <p:sldId id="425" r:id="rId11"/>
    <p:sldId id="417" r:id="rId12"/>
    <p:sldId id="345" r:id="rId13"/>
    <p:sldId id="416" r:id="rId14"/>
    <p:sldId id="346" r:id="rId15"/>
    <p:sldId id="415" r:id="rId16"/>
    <p:sldId id="347" r:id="rId17"/>
    <p:sldId id="410" r:id="rId18"/>
    <p:sldId id="411" r:id="rId19"/>
    <p:sldId id="412" r:id="rId20"/>
    <p:sldId id="413" r:id="rId21"/>
    <p:sldId id="414" r:id="rId22"/>
    <p:sldId id="418" r:id="rId23"/>
    <p:sldId id="404" r:id="rId24"/>
    <p:sldId id="429" r:id="rId25"/>
    <p:sldId id="430" r:id="rId26"/>
    <p:sldId id="433" r:id="rId27"/>
    <p:sldId id="432" r:id="rId28"/>
    <p:sldId id="434" r:id="rId29"/>
    <p:sldId id="435" r:id="rId30"/>
    <p:sldId id="436" r:id="rId31"/>
    <p:sldId id="437" r:id="rId32"/>
    <p:sldId id="438" r:id="rId33"/>
    <p:sldId id="439" r:id="rId34"/>
    <p:sldId id="440" r:id="rId35"/>
    <p:sldId id="441" r:id="rId36"/>
    <p:sldId id="362" r:id="rId37"/>
    <p:sldId id="478" r:id="rId38"/>
    <p:sldId id="442" r:id="rId39"/>
    <p:sldId id="443" r:id="rId40"/>
    <p:sldId id="444" r:id="rId41"/>
    <p:sldId id="445" r:id="rId42"/>
    <p:sldId id="446" r:id="rId43"/>
    <p:sldId id="447" r:id="rId44"/>
    <p:sldId id="448" r:id="rId45"/>
    <p:sldId id="450" r:id="rId46"/>
    <p:sldId id="451" r:id="rId47"/>
    <p:sldId id="452" r:id="rId48"/>
    <p:sldId id="453" r:id="rId49"/>
    <p:sldId id="454" r:id="rId50"/>
    <p:sldId id="455" r:id="rId51"/>
    <p:sldId id="456" r:id="rId52"/>
    <p:sldId id="459" r:id="rId53"/>
    <p:sldId id="466" r:id="rId54"/>
    <p:sldId id="457" r:id="rId55"/>
    <p:sldId id="458" r:id="rId56"/>
    <p:sldId id="473" r:id="rId57"/>
    <p:sldId id="474" r:id="rId58"/>
    <p:sldId id="465" r:id="rId59"/>
    <p:sldId id="364" r:id="rId60"/>
    <p:sldId id="460" r:id="rId61"/>
    <p:sldId id="370" r:id="rId62"/>
    <p:sldId id="463" r:id="rId63"/>
    <p:sldId id="464" r:id="rId64"/>
    <p:sldId id="469" r:id="rId65"/>
    <p:sldId id="472" r:id="rId66"/>
    <p:sldId id="467" r:id="rId67"/>
    <p:sldId id="468" r:id="rId68"/>
    <p:sldId id="470" r:id="rId69"/>
    <p:sldId id="471" r:id="rId70"/>
    <p:sldId id="475" r:id="rId71"/>
    <p:sldId id="477" r:id="rId72"/>
    <p:sldId id="476" r:id="rId73"/>
    <p:sldId id="502" r:id="rId74"/>
    <p:sldId id="501" r:id="rId75"/>
    <p:sldId id="482" r:id="rId76"/>
    <p:sldId id="481" r:id="rId77"/>
    <p:sldId id="483" r:id="rId78"/>
    <p:sldId id="484" r:id="rId79"/>
    <p:sldId id="486" r:id="rId80"/>
    <p:sldId id="485" r:id="rId81"/>
    <p:sldId id="489" r:id="rId82"/>
    <p:sldId id="504" r:id="rId83"/>
    <p:sldId id="488" r:id="rId84"/>
    <p:sldId id="487" r:id="rId85"/>
    <p:sldId id="507" r:id="rId86"/>
    <p:sldId id="506" r:id="rId87"/>
    <p:sldId id="493" r:id="rId88"/>
    <p:sldId id="490" r:id="rId89"/>
    <p:sldId id="492" r:id="rId90"/>
    <p:sldId id="494" r:id="rId91"/>
    <p:sldId id="495" r:id="rId92"/>
    <p:sldId id="496" r:id="rId93"/>
    <p:sldId id="505" r:id="rId94"/>
    <p:sldId id="498" r:id="rId95"/>
    <p:sldId id="499" r:id="rId96"/>
    <p:sldId id="500" r:id="rId97"/>
    <p:sldId id="508" r:id="rId98"/>
    <p:sldId id="503" r:id="rId99"/>
    <p:sldId id="513" r:id="rId100"/>
    <p:sldId id="514" r:id="rId101"/>
    <p:sldId id="519" r:id="rId102"/>
    <p:sldId id="385" r:id="rId103"/>
    <p:sldId id="387" r:id="rId104"/>
    <p:sldId id="391" r:id="rId105"/>
    <p:sldId id="517" r:id="rId106"/>
    <p:sldId id="523" r:id="rId107"/>
    <p:sldId id="510" r:id="rId108"/>
    <p:sldId id="518" r:id="rId109"/>
    <p:sldId id="388" r:id="rId110"/>
    <p:sldId id="515" r:id="rId111"/>
    <p:sldId id="516" r:id="rId112"/>
    <p:sldId id="392" r:id="rId113"/>
    <p:sldId id="520" r:id="rId114"/>
    <p:sldId id="521" r:id="rId115"/>
    <p:sldId id="522" r:id="rId116"/>
    <p:sldId id="524" r:id="rId117"/>
    <p:sldId id="579" r:id="rId118"/>
    <p:sldId id="525" r:id="rId119"/>
    <p:sldId id="526" r:id="rId120"/>
    <p:sldId id="527" r:id="rId121"/>
    <p:sldId id="528" r:id="rId122"/>
    <p:sldId id="529" r:id="rId123"/>
    <p:sldId id="530" r:id="rId124"/>
    <p:sldId id="531" r:id="rId125"/>
    <p:sldId id="395" r:id="rId126"/>
    <p:sldId id="532" r:id="rId127"/>
    <p:sldId id="533" r:id="rId128"/>
    <p:sldId id="534" r:id="rId129"/>
    <p:sldId id="535" r:id="rId130"/>
    <p:sldId id="536" r:id="rId131"/>
    <p:sldId id="537" r:id="rId132"/>
    <p:sldId id="538" r:id="rId133"/>
    <p:sldId id="539" r:id="rId134"/>
    <p:sldId id="540" r:id="rId135"/>
    <p:sldId id="541" r:id="rId136"/>
    <p:sldId id="542" r:id="rId137"/>
    <p:sldId id="543" r:id="rId138"/>
    <p:sldId id="544" r:id="rId139"/>
    <p:sldId id="545" r:id="rId140"/>
    <p:sldId id="546" r:id="rId141"/>
    <p:sldId id="547" r:id="rId142"/>
    <p:sldId id="549" r:id="rId143"/>
    <p:sldId id="551" r:id="rId144"/>
    <p:sldId id="550" r:id="rId145"/>
    <p:sldId id="552" r:id="rId146"/>
    <p:sldId id="553" r:id="rId147"/>
    <p:sldId id="397" r:id="rId148"/>
    <p:sldId id="396" r:id="rId149"/>
    <p:sldId id="554" r:id="rId150"/>
    <p:sldId id="555" r:id="rId151"/>
    <p:sldId id="556" r:id="rId152"/>
    <p:sldId id="557" r:id="rId153"/>
    <p:sldId id="558" r:id="rId154"/>
    <p:sldId id="559" r:id="rId155"/>
    <p:sldId id="560" r:id="rId156"/>
    <p:sldId id="561" r:id="rId157"/>
    <p:sldId id="562" r:id="rId158"/>
    <p:sldId id="563" r:id="rId159"/>
    <p:sldId id="564" r:id="rId160"/>
    <p:sldId id="565" r:id="rId161"/>
    <p:sldId id="566" r:id="rId162"/>
    <p:sldId id="567" r:id="rId163"/>
    <p:sldId id="568" r:id="rId164"/>
    <p:sldId id="569" r:id="rId165"/>
    <p:sldId id="570" r:id="rId166"/>
    <p:sldId id="571" r:id="rId167"/>
    <p:sldId id="572" r:id="rId168"/>
    <p:sldId id="573" r:id="rId169"/>
    <p:sldId id="574" r:id="rId170"/>
    <p:sldId id="575" r:id="rId171"/>
    <p:sldId id="576" r:id="rId172"/>
    <p:sldId id="578" r:id="rId173"/>
    <p:sldId id="615" r:id="rId174"/>
    <p:sldId id="580" r:id="rId175"/>
    <p:sldId id="581" r:id="rId176"/>
    <p:sldId id="582" r:id="rId177"/>
    <p:sldId id="584" r:id="rId178"/>
    <p:sldId id="583" r:id="rId179"/>
    <p:sldId id="585" r:id="rId180"/>
    <p:sldId id="402" r:id="rId181"/>
    <p:sldId id="587" r:id="rId182"/>
    <p:sldId id="588" r:id="rId183"/>
    <p:sldId id="589" r:id="rId184"/>
    <p:sldId id="598" r:id="rId185"/>
    <p:sldId id="590" r:id="rId186"/>
    <p:sldId id="592" r:id="rId187"/>
    <p:sldId id="593" r:id="rId188"/>
    <p:sldId id="594" r:id="rId189"/>
    <p:sldId id="595" r:id="rId190"/>
    <p:sldId id="596" r:id="rId191"/>
    <p:sldId id="597" r:id="rId192"/>
    <p:sldId id="599" r:id="rId193"/>
    <p:sldId id="600" r:id="rId194"/>
    <p:sldId id="601" r:id="rId195"/>
    <p:sldId id="602" r:id="rId196"/>
    <p:sldId id="603" r:id="rId197"/>
    <p:sldId id="604" r:id="rId198"/>
    <p:sldId id="586" r:id="rId199"/>
    <p:sldId id="605" r:id="rId200"/>
    <p:sldId id="606" r:id="rId201"/>
    <p:sldId id="607" r:id="rId202"/>
    <p:sldId id="608" r:id="rId203"/>
    <p:sldId id="609" r:id="rId204"/>
    <p:sldId id="610" r:id="rId205"/>
    <p:sldId id="611" r:id="rId206"/>
    <p:sldId id="613" r:id="rId207"/>
    <p:sldId id="614" r:id="rId208"/>
    <p:sldId id="374" r:id="rId209"/>
    <p:sldId id="616" r:id="rId210"/>
    <p:sldId id="617" r:id="rId211"/>
    <p:sldId id="403" r:id="rId212"/>
    <p:sldId id="407" r:id="rId213"/>
    <p:sldId id="618" r:id="rId214"/>
    <p:sldId id="619" r:id="rId215"/>
    <p:sldId id="409" r:id="rId216"/>
    <p:sldId id="620" r:id="rId217"/>
    <p:sldId id="621" r:id="rId218"/>
    <p:sldId id="622" r:id="rId219"/>
    <p:sldId id="623" r:id="rId220"/>
    <p:sldId id="624" r:id="rId221"/>
    <p:sldId id="612" r:id="rId2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oor de docent" id="{43C19B58-76AD-3F41-A92B-A24E5B43E79F}">
          <p14:sldIdLst>
            <p14:sldId id="265"/>
            <p14:sldId id="408"/>
            <p14:sldId id="406"/>
          </p14:sldIdLst>
        </p14:section>
        <p14:section name="1. Programmeertalen en volgordelijkheid" id="{D2C97705-F921-7149-B252-13CC9D610ED5}">
          <p14:sldIdLst>
            <p14:sldId id="405"/>
            <p14:sldId id="352"/>
            <p14:sldId id="423"/>
            <p14:sldId id="427"/>
            <p14:sldId id="428"/>
            <p14:sldId id="422"/>
            <p14:sldId id="425"/>
            <p14:sldId id="417"/>
            <p14:sldId id="345"/>
            <p14:sldId id="416"/>
            <p14:sldId id="346"/>
            <p14:sldId id="415"/>
            <p14:sldId id="347"/>
            <p14:sldId id="410"/>
            <p14:sldId id="411"/>
            <p14:sldId id="412"/>
            <p14:sldId id="413"/>
            <p14:sldId id="414"/>
            <p14:sldId id="418"/>
            <p14:sldId id="404"/>
            <p14:sldId id="429"/>
            <p14:sldId id="430"/>
          </p14:sldIdLst>
        </p14:section>
        <p14:section name="2. Variabelen" id="{2710F7DD-85A5-514F-B638-67F746959F6D}">
          <p14:sldIdLst>
            <p14:sldId id="433"/>
            <p14:sldId id="432"/>
            <p14:sldId id="434"/>
            <p14:sldId id="435"/>
            <p14:sldId id="436"/>
            <p14:sldId id="437"/>
            <p14:sldId id="438"/>
            <p14:sldId id="439"/>
            <p14:sldId id="440"/>
            <p14:sldId id="441"/>
            <p14:sldId id="362"/>
            <p14:sldId id="478"/>
            <p14:sldId id="442"/>
            <p14:sldId id="443"/>
            <p14:sldId id="444"/>
            <p14:sldId id="445"/>
            <p14:sldId id="446"/>
            <p14:sldId id="447"/>
            <p14:sldId id="448"/>
            <p14:sldId id="450"/>
            <p14:sldId id="451"/>
            <p14:sldId id="452"/>
            <p14:sldId id="453"/>
            <p14:sldId id="454"/>
            <p14:sldId id="455"/>
            <p14:sldId id="456"/>
            <p14:sldId id="459"/>
            <p14:sldId id="466"/>
            <p14:sldId id="457"/>
            <p14:sldId id="458"/>
            <p14:sldId id="473"/>
            <p14:sldId id="474"/>
            <p14:sldId id="465"/>
            <p14:sldId id="364"/>
            <p14:sldId id="460"/>
            <p14:sldId id="370"/>
            <p14:sldId id="463"/>
            <p14:sldId id="464"/>
            <p14:sldId id="469"/>
            <p14:sldId id="472"/>
            <p14:sldId id="467"/>
            <p14:sldId id="468"/>
            <p14:sldId id="470"/>
            <p14:sldId id="471"/>
            <p14:sldId id="475"/>
            <p14:sldId id="477"/>
            <p14:sldId id="476"/>
          </p14:sldIdLst>
        </p14:section>
        <p14:section name="3. Functies" id="{F38D6068-202D-4542-AA7C-E7AE045EBD5A}">
          <p14:sldIdLst>
            <p14:sldId id="502"/>
            <p14:sldId id="501"/>
            <p14:sldId id="482"/>
            <p14:sldId id="481"/>
            <p14:sldId id="483"/>
            <p14:sldId id="484"/>
            <p14:sldId id="486"/>
            <p14:sldId id="485"/>
            <p14:sldId id="489"/>
            <p14:sldId id="504"/>
            <p14:sldId id="488"/>
            <p14:sldId id="487"/>
            <p14:sldId id="507"/>
            <p14:sldId id="506"/>
            <p14:sldId id="493"/>
            <p14:sldId id="490"/>
            <p14:sldId id="492"/>
            <p14:sldId id="494"/>
            <p14:sldId id="495"/>
            <p14:sldId id="496"/>
            <p14:sldId id="505"/>
            <p14:sldId id="498"/>
            <p14:sldId id="499"/>
            <p14:sldId id="500"/>
            <p14:sldId id="508"/>
            <p14:sldId id="503"/>
          </p14:sldIdLst>
        </p14:section>
        <p14:section name="4. Selectie en logica" id="{5EDE49C4-20C2-FD44-AB95-D0FB09876685}">
          <p14:sldIdLst>
            <p14:sldId id="513"/>
            <p14:sldId id="514"/>
            <p14:sldId id="519"/>
            <p14:sldId id="385"/>
            <p14:sldId id="387"/>
            <p14:sldId id="391"/>
            <p14:sldId id="517"/>
            <p14:sldId id="523"/>
            <p14:sldId id="510"/>
            <p14:sldId id="518"/>
            <p14:sldId id="388"/>
            <p14:sldId id="515"/>
            <p14:sldId id="516"/>
            <p14:sldId id="392"/>
            <p14:sldId id="520"/>
            <p14:sldId id="521"/>
            <p14:sldId id="522"/>
          </p14:sldIdLst>
        </p14:section>
        <p14:section name="5. Herhaalstructuren" id="{2E9AAA29-EFF2-F74C-9644-52596E1F61D6}">
          <p14:sldIdLst>
            <p14:sldId id="524"/>
            <p14:sldId id="579"/>
            <p14:sldId id="525"/>
            <p14:sldId id="526"/>
            <p14:sldId id="527"/>
            <p14:sldId id="528"/>
            <p14:sldId id="529"/>
            <p14:sldId id="530"/>
            <p14:sldId id="531"/>
            <p14:sldId id="395"/>
            <p14:sldId id="532"/>
            <p14:sldId id="533"/>
            <p14:sldId id="534"/>
            <p14:sldId id="535"/>
            <p14:sldId id="536"/>
            <p14:sldId id="537"/>
            <p14:sldId id="538"/>
            <p14:sldId id="539"/>
            <p14:sldId id="540"/>
            <p14:sldId id="541"/>
            <p14:sldId id="542"/>
            <p14:sldId id="543"/>
            <p14:sldId id="544"/>
            <p14:sldId id="545"/>
            <p14:sldId id="546"/>
            <p14:sldId id="547"/>
            <p14:sldId id="549"/>
            <p14:sldId id="551"/>
            <p14:sldId id="550"/>
            <p14:sldId id="552"/>
            <p14:sldId id="553"/>
            <p14:sldId id="397"/>
            <p14:sldId id="396"/>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8"/>
            <p14:sldId id="615"/>
          </p14:sldIdLst>
        </p14:section>
        <p14:section name="6. Arrays" id="{4937B9B0-3EC9-EF4A-8435-33B3D2D751BB}">
          <p14:sldIdLst>
            <p14:sldId id="580"/>
            <p14:sldId id="581"/>
            <p14:sldId id="582"/>
            <p14:sldId id="584"/>
            <p14:sldId id="583"/>
            <p14:sldId id="585"/>
            <p14:sldId id="402"/>
            <p14:sldId id="587"/>
            <p14:sldId id="588"/>
            <p14:sldId id="589"/>
            <p14:sldId id="598"/>
            <p14:sldId id="590"/>
            <p14:sldId id="592"/>
            <p14:sldId id="593"/>
            <p14:sldId id="594"/>
            <p14:sldId id="595"/>
            <p14:sldId id="596"/>
            <p14:sldId id="597"/>
            <p14:sldId id="599"/>
            <p14:sldId id="600"/>
            <p14:sldId id="601"/>
            <p14:sldId id="602"/>
            <p14:sldId id="603"/>
            <p14:sldId id="604"/>
            <p14:sldId id="586"/>
            <p14:sldId id="605"/>
            <p14:sldId id="606"/>
            <p14:sldId id="607"/>
            <p14:sldId id="608"/>
            <p14:sldId id="609"/>
            <p14:sldId id="610"/>
            <p14:sldId id="611"/>
            <p14:sldId id="613"/>
            <p14:sldId id="614"/>
            <p14:sldId id="374"/>
            <p14:sldId id="616"/>
            <p14:sldId id="617"/>
            <p14:sldId id="403"/>
            <p14:sldId id="407"/>
            <p14:sldId id="618"/>
            <p14:sldId id="619"/>
            <p14:sldId id="409"/>
            <p14:sldId id="620"/>
            <p14:sldId id="621"/>
            <p14:sldId id="622"/>
            <p14:sldId id="623"/>
            <p14:sldId id="624"/>
            <p14:sldId id="612"/>
          </p14:sldIdLst>
        </p14:section>
        <p14:section name="Bijlagen" id="{FBF33ACE-F1B6-974C-9A48-C1DDC2D2D7F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039"/>
    <a:srgbClr val="FCEDE8"/>
    <a:srgbClr val="454C69"/>
    <a:srgbClr val="FFFFFF"/>
    <a:srgbClr val="F39322"/>
    <a:srgbClr val="E6E6E6"/>
    <a:srgbClr val="006634"/>
    <a:srgbClr val="86A3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Stijl, lich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Stijl, licht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22" autoAdjust="0"/>
    <p:restoredTop sz="97030" autoAdjust="0"/>
  </p:normalViewPr>
  <p:slideViewPr>
    <p:cSldViewPr snapToGrid="0">
      <p:cViewPr varScale="1">
        <p:scale>
          <a:sx n="127" d="100"/>
          <a:sy n="127" d="100"/>
        </p:scale>
        <p:origin x="464" y="17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47" d="100"/>
          <a:sy n="47" d="100"/>
        </p:scale>
        <p:origin x="1932" y="5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tableStyles" Target="tableStyle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handoutMaster" Target="handoutMasters/handoutMaster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C89781-F136-403A-9A18-F5A619CEDC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4178FB0E-6F11-425E-BA85-F066039B9E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DC2F7C-FCB1-4154-A707-02579EEC012A}" type="datetime1">
              <a:rPr lang="nl-NL" smtClean="0"/>
              <a:t>24-02-2023</a:t>
            </a:fld>
            <a:endParaRPr lang="nl-NL"/>
          </a:p>
        </p:txBody>
      </p:sp>
      <p:sp>
        <p:nvSpPr>
          <p:cNvPr id="4" name="Footer Placeholder 3">
            <a:extLst>
              <a:ext uri="{FF2B5EF4-FFF2-40B4-BE49-F238E27FC236}">
                <a16:creationId xmlns:a16="http://schemas.microsoft.com/office/drawing/2014/main" id="{DBD2A01D-65F8-4012-B908-12826D752B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8CBD87A9-C523-46BA-BB91-7D67E1F348E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0CFA6E-79E2-47B6-A9E0-BE46D0CDB95E}" type="slidenum">
              <a:rPr lang="nl-NL" smtClean="0"/>
              <a:t>‹nr.›</a:t>
            </a:fld>
            <a:endParaRPr lang="nl-NL"/>
          </a:p>
        </p:txBody>
      </p:sp>
    </p:spTree>
    <p:extLst>
      <p:ext uri="{BB962C8B-B14F-4D97-AF65-F5344CB8AC3E}">
        <p14:creationId xmlns:p14="http://schemas.microsoft.com/office/powerpoint/2010/main" val="100792367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B7CFA-9089-4604-BE55-6B5DC76CD258}" type="datetime1">
              <a:rPr lang="nl-NL" smtClean="0"/>
              <a:t>23-02-2023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3360D2-D3D6-4455-9451-79BE698AFDE1}" type="slidenum">
              <a:rPr lang="nl-NL" smtClean="0"/>
              <a:t>‹nr.›</a:t>
            </a:fld>
            <a:endParaRPr lang="nl-NL"/>
          </a:p>
        </p:txBody>
      </p:sp>
    </p:spTree>
    <p:extLst>
      <p:ext uri="{BB962C8B-B14F-4D97-AF65-F5344CB8AC3E}">
        <p14:creationId xmlns:p14="http://schemas.microsoft.com/office/powerpoint/2010/main" val="25062042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Leerdoelen:</a:t>
            </a:r>
          </a:p>
          <a:p>
            <a:pPr marL="171450" indent="-171450">
              <a:buFontTx/>
              <a:buChar char="-"/>
            </a:pPr>
            <a:r>
              <a:rPr lang="nl-NL" dirty="0"/>
              <a:t>Leerlingen leren programmeren</a:t>
            </a:r>
          </a:p>
          <a:p>
            <a:pPr marL="171450" indent="-171450">
              <a:buFontTx/>
              <a:buChar char="-"/>
            </a:pPr>
            <a:r>
              <a:rPr lang="nl-NL" dirty="0"/>
              <a:t>Ze moeten ongeveer kunnen wat in het eindexamenprogramma staat over programmeren</a:t>
            </a:r>
          </a:p>
          <a:p>
            <a:pPr marL="171450" indent="-171450">
              <a:buFontTx/>
              <a:buChar char="-"/>
            </a:pPr>
            <a:r>
              <a:rPr lang="nl-NL" dirty="0"/>
              <a:t>Ze moeten voldoende theoretische en praktische ervaring opbouwen om een praktische vervolgopdracht uit te kunnen voeren (game maken in </a:t>
            </a:r>
            <a:r>
              <a:rPr lang="nl-NL" dirty="0" err="1"/>
              <a:t>JavaScript</a:t>
            </a:r>
            <a:r>
              <a:rPr lang="nl-NL" dirty="0"/>
              <a:t> met p5.js </a:t>
            </a:r>
            <a:r>
              <a:rPr lang="nl-NL" dirty="0" err="1"/>
              <a:t>library</a:t>
            </a:r>
            <a:r>
              <a:rPr lang="nl-NL" dirty="0"/>
              <a:t>)</a:t>
            </a:r>
          </a:p>
          <a:p>
            <a:pPr marL="171450" indent="-171450">
              <a:buFontTx/>
              <a:buChar char="-"/>
            </a:pPr>
            <a:endParaRPr lang="nl-NL" dirty="0"/>
          </a:p>
          <a:p>
            <a:pPr marL="0" indent="0">
              <a:buFontTx/>
              <a:buNone/>
            </a:pPr>
            <a:r>
              <a:rPr lang="nl-NL" dirty="0"/>
              <a:t>Startkennis (aanbevolen, niet strikt noodzakelijk):</a:t>
            </a:r>
          </a:p>
          <a:p>
            <a:pPr marL="171450" indent="-171450">
              <a:buFontTx/>
              <a:buChar char="-"/>
            </a:pPr>
            <a:r>
              <a:rPr lang="nl-NL" dirty="0"/>
              <a:t>Enige kennis van de werking van computers (processor, bus, geheugen, operating system, browser)</a:t>
            </a:r>
          </a:p>
          <a:p>
            <a:pPr marL="171450" indent="-171450">
              <a:buFontTx/>
              <a:buChar char="-"/>
            </a:pPr>
            <a:r>
              <a:rPr lang="nl-NL" dirty="0"/>
              <a:t>Vaardigheid met het maken van door computers leesbare tekstbestanden (bijvoorbeeld html en </a:t>
            </a:r>
            <a:r>
              <a:rPr lang="nl-NL" dirty="0" err="1"/>
              <a:t>css</a:t>
            </a:r>
            <a:r>
              <a:rPr lang="nl-NL" dirty="0"/>
              <a:t>)</a:t>
            </a:r>
          </a:p>
        </p:txBody>
      </p:sp>
      <p:sp>
        <p:nvSpPr>
          <p:cNvPr id="4" name="Date Placeholder 3"/>
          <p:cNvSpPr>
            <a:spLocks noGrp="1"/>
          </p:cNvSpPr>
          <p:nvPr>
            <p:ph type="dt" idx="10"/>
          </p:nvPr>
        </p:nvSpPr>
        <p:spPr/>
        <p:txBody>
          <a:bodyPr/>
          <a:lstStyle/>
          <a:p>
            <a:fld id="{B80B7CFA-9089-4604-BE55-6B5DC76CD258}" type="datetime1">
              <a:rPr lang="nl-NL" smtClean="0"/>
              <a:t>23-02-2023</a:t>
            </a:fld>
            <a:endParaRPr lang="nl-NL"/>
          </a:p>
        </p:txBody>
      </p:sp>
      <p:sp>
        <p:nvSpPr>
          <p:cNvPr id="5" name="Slide Number Placeholder 4"/>
          <p:cNvSpPr>
            <a:spLocks noGrp="1"/>
          </p:cNvSpPr>
          <p:nvPr>
            <p:ph type="sldNum" sz="quarter" idx="11"/>
          </p:nvPr>
        </p:nvSpPr>
        <p:spPr/>
        <p:txBody>
          <a:bodyPr/>
          <a:lstStyle/>
          <a:p>
            <a:fld id="{293360D2-D3D6-4455-9451-79BE698AFDE1}" type="slidenum">
              <a:rPr lang="nl-NL" smtClean="0"/>
              <a:t>1</a:t>
            </a:fld>
            <a:endParaRPr lang="nl-NL"/>
          </a:p>
        </p:txBody>
      </p:sp>
    </p:spTree>
    <p:extLst>
      <p:ext uri="{BB962C8B-B14F-4D97-AF65-F5344CB8AC3E}">
        <p14:creationId xmlns:p14="http://schemas.microsoft.com/office/powerpoint/2010/main" val="775863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kunt de javascript </a:t>
            </a:r>
            <a:r>
              <a:rPr lang="nl-NL" dirty="0" err="1"/>
              <a:t>library</a:t>
            </a:r>
            <a:r>
              <a:rPr lang="nl-NL" dirty="0"/>
              <a:t> laten zien </a:t>
            </a:r>
          </a:p>
          <a:p>
            <a:pPr marL="171450" indent="-171450">
              <a:buFontTx/>
              <a:buChar char="-"/>
            </a:pPr>
            <a:r>
              <a:rPr lang="nl-NL" dirty="0"/>
              <a:t>door 1 van de 2 voorbeeld </a:t>
            </a:r>
            <a:r>
              <a:rPr lang="nl-NL" dirty="0" err="1"/>
              <a:t>repl.it</a:t>
            </a:r>
            <a:r>
              <a:rPr lang="nl-NL" dirty="0"/>
              <a:t> te openen. </a:t>
            </a:r>
          </a:p>
          <a:p>
            <a:pPr marL="171450" indent="-171450">
              <a:buFontTx/>
              <a:buChar char="-"/>
            </a:pPr>
            <a:r>
              <a:rPr lang="nl-NL" dirty="0"/>
              <a:t>Open vervolgens het resultaat in een apart browser </a:t>
            </a:r>
            <a:r>
              <a:rPr lang="nl-NL" dirty="0" err="1"/>
              <a:t>window</a:t>
            </a:r>
            <a:endParaRPr lang="nl-NL" dirty="0"/>
          </a:p>
          <a:p>
            <a:pPr marL="171450" indent="-171450">
              <a:buFontTx/>
              <a:buChar char="-"/>
            </a:pPr>
            <a:r>
              <a:rPr lang="nl-NL" dirty="0"/>
              <a:t>Zet het ontwikkelmodus </a:t>
            </a:r>
            <a:r>
              <a:rPr lang="nl-NL" dirty="0" err="1"/>
              <a:t>window</a:t>
            </a:r>
            <a:r>
              <a:rPr lang="nl-NL" dirty="0"/>
              <a:t> in de browser aan</a:t>
            </a:r>
          </a:p>
          <a:p>
            <a:pPr marL="171450" indent="-171450">
              <a:buFontTx/>
              <a:buChar char="-"/>
            </a:pPr>
            <a:r>
              <a:rPr lang="nl-NL" dirty="0" err="1"/>
              <a:t>Reload</a:t>
            </a:r>
            <a:r>
              <a:rPr lang="nl-NL" dirty="0"/>
              <a:t> en laat de files zien die zijn geladen</a:t>
            </a:r>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21</a:t>
            </a:fld>
            <a:endParaRPr lang="nl-NL"/>
          </a:p>
        </p:txBody>
      </p:sp>
    </p:spTree>
    <p:extLst>
      <p:ext uri="{BB962C8B-B14F-4D97-AF65-F5344CB8AC3E}">
        <p14:creationId xmlns:p14="http://schemas.microsoft.com/office/powerpoint/2010/main" val="529755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25</a:t>
            </a:fld>
            <a:endParaRPr lang="nl-NL"/>
          </a:p>
        </p:txBody>
      </p:sp>
    </p:spTree>
    <p:extLst>
      <p:ext uri="{BB962C8B-B14F-4D97-AF65-F5344CB8AC3E}">
        <p14:creationId xmlns:p14="http://schemas.microsoft.com/office/powerpoint/2010/main" val="97481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26</a:t>
            </a:fld>
            <a:endParaRPr lang="nl-NL"/>
          </a:p>
        </p:txBody>
      </p:sp>
    </p:spTree>
    <p:extLst>
      <p:ext uri="{BB962C8B-B14F-4D97-AF65-F5344CB8AC3E}">
        <p14:creationId xmlns:p14="http://schemas.microsoft.com/office/powerpoint/2010/main" val="398710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24-02-2023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53</a:t>
            </a:fld>
            <a:endParaRPr lang="nl-NL"/>
          </a:p>
        </p:txBody>
      </p:sp>
    </p:spTree>
    <p:extLst>
      <p:ext uri="{BB962C8B-B14F-4D97-AF65-F5344CB8AC3E}">
        <p14:creationId xmlns:p14="http://schemas.microsoft.com/office/powerpoint/2010/main" val="711874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24-02-2023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62</a:t>
            </a:fld>
            <a:endParaRPr lang="nl-NL"/>
          </a:p>
        </p:txBody>
      </p:sp>
    </p:spTree>
    <p:extLst>
      <p:ext uri="{BB962C8B-B14F-4D97-AF65-F5344CB8AC3E}">
        <p14:creationId xmlns:p14="http://schemas.microsoft.com/office/powerpoint/2010/main" val="2136431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24-02-2023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63</a:t>
            </a:fld>
            <a:endParaRPr lang="nl-NL"/>
          </a:p>
        </p:txBody>
      </p:sp>
    </p:spTree>
    <p:extLst>
      <p:ext uri="{BB962C8B-B14F-4D97-AF65-F5344CB8AC3E}">
        <p14:creationId xmlns:p14="http://schemas.microsoft.com/office/powerpoint/2010/main" val="2010394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24-02-2023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68</a:t>
            </a:fld>
            <a:endParaRPr lang="nl-NL"/>
          </a:p>
        </p:txBody>
      </p:sp>
    </p:spTree>
    <p:extLst>
      <p:ext uri="{BB962C8B-B14F-4D97-AF65-F5344CB8AC3E}">
        <p14:creationId xmlns:p14="http://schemas.microsoft.com/office/powerpoint/2010/main" val="1436178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24-02-2023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72</a:t>
            </a:fld>
            <a:endParaRPr lang="nl-NL"/>
          </a:p>
        </p:txBody>
      </p:sp>
    </p:spTree>
    <p:extLst>
      <p:ext uri="{BB962C8B-B14F-4D97-AF65-F5344CB8AC3E}">
        <p14:creationId xmlns:p14="http://schemas.microsoft.com/office/powerpoint/2010/main" val="2080233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24-02-2023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73</a:t>
            </a:fld>
            <a:endParaRPr lang="nl-NL"/>
          </a:p>
        </p:txBody>
      </p:sp>
    </p:spTree>
    <p:extLst>
      <p:ext uri="{BB962C8B-B14F-4D97-AF65-F5344CB8AC3E}">
        <p14:creationId xmlns:p14="http://schemas.microsoft.com/office/powerpoint/2010/main" val="3768498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Afgedrukt worden navolgende 3 getallen:</a:t>
            </a:r>
          </a:p>
          <a:p>
            <a:r>
              <a:rPr lang="nl-NL" dirty="0"/>
              <a:t>1</a:t>
            </a:r>
          </a:p>
          <a:p>
            <a:r>
              <a:rPr lang="nl-NL" dirty="0"/>
              <a:t>2</a:t>
            </a:r>
          </a:p>
          <a:p>
            <a:r>
              <a:rPr lang="nl-NL" dirty="0"/>
              <a:t>2</a:t>
            </a:r>
          </a:p>
          <a:p>
            <a:endParaRPr lang="nl-NL" dirty="0"/>
          </a:p>
        </p:txBody>
      </p:sp>
      <p:sp>
        <p:nvSpPr>
          <p:cNvPr id="4" name="Tijdelijke aanduiding voor datum 3"/>
          <p:cNvSpPr>
            <a:spLocks noGrp="1"/>
          </p:cNvSpPr>
          <p:nvPr>
            <p:ph type="dt" idx="1"/>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5"/>
          </p:nvPr>
        </p:nvSpPr>
        <p:spPr/>
        <p:txBody>
          <a:bodyPr/>
          <a:lstStyle/>
          <a:p>
            <a:fld id="{293360D2-D3D6-4455-9451-79BE698AFDE1}" type="slidenum">
              <a:rPr lang="nl-NL" smtClean="0"/>
              <a:t>85</a:t>
            </a:fld>
            <a:endParaRPr lang="nl-NL"/>
          </a:p>
        </p:txBody>
      </p:sp>
    </p:spTree>
    <p:extLst>
      <p:ext uri="{BB962C8B-B14F-4D97-AF65-F5344CB8AC3E}">
        <p14:creationId xmlns:p14="http://schemas.microsoft.com/office/powerpoint/2010/main" val="346090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2</a:t>
            </a:fld>
            <a:endParaRPr lang="nl-NL"/>
          </a:p>
        </p:txBody>
      </p:sp>
    </p:spTree>
    <p:extLst>
      <p:ext uri="{BB962C8B-B14F-4D97-AF65-F5344CB8AC3E}">
        <p14:creationId xmlns:p14="http://schemas.microsoft.com/office/powerpoint/2010/main" val="3220632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Afgedrukt worden navolgende 3 getallen:</a:t>
            </a:r>
          </a:p>
          <a:p>
            <a:r>
              <a:rPr lang="nl-NL" dirty="0"/>
              <a:t>1</a:t>
            </a:r>
          </a:p>
          <a:p>
            <a:r>
              <a:rPr lang="nl-NL" dirty="0"/>
              <a:t>2</a:t>
            </a:r>
          </a:p>
          <a:p>
            <a:r>
              <a:rPr lang="nl-NL" dirty="0"/>
              <a:t>1</a:t>
            </a:r>
          </a:p>
          <a:p>
            <a:endParaRPr lang="nl-NL" dirty="0"/>
          </a:p>
        </p:txBody>
      </p:sp>
      <p:sp>
        <p:nvSpPr>
          <p:cNvPr id="4" name="Tijdelijke aanduiding voor datum 3"/>
          <p:cNvSpPr>
            <a:spLocks noGrp="1"/>
          </p:cNvSpPr>
          <p:nvPr>
            <p:ph type="dt" idx="1"/>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5"/>
          </p:nvPr>
        </p:nvSpPr>
        <p:spPr/>
        <p:txBody>
          <a:bodyPr/>
          <a:lstStyle/>
          <a:p>
            <a:fld id="{293360D2-D3D6-4455-9451-79BE698AFDE1}" type="slidenum">
              <a:rPr lang="nl-NL" smtClean="0"/>
              <a:t>86</a:t>
            </a:fld>
            <a:endParaRPr lang="nl-NL"/>
          </a:p>
        </p:txBody>
      </p:sp>
    </p:spTree>
    <p:extLst>
      <p:ext uri="{BB962C8B-B14F-4D97-AF65-F5344CB8AC3E}">
        <p14:creationId xmlns:p14="http://schemas.microsoft.com/office/powerpoint/2010/main" val="2262820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Afgedrukt worden navolgende 3 getallen:</a:t>
            </a:r>
          </a:p>
          <a:p>
            <a:r>
              <a:rPr lang="nl-NL" dirty="0"/>
              <a:t>1</a:t>
            </a:r>
          </a:p>
          <a:p>
            <a:r>
              <a:rPr lang="nl-NL" dirty="0"/>
              <a:t>2</a:t>
            </a:r>
          </a:p>
          <a:p>
            <a:r>
              <a:rPr lang="nl-NL" dirty="0"/>
              <a:t>1</a:t>
            </a:r>
          </a:p>
          <a:p>
            <a:endParaRPr lang="nl-NL" dirty="0"/>
          </a:p>
        </p:txBody>
      </p:sp>
      <p:sp>
        <p:nvSpPr>
          <p:cNvPr id="4" name="Tijdelijke aanduiding voor datum 3"/>
          <p:cNvSpPr>
            <a:spLocks noGrp="1"/>
          </p:cNvSpPr>
          <p:nvPr>
            <p:ph type="dt" idx="1"/>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5"/>
          </p:nvPr>
        </p:nvSpPr>
        <p:spPr/>
        <p:txBody>
          <a:bodyPr/>
          <a:lstStyle/>
          <a:p>
            <a:fld id="{293360D2-D3D6-4455-9451-79BE698AFDE1}" type="slidenum">
              <a:rPr lang="nl-NL" smtClean="0"/>
              <a:t>97</a:t>
            </a:fld>
            <a:endParaRPr lang="nl-NL"/>
          </a:p>
        </p:txBody>
      </p:sp>
    </p:spTree>
    <p:extLst>
      <p:ext uri="{BB962C8B-B14F-4D97-AF65-F5344CB8AC3E}">
        <p14:creationId xmlns:p14="http://schemas.microsoft.com/office/powerpoint/2010/main" val="2256708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98</a:t>
            </a:fld>
            <a:endParaRPr lang="nl-NL"/>
          </a:p>
        </p:txBody>
      </p:sp>
    </p:spTree>
    <p:extLst>
      <p:ext uri="{BB962C8B-B14F-4D97-AF65-F5344CB8AC3E}">
        <p14:creationId xmlns:p14="http://schemas.microsoft.com/office/powerpoint/2010/main" val="998039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24-02-2023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99</a:t>
            </a:fld>
            <a:endParaRPr lang="nl-NL"/>
          </a:p>
        </p:txBody>
      </p:sp>
    </p:spTree>
    <p:extLst>
      <p:ext uri="{BB962C8B-B14F-4D97-AF65-F5344CB8AC3E}">
        <p14:creationId xmlns:p14="http://schemas.microsoft.com/office/powerpoint/2010/main" val="2924381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Afgedrukt worden navolgende 3 getallen:</a:t>
            </a:r>
          </a:p>
          <a:p>
            <a:r>
              <a:rPr lang="nl-NL" dirty="0"/>
              <a:t>1</a:t>
            </a:r>
          </a:p>
          <a:p>
            <a:r>
              <a:rPr lang="nl-NL" dirty="0"/>
              <a:t>2</a:t>
            </a:r>
          </a:p>
          <a:p>
            <a:r>
              <a:rPr lang="nl-NL" dirty="0"/>
              <a:t>2</a:t>
            </a:r>
          </a:p>
          <a:p>
            <a:endParaRPr lang="nl-NL" dirty="0"/>
          </a:p>
        </p:txBody>
      </p:sp>
      <p:sp>
        <p:nvSpPr>
          <p:cNvPr id="4" name="Tijdelijke aanduiding voor datum 3"/>
          <p:cNvSpPr>
            <a:spLocks noGrp="1"/>
          </p:cNvSpPr>
          <p:nvPr>
            <p:ph type="dt" idx="1"/>
          </p:nvPr>
        </p:nvSpPr>
        <p:spPr/>
        <p:txBody>
          <a:bodyPr/>
          <a:lstStyle/>
          <a:p>
            <a:fld id="{B80B7CFA-9089-4604-BE55-6B5DC76CD258}" type="datetime1">
              <a:rPr lang="nl-NL" smtClean="0"/>
              <a:t>24-02-2023</a:t>
            </a:fld>
            <a:endParaRPr lang="nl-NL"/>
          </a:p>
        </p:txBody>
      </p:sp>
      <p:sp>
        <p:nvSpPr>
          <p:cNvPr id="5" name="Tijdelijke aanduiding voor dianummer 4"/>
          <p:cNvSpPr>
            <a:spLocks noGrp="1"/>
          </p:cNvSpPr>
          <p:nvPr>
            <p:ph type="sldNum" sz="quarter" idx="5"/>
          </p:nvPr>
        </p:nvSpPr>
        <p:spPr/>
        <p:txBody>
          <a:bodyPr/>
          <a:lstStyle/>
          <a:p>
            <a:fld id="{293360D2-D3D6-4455-9451-79BE698AFDE1}" type="slidenum">
              <a:rPr lang="nl-NL" smtClean="0"/>
              <a:t>105</a:t>
            </a:fld>
            <a:endParaRPr lang="nl-NL"/>
          </a:p>
        </p:txBody>
      </p:sp>
    </p:spTree>
    <p:extLst>
      <p:ext uri="{BB962C8B-B14F-4D97-AF65-F5344CB8AC3E}">
        <p14:creationId xmlns:p14="http://schemas.microsoft.com/office/powerpoint/2010/main" val="304842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115</a:t>
            </a:fld>
            <a:endParaRPr lang="nl-NL"/>
          </a:p>
        </p:txBody>
      </p:sp>
    </p:spTree>
    <p:extLst>
      <p:ext uri="{BB962C8B-B14F-4D97-AF65-F5344CB8AC3E}">
        <p14:creationId xmlns:p14="http://schemas.microsoft.com/office/powerpoint/2010/main" val="3948388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116</a:t>
            </a:fld>
            <a:endParaRPr lang="nl-NL"/>
          </a:p>
        </p:txBody>
      </p:sp>
    </p:spTree>
    <p:extLst>
      <p:ext uri="{BB962C8B-B14F-4D97-AF65-F5344CB8AC3E}">
        <p14:creationId xmlns:p14="http://schemas.microsoft.com/office/powerpoint/2010/main" val="2124563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122</a:t>
            </a:fld>
            <a:endParaRPr lang="nl-NL"/>
          </a:p>
        </p:txBody>
      </p:sp>
    </p:spTree>
    <p:extLst>
      <p:ext uri="{BB962C8B-B14F-4D97-AF65-F5344CB8AC3E}">
        <p14:creationId xmlns:p14="http://schemas.microsoft.com/office/powerpoint/2010/main" val="843743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136</a:t>
            </a:fld>
            <a:endParaRPr lang="nl-NL"/>
          </a:p>
        </p:txBody>
      </p:sp>
    </p:spTree>
    <p:extLst>
      <p:ext uri="{BB962C8B-B14F-4D97-AF65-F5344CB8AC3E}">
        <p14:creationId xmlns:p14="http://schemas.microsoft.com/office/powerpoint/2010/main" val="3805040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173</a:t>
            </a:fld>
            <a:endParaRPr lang="nl-NL"/>
          </a:p>
        </p:txBody>
      </p:sp>
    </p:spTree>
    <p:extLst>
      <p:ext uri="{BB962C8B-B14F-4D97-AF65-F5344CB8AC3E}">
        <p14:creationId xmlns:p14="http://schemas.microsoft.com/office/powerpoint/2010/main" val="801183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4</a:t>
            </a:fld>
            <a:endParaRPr lang="nl-NL"/>
          </a:p>
        </p:txBody>
      </p:sp>
    </p:spTree>
    <p:extLst>
      <p:ext uri="{BB962C8B-B14F-4D97-AF65-F5344CB8AC3E}">
        <p14:creationId xmlns:p14="http://schemas.microsoft.com/office/powerpoint/2010/main" val="2599114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174</a:t>
            </a:fld>
            <a:endParaRPr lang="nl-NL"/>
          </a:p>
        </p:txBody>
      </p:sp>
    </p:spTree>
    <p:extLst>
      <p:ext uri="{BB962C8B-B14F-4D97-AF65-F5344CB8AC3E}">
        <p14:creationId xmlns:p14="http://schemas.microsoft.com/office/powerpoint/2010/main" val="1602799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178</a:t>
            </a:fld>
            <a:endParaRPr lang="nl-NL"/>
          </a:p>
        </p:txBody>
      </p:sp>
    </p:spTree>
    <p:extLst>
      <p:ext uri="{BB962C8B-B14F-4D97-AF65-F5344CB8AC3E}">
        <p14:creationId xmlns:p14="http://schemas.microsoft.com/office/powerpoint/2010/main" val="1787983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179</a:t>
            </a:fld>
            <a:endParaRPr lang="nl-NL"/>
          </a:p>
        </p:txBody>
      </p:sp>
    </p:spTree>
    <p:extLst>
      <p:ext uri="{BB962C8B-B14F-4D97-AF65-F5344CB8AC3E}">
        <p14:creationId xmlns:p14="http://schemas.microsoft.com/office/powerpoint/2010/main" val="1075416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181</a:t>
            </a:fld>
            <a:endParaRPr lang="nl-NL"/>
          </a:p>
        </p:txBody>
      </p:sp>
    </p:spTree>
    <p:extLst>
      <p:ext uri="{BB962C8B-B14F-4D97-AF65-F5344CB8AC3E}">
        <p14:creationId xmlns:p14="http://schemas.microsoft.com/office/powerpoint/2010/main" val="980798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208</a:t>
            </a:fld>
            <a:endParaRPr lang="nl-NL"/>
          </a:p>
        </p:txBody>
      </p:sp>
    </p:spTree>
    <p:extLst>
      <p:ext uri="{BB962C8B-B14F-4D97-AF65-F5344CB8AC3E}">
        <p14:creationId xmlns:p14="http://schemas.microsoft.com/office/powerpoint/2010/main" val="1201303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214</a:t>
            </a:fld>
            <a:endParaRPr lang="nl-NL"/>
          </a:p>
        </p:txBody>
      </p:sp>
    </p:spTree>
    <p:extLst>
      <p:ext uri="{BB962C8B-B14F-4D97-AF65-F5344CB8AC3E}">
        <p14:creationId xmlns:p14="http://schemas.microsoft.com/office/powerpoint/2010/main" val="4271087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221</a:t>
            </a:fld>
            <a:endParaRPr lang="nl-NL"/>
          </a:p>
        </p:txBody>
      </p:sp>
    </p:spTree>
    <p:extLst>
      <p:ext uri="{BB962C8B-B14F-4D97-AF65-F5344CB8AC3E}">
        <p14:creationId xmlns:p14="http://schemas.microsoft.com/office/powerpoint/2010/main" val="2004199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Basic</a:t>
            </a:r>
          </a:p>
          <a:p>
            <a:r>
              <a:rPr lang="nl-NL" dirty="0"/>
              <a:t>C, C++, C# (zeg: See, See Plus Plus, </a:t>
            </a:r>
            <a:r>
              <a:rPr lang="nl-NL" dirty="0" err="1"/>
              <a:t>Sie</a:t>
            </a:r>
            <a:r>
              <a:rPr lang="nl-NL" dirty="0"/>
              <a:t> </a:t>
            </a:r>
            <a:r>
              <a:rPr lang="nl-NL" dirty="0" err="1"/>
              <a:t>Sjarp</a:t>
            </a:r>
            <a:r>
              <a:rPr lang="nl-NL" dirty="0"/>
              <a:t>)</a:t>
            </a:r>
          </a:p>
          <a:p>
            <a:r>
              <a:rPr lang="nl-NL" dirty="0"/>
              <a:t>Java (dit is wat anders dan </a:t>
            </a:r>
            <a:r>
              <a:rPr lang="nl-NL" dirty="0" err="1"/>
              <a:t>JavaScript</a:t>
            </a:r>
            <a:r>
              <a:rPr lang="nl-NL" dirty="0"/>
              <a:t>)</a:t>
            </a:r>
          </a:p>
          <a:p>
            <a:r>
              <a:rPr lang="nl-NL" dirty="0"/>
              <a:t>PHP (zeg: </a:t>
            </a:r>
            <a:r>
              <a:rPr lang="nl-NL" dirty="0" err="1"/>
              <a:t>PeeHaaPee</a:t>
            </a:r>
            <a:r>
              <a:rPr lang="nl-NL" dirty="0"/>
              <a:t>)</a:t>
            </a:r>
          </a:p>
          <a:p>
            <a:pPr marL="0" indent="0">
              <a:buNone/>
            </a:pPr>
            <a:endParaRPr lang="nl-NL" dirty="0"/>
          </a:p>
          <a:p>
            <a:pPr marL="0" indent="0">
              <a:buNone/>
            </a:pPr>
            <a:r>
              <a:rPr lang="nl-NL" dirty="0"/>
              <a:t>Vaak zijn programmeertalen geen zuivere variant van één van bovenstaande vormen, maar vertonen ze in meer of mindere mate eigenschappen van meerdere vormen.</a:t>
            </a:r>
          </a:p>
          <a:p>
            <a:pPr marL="0" indent="0">
              <a:buNone/>
            </a:pPr>
            <a:r>
              <a:rPr lang="nl-NL" dirty="0"/>
              <a:t>Zo kun je in </a:t>
            </a:r>
            <a:r>
              <a:rPr lang="nl-NL" dirty="0" err="1"/>
              <a:t>JavaScript</a:t>
            </a:r>
            <a:r>
              <a:rPr lang="nl-NL" dirty="0"/>
              <a:t> imperatief programmeren, maar ook object georiënteerd.</a:t>
            </a:r>
          </a:p>
          <a:p>
            <a:endParaRPr lang="nl-NL" dirty="0"/>
          </a:p>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13</a:t>
            </a:fld>
            <a:endParaRPr lang="nl-NL"/>
          </a:p>
        </p:txBody>
      </p:sp>
    </p:spTree>
    <p:extLst>
      <p:ext uri="{BB962C8B-B14F-4D97-AF65-F5344CB8AC3E}">
        <p14:creationId xmlns:p14="http://schemas.microsoft.com/office/powerpoint/2010/main" val="3491435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Basic</a:t>
            </a:r>
          </a:p>
          <a:p>
            <a:r>
              <a:rPr lang="nl-NL" dirty="0"/>
              <a:t>C, C++, C# (zeg: See, See Plus Plus, </a:t>
            </a:r>
            <a:r>
              <a:rPr lang="nl-NL" dirty="0" err="1"/>
              <a:t>Sie</a:t>
            </a:r>
            <a:r>
              <a:rPr lang="nl-NL" dirty="0"/>
              <a:t> </a:t>
            </a:r>
            <a:r>
              <a:rPr lang="nl-NL" dirty="0" err="1"/>
              <a:t>Sjarp</a:t>
            </a:r>
            <a:r>
              <a:rPr lang="nl-NL" dirty="0"/>
              <a:t>)</a:t>
            </a:r>
          </a:p>
          <a:p>
            <a:r>
              <a:rPr lang="nl-NL" dirty="0"/>
              <a:t>Java (dit is wat anders dan </a:t>
            </a:r>
            <a:r>
              <a:rPr lang="nl-NL" dirty="0" err="1"/>
              <a:t>JavaScript</a:t>
            </a:r>
            <a:r>
              <a:rPr lang="nl-NL" dirty="0"/>
              <a:t>)</a:t>
            </a:r>
          </a:p>
          <a:p>
            <a:r>
              <a:rPr lang="nl-NL" dirty="0"/>
              <a:t>PHP (zeg: </a:t>
            </a:r>
            <a:r>
              <a:rPr lang="nl-NL" dirty="0" err="1"/>
              <a:t>PeeHaaPee</a:t>
            </a:r>
            <a:r>
              <a:rPr lang="nl-NL" dirty="0"/>
              <a:t>)</a:t>
            </a:r>
          </a:p>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14</a:t>
            </a:fld>
            <a:endParaRPr lang="nl-NL"/>
          </a:p>
        </p:txBody>
      </p:sp>
    </p:spTree>
    <p:extLst>
      <p:ext uri="{BB962C8B-B14F-4D97-AF65-F5344CB8AC3E}">
        <p14:creationId xmlns:p14="http://schemas.microsoft.com/office/powerpoint/2010/main" val="324497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Compileren hoeft maar 1x, daardoor werkt een programma sneller.</a:t>
            </a:r>
          </a:p>
          <a:p>
            <a:r>
              <a:rPr lang="nl-NL" dirty="0"/>
              <a:t>Interpreteren moet telkens voordat een programma wordt uitgevoerd, het werkt daardoor vaak op meer computers.</a:t>
            </a:r>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15</a:t>
            </a:fld>
            <a:endParaRPr lang="nl-NL"/>
          </a:p>
        </p:txBody>
      </p:sp>
    </p:spTree>
    <p:extLst>
      <p:ext uri="{BB962C8B-B14F-4D97-AF65-F5344CB8AC3E}">
        <p14:creationId xmlns:p14="http://schemas.microsoft.com/office/powerpoint/2010/main" val="32162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17</a:t>
            </a:fld>
            <a:endParaRPr lang="nl-NL"/>
          </a:p>
        </p:txBody>
      </p:sp>
    </p:spTree>
    <p:extLst>
      <p:ext uri="{BB962C8B-B14F-4D97-AF65-F5344CB8AC3E}">
        <p14:creationId xmlns:p14="http://schemas.microsoft.com/office/powerpoint/2010/main" val="384826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animatie komt uit Khan</a:t>
            </a:r>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19</a:t>
            </a:fld>
            <a:endParaRPr lang="nl-NL"/>
          </a:p>
        </p:txBody>
      </p:sp>
    </p:spTree>
    <p:extLst>
      <p:ext uri="{BB962C8B-B14F-4D97-AF65-F5344CB8AC3E}">
        <p14:creationId xmlns:p14="http://schemas.microsoft.com/office/powerpoint/2010/main" val="2545119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is één van de meest eenvoudige animaties</a:t>
            </a:r>
          </a:p>
        </p:txBody>
      </p:sp>
      <p:sp>
        <p:nvSpPr>
          <p:cNvPr id="4" name="Tijdelijke aanduiding voor datum 3"/>
          <p:cNvSpPr>
            <a:spLocks noGrp="1"/>
          </p:cNvSpPr>
          <p:nvPr>
            <p:ph type="dt" idx="10"/>
          </p:nvPr>
        </p:nvSpPr>
        <p:spPr/>
        <p:txBody>
          <a:bodyPr/>
          <a:lstStyle/>
          <a:p>
            <a:fld id="{B80B7CFA-9089-4604-BE55-6B5DC76CD258}" type="datetime1">
              <a:rPr lang="nl-NL" smtClean="0"/>
              <a:t>23-02-2023</a:t>
            </a:fld>
            <a:endParaRPr lang="nl-NL"/>
          </a:p>
        </p:txBody>
      </p:sp>
      <p:sp>
        <p:nvSpPr>
          <p:cNvPr id="5" name="Tijdelijke aanduiding voor dianummer 4"/>
          <p:cNvSpPr>
            <a:spLocks noGrp="1"/>
          </p:cNvSpPr>
          <p:nvPr>
            <p:ph type="sldNum" sz="quarter" idx="11"/>
          </p:nvPr>
        </p:nvSpPr>
        <p:spPr/>
        <p:txBody>
          <a:bodyPr/>
          <a:lstStyle/>
          <a:p>
            <a:fld id="{293360D2-D3D6-4455-9451-79BE698AFDE1}" type="slidenum">
              <a:rPr lang="nl-NL" smtClean="0"/>
              <a:t>20</a:t>
            </a:fld>
            <a:endParaRPr lang="nl-NL"/>
          </a:p>
        </p:txBody>
      </p:sp>
    </p:spTree>
    <p:extLst>
      <p:ext uri="{BB962C8B-B14F-4D97-AF65-F5344CB8AC3E}">
        <p14:creationId xmlns:p14="http://schemas.microsoft.com/office/powerpoint/2010/main" val="824007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lik om lesonderdeel te wijzig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22201-9246-4DB9-8E72-D8F0A119451E}"/>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nl-NL" dirty="0"/>
          </a:p>
        </p:txBody>
      </p:sp>
      <p:sp>
        <p:nvSpPr>
          <p:cNvPr id="3" name="Subtitle 2">
            <a:extLst>
              <a:ext uri="{FF2B5EF4-FFF2-40B4-BE49-F238E27FC236}">
                <a16:creationId xmlns:a16="http://schemas.microsoft.com/office/drawing/2014/main" id="{9D9DC061-1013-4035-83D6-9FDFD827FA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9" name="Date Placeholder 8">
            <a:extLst>
              <a:ext uri="{FF2B5EF4-FFF2-40B4-BE49-F238E27FC236}">
                <a16:creationId xmlns:a16="http://schemas.microsoft.com/office/drawing/2014/main" id="{0B4B7A18-409E-4E1F-8B24-B1ABCF2171F5}"/>
              </a:ext>
            </a:extLst>
          </p:cNvPr>
          <p:cNvSpPr>
            <a:spLocks noGrp="1"/>
          </p:cNvSpPr>
          <p:nvPr>
            <p:ph type="dt" sz="half" idx="14"/>
          </p:nvPr>
        </p:nvSpPr>
        <p:spPr/>
        <p:txBody>
          <a:bodyPr/>
          <a:lstStyle/>
          <a:p>
            <a:fld id="{F31B2828-63CC-49D2-AE22-B840BA77F576}" type="datetime1">
              <a:rPr lang="nl-NL" smtClean="0"/>
              <a:t>23-02-2023</a:t>
            </a:fld>
            <a:endParaRPr lang="nl-NL" dirty="0"/>
          </a:p>
        </p:txBody>
      </p:sp>
      <p:sp>
        <p:nvSpPr>
          <p:cNvPr id="10" name="Footer Placeholder 9">
            <a:extLst>
              <a:ext uri="{FF2B5EF4-FFF2-40B4-BE49-F238E27FC236}">
                <a16:creationId xmlns:a16="http://schemas.microsoft.com/office/drawing/2014/main" id="{F2605C84-4C94-4F94-9B00-CC737AC5DD30}"/>
              </a:ext>
            </a:extLst>
          </p:cNvPr>
          <p:cNvSpPr>
            <a:spLocks noGrp="1"/>
          </p:cNvSpPr>
          <p:nvPr>
            <p:ph type="ftr" sz="quarter" idx="15"/>
          </p:nvPr>
        </p:nvSpPr>
        <p:spPr/>
        <p:txBody>
          <a:bodyPr/>
          <a:lstStyle/>
          <a:p>
            <a:endParaRPr lang="nl-NL" dirty="0"/>
          </a:p>
        </p:txBody>
      </p:sp>
      <p:sp>
        <p:nvSpPr>
          <p:cNvPr id="11" name="Slide Number Placeholder 10">
            <a:extLst>
              <a:ext uri="{FF2B5EF4-FFF2-40B4-BE49-F238E27FC236}">
                <a16:creationId xmlns:a16="http://schemas.microsoft.com/office/drawing/2014/main" id="{C5750A22-C26C-42C5-AF17-F038A3926022}"/>
              </a:ext>
            </a:extLst>
          </p:cNvPr>
          <p:cNvSpPr>
            <a:spLocks noGrp="1"/>
          </p:cNvSpPr>
          <p:nvPr>
            <p:ph type="sldNum" sz="quarter" idx="16"/>
          </p:nvPr>
        </p:nvSpPr>
        <p:spPr/>
        <p:txBody>
          <a:bodyPr/>
          <a:lstStyle/>
          <a:p>
            <a:fld id="{0AAEF2E2-A082-486B-BCC1-A4B8E9CF05F7}" type="slidenum">
              <a:rPr lang="nl-NL" smtClean="0"/>
              <a:t>‹nr.›</a:t>
            </a:fld>
            <a:endParaRPr lang="nl-NL"/>
          </a:p>
        </p:txBody>
      </p:sp>
      <p:sp>
        <p:nvSpPr>
          <p:cNvPr id="13" name="Text Placeholder 4">
            <a:extLst>
              <a:ext uri="{FF2B5EF4-FFF2-40B4-BE49-F238E27FC236}">
                <a16:creationId xmlns:a16="http://schemas.microsoft.com/office/drawing/2014/main" id="{321826CD-BEEC-49A3-AF6E-BBB4C19349FD}"/>
              </a:ext>
            </a:extLst>
          </p:cNvPr>
          <p:cNvSpPr>
            <a:spLocks noGrp="1"/>
          </p:cNvSpPr>
          <p:nvPr>
            <p:ph type="body" sz="quarter" idx="17"/>
          </p:nvPr>
        </p:nvSpPr>
        <p:spPr>
          <a:xfrm rot="16200000">
            <a:off x="-2669382" y="2669382"/>
            <a:ext cx="6176963" cy="838200"/>
          </a:xfrm>
        </p:spPr>
        <p:txBody>
          <a:bodyPr anchor="ctr">
            <a:normAutofit/>
          </a:bodyPr>
          <a:lstStyle>
            <a:lvl1pPr marL="0" indent="0">
              <a:buNone/>
              <a:defRPr sz="4400">
                <a:solidFill>
                  <a:schemeClr val="bg1"/>
                </a:solidFill>
              </a:defRPr>
            </a:lvl1pPr>
          </a:lstStyle>
          <a:p>
            <a:pPr lvl="0"/>
            <a:endParaRPr lang="nl-NL" dirty="0"/>
          </a:p>
        </p:txBody>
      </p:sp>
    </p:spTree>
    <p:extLst>
      <p:ext uri="{BB962C8B-B14F-4D97-AF65-F5344CB8AC3E}">
        <p14:creationId xmlns:p14="http://schemas.microsoft.com/office/powerpoint/2010/main" val="94579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0915A-50A6-4E23-9FAD-6797A8BC852E}"/>
              </a:ext>
            </a:extLst>
          </p:cNvPr>
          <p:cNvSpPr>
            <a:spLocks noGrp="1"/>
          </p:cNvSpPr>
          <p:nvPr>
            <p:ph type="title"/>
          </p:nvPr>
        </p:nvSpPr>
        <p:spPr>
          <a:xfrm>
            <a:off x="838200" y="288734"/>
            <a:ext cx="10515600" cy="784602"/>
          </a:xfrm>
        </p:spPr>
        <p:txBody>
          <a:bodyPr/>
          <a:lstStyle/>
          <a:p>
            <a:r>
              <a:rPr lang="en-US" dirty="0"/>
              <a:t>Click to edit Master title style</a:t>
            </a:r>
            <a:endParaRPr lang="nl-NL" dirty="0"/>
          </a:p>
        </p:txBody>
      </p:sp>
      <p:sp>
        <p:nvSpPr>
          <p:cNvPr id="3" name="Content Placeholder 2">
            <a:extLst>
              <a:ext uri="{FF2B5EF4-FFF2-40B4-BE49-F238E27FC236}">
                <a16:creationId xmlns:a16="http://schemas.microsoft.com/office/drawing/2014/main" id="{712137A4-E44C-4E62-B3D3-82819923FB0F}"/>
              </a:ext>
            </a:extLst>
          </p:cNvPr>
          <p:cNvSpPr>
            <a:spLocks noGrp="1"/>
          </p:cNvSpPr>
          <p:nvPr>
            <p:ph idx="1"/>
          </p:nvPr>
        </p:nvSpPr>
        <p:spPr>
          <a:xfrm>
            <a:off x="838200" y="1252721"/>
            <a:ext cx="10515600" cy="49242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Date Placeholder 3">
            <a:extLst>
              <a:ext uri="{FF2B5EF4-FFF2-40B4-BE49-F238E27FC236}">
                <a16:creationId xmlns:a16="http://schemas.microsoft.com/office/drawing/2014/main" id="{AE578D94-B578-431D-B0DB-F369176C7F13}"/>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Footer Placeholder 4">
            <a:extLst>
              <a:ext uri="{FF2B5EF4-FFF2-40B4-BE49-F238E27FC236}">
                <a16:creationId xmlns:a16="http://schemas.microsoft.com/office/drawing/2014/main" id="{13B9D5D8-D8E0-4027-BEE1-E9D025F51D6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48DFAA7-636E-4C3D-9EE1-D2FE05C03ADE}"/>
              </a:ext>
            </a:extLst>
          </p:cNvPr>
          <p:cNvSpPr>
            <a:spLocks noGrp="1"/>
          </p:cNvSpPr>
          <p:nvPr>
            <p:ph type="sldNum" sz="quarter" idx="12"/>
          </p:nvPr>
        </p:nvSpPr>
        <p:spPr/>
        <p:txBody>
          <a:bodyPr/>
          <a:lstStyle/>
          <a:p>
            <a:fld id="{0AAEF2E2-A082-486B-BCC1-A4B8E9CF05F7}" type="slidenum">
              <a:rPr lang="nl-NL" smtClean="0"/>
              <a:t>‹nr.›</a:t>
            </a:fld>
            <a:endParaRPr lang="nl-NL"/>
          </a:p>
        </p:txBody>
      </p:sp>
      <p:sp>
        <p:nvSpPr>
          <p:cNvPr id="9" name="Text Placeholder 4">
            <a:extLst>
              <a:ext uri="{FF2B5EF4-FFF2-40B4-BE49-F238E27FC236}">
                <a16:creationId xmlns:a16="http://schemas.microsoft.com/office/drawing/2014/main" id="{F0B90957-C7DE-44A2-9644-E41BA59BDD98}"/>
              </a:ext>
            </a:extLst>
          </p:cNvPr>
          <p:cNvSpPr>
            <a:spLocks noGrp="1"/>
          </p:cNvSpPr>
          <p:nvPr>
            <p:ph type="body" sz="quarter" idx="17"/>
          </p:nvPr>
        </p:nvSpPr>
        <p:spPr>
          <a:xfrm rot="16200000">
            <a:off x="-2669382" y="2669382"/>
            <a:ext cx="6176963" cy="838200"/>
          </a:xfrm>
        </p:spPr>
        <p:txBody>
          <a:bodyPr anchor="ctr">
            <a:normAutofit/>
          </a:bodyPr>
          <a:lstStyle>
            <a:lvl1pPr marL="0" indent="0">
              <a:buNone/>
              <a:defRPr sz="4400">
                <a:solidFill>
                  <a:schemeClr val="bg1"/>
                </a:solidFill>
              </a:defRPr>
            </a:lvl1pPr>
          </a:lstStyle>
          <a:p>
            <a:pPr lvl="0"/>
            <a:endParaRPr lang="nl-NL" dirty="0"/>
          </a:p>
        </p:txBody>
      </p:sp>
    </p:spTree>
    <p:extLst>
      <p:ext uri="{BB962C8B-B14F-4D97-AF65-F5344CB8AC3E}">
        <p14:creationId xmlns:p14="http://schemas.microsoft.com/office/powerpoint/2010/main" val="1489552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00FA1-3484-488A-B8C8-813EB7BF1EA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811A3F1-83C7-49BF-A7E8-D8715DD85FC2}"/>
              </a:ext>
            </a:extLst>
          </p:cNvPr>
          <p:cNvSpPr>
            <a:spLocks noGrp="1"/>
          </p:cNvSpPr>
          <p:nvPr>
            <p:ph sz="half" idx="1"/>
          </p:nvPr>
        </p:nvSpPr>
        <p:spPr>
          <a:xfrm>
            <a:off x="838200" y="1100512"/>
            <a:ext cx="5181600" cy="50764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60427F37-9E95-43EF-BADA-76FE01AE1C27}"/>
              </a:ext>
            </a:extLst>
          </p:cNvPr>
          <p:cNvSpPr>
            <a:spLocks noGrp="1"/>
          </p:cNvSpPr>
          <p:nvPr>
            <p:ph sz="half" idx="2"/>
          </p:nvPr>
        </p:nvSpPr>
        <p:spPr>
          <a:xfrm>
            <a:off x="6172200" y="1100512"/>
            <a:ext cx="5181600" cy="507645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5" name="Date Placeholder 4">
            <a:extLst>
              <a:ext uri="{FF2B5EF4-FFF2-40B4-BE49-F238E27FC236}">
                <a16:creationId xmlns:a16="http://schemas.microsoft.com/office/drawing/2014/main" id="{A2BBF483-6077-4FB8-B9B9-AF64E419C243}"/>
              </a:ext>
            </a:extLst>
          </p:cNvPr>
          <p:cNvSpPr>
            <a:spLocks noGrp="1"/>
          </p:cNvSpPr>
          <p:nvPr>
            <p:ph type="dt" sz="half" idx="10"/>
          </p:nvPr>
        </p:nvSpPr>
        <p:spPr/>
        <p:txBody>
          <a:bodyPr/>
          <a:lstStyle/>
          <a:p>
            <a:fld id="{9CAE4C8A-D376-4D7D-81B6-6D413BB6ADCE}" type="datetime1">
              <a:rPr lang="nl-NL" smtClean="0"/>
              <a:t>23-02-2023</a:t>
            </a:fld>
            <a:endParaRPr lang="nl-NL"/>
          </a:p>
        </p:txBody>
      </p:sp>
      <p:sp>
        <p:nvSpPr>
          <p:cNvPr id="6" name="Footer Placeholder 5">
            <a:extLst>
              <a:ext uri="{FF2B5EF4-FFF2-40B4-BE49-F238E27FC236}">
                <a16:creationId xmlns:a16="http://schemas.microsoft.com/office/drawing/2014/main" id="{EEC1D0CE-B5FB-4178-ABC1-468FE7A726AD}"/>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E2894F5A-E7BF-4353-B6EC-18BE351F9671}"/>
              </a:ext>
            </a:extLst>
          </p:cNvPr>
          <p:cNvSpPr>
            <a:spLocks noGrp="1"/>
          </p:cNvSpPr>
          <p:nvPr>
            <p:ph type="sldNum" sz="quarter" idx="12"/>
          </p:nvPr>
        </p:nvSpPr>
        <p:spPr/>
        <p:txBody>
          <a:bodyPr/>
          <a:lstStyle/>
          <a:p>
            <a:fld id="{0AAEF2E2-A082-486B-BCC1-A4B8E9CF05F7}" type="slidenum">
              <a:rPr lang="nl-NL" smtClean="0"/>
              <a:t>‹nr.›</a:t>
            </a:fld>
            <a:endParaRPr lang="nl-NL"/>
          </a:p>
        </p:txBody>
      </p:sp>
    </p:spTree>
    <p:extLst>
      <p:ext uri="{BB962C8B-B14F-4D97-AF65-F5344CB8AC3E}">
        <p14:creationId xmlns:p14="http://schemas.microsoft.com/office/powerpoint/2010/main" val="2759759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15689-1B32-4365-9CA7-25A24C82F466}"/>
              </a:ext>
            </a:extLst>
          </p:cNvPr>
          <p:cNvSpPr>
            <a:spLocks noGrp="1"/>
          </p:cNvSpPr>
          <p:nvPr>
            <p:ph type="title"/>
          </p:nvPr>
        </p:nvSpPr>
        <p:spPr>
          <a:xfrm>
            <a:off x="838200" y="280193"/>
            <a:ext cx="10515600" cy="776288"/>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B499C9D9-8577-4321-932E-0C36A161C85E}"/>
              </a:ext>
            </a:extLst>
          </p:cNvPr>
          <p:cNvSpPr>
            <a:spLocks noGrp="1"/>
          </p:cNvSpPr>
          <p:nvPr>
            <p:ph type="body" idx="1"/>
          </p:nvPr>
        </p:nvSpPr>
        <p:spPr>
          <a:xfrm>
            <a:off x="839788" y="136882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7D89D8-D10B-4D4A-8E42-4C42FCCD7970}"/>
              </a:ext>
            </a:extLst>
          </p:cNvPr>
          <p:cNvSpPr>
            <a:spLocks noGrp="1"/>
          </p:cNvSpPr>
          <p:nvPr>
            <p:ph sz="half" idx="2"/>
          </p:nvPr>
        </p:nvSpPr>
        <p:spPr>
          <a:xfrm>
            <a:off x="839788" y="2192734"/>
            <a:ext cx="5157787" cy="39969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55A8D5F4-9D3B-47F7-86F0-3F4C32C13E68}"/>
              </a:ext>
            </a:extLst>
          </p:cNvPr>
          <p:cNvSpPr>
            <a:spLocks noGrp="1"/>
          </p:cNvSpPr>
          <p:nvPr>
            <p:ph type="body" sz="quarter" idx="3"/>
          </p:nvPr>
        </p:nvSpPr>
        <p:spPr>
          <a:xfrm>
            <a:off x="6172200" y="1368822"/>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190948C-C29D-4E6E-A232-AC19ACBDBD00}"/>
              </a:ext>
            </a:extLst>
          </p:cNvPr>
          <p:cNvSpPr>
            <a:spLocks noGrp="1"/>
          </p:cNvSpPr>
          <p:nvPr>
            <p:ph sz="quarter" idx="4"/>
          </p:nvPr>
        </p:nvSpPr>
        <p:spPr>
          <a:xfrm>
            <a:off x="6172200" y="2192734"/>
            <a:ext cx="5183188" cy="399692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7" name="Date Placeholder 6">
            <a:extLst>
              <a:ext uri="{FF2B5EF4-FFF2-40B4-BE49-F238E27FC236}">
                <a16:creationId xmlns:a16="http://schemas.microsoft.com/office/drawing/2014/main" id="{09AA5E6A-54F9-4E67-A5EF-88A61FE1D81C}"/>
              </a:ext>
            </a:extLst>
          </p:cNvPr>
          <p:cNvSpPr>
            <a:spLocks noGrp="1"/>
          </p:cNvSpPr>
          <p:nvPr>
            <p:ph type="dt" sz="half" idx="10"/>
          </p:nvPr>
        </p:nvSpPr>
        <p:spPr/>
        <p:txBody>
          <a:bodyPr/>
          <a:lstStyle/>
          <a:p>
            <a:fld id="{FD87D927-EC25-496D-B469-00A632F59486}" type="datetime1">
              <a:rPr lang="nl-NL" smtClean="0"/>
              <a:t>23-02-2023</a:t>
            </a:fld>
            <a:endParaRPr lang="nl-NL"/>
          </a:p>
        </p:txBody>
      </p:sp>
      <p:sp>
        <p:nvSpPr>
          <p:cNvPr id="8" name="Footer Placeholder 7">
            <a:extLst>
              <a:ext uri="{FF2B5EF4-FFF2-40B4-BE49-F238E27FC236}">
                <a16:creationId xmlns:a16="http://schemas.microsoft.com/office/drawing/2014/main" id="{6B69FDBC-6A48-4DF3-AD56-F6B538854EE4}"/>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B0694DCF-BEE4-4031-9120-32067FABB21E}"/>
              </a:ext>
            </a:extLst>
          </p:cNvPr>
          <p:cNvSpPr>
            <a:spLocks noGrp="1"/>
          </p:cNvSpPr>
          <p:nvPr>
            <p:ph type="sldNum" sz="quarter" idx="12"/>
          </p:nvPr>
        </p:nvSpPr>
        <p:spPr/>
        <p:txBody>
          <a:bodyPr/>
          <a:lstStyle/>
          <a:p>
            <a:fld id="{0AAEF2E2-A082-486B-BCC1-A4B8E9CF05F7}" type="slidenum">
              <a:rPr lang="nl-NL" smtClean="0"/>
              <a:t>‹nr.›</a:t>
            </a:fld>
            <a:endParaRPr lang="nl-NL"/>
          </a:p>
        </p:txBody>
      </p:sp>
    </p:spTree>
    <p:extLst>
      <p:ext uri="{BB962C8B-B14F-4D97-AF65-F5344CB8AC3E}">
        <p14:creationId xmlns:p14="http://schemas.microsoft.com/office/powerpoint/2010/main" val="1701079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241AC-78FF-4167-A588-E476FD817560}"/>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AC8CF98F-A03D-46C9-8919-BC4A38983AC2}"/>
              </a:ext>
            </a:extLst>
          </p:cNvPr>
          <p:cNvSpPr>
            <a:spLocks noGrp="1"/>
          </p:cNvSpPr>
          <p:nvPr>
            <p:ph type="dt" sz="half" idx="10"/>
          </p:nvPr>
        </p:nvSpPr>
        <p:spPr/>
        <p:txBody>
          <a:bodyPr/>
          <a:lstStyle/>
          <a:p>
            <a:fld id="{7D7F613A-C8DD-4D9F-9348-007568A57BBD}" type="datetime1">
              <a:rPr lang="nl-NL" smtClean="0"/>
              <a:t>23-02-2023</a:t>
            </a:fld>
            <a:endParaRPr lang="nl-NL"/>
          </a:p>
        </p:txBody>
      </p:sp>
      <p:sp>
        <p:nvSpPr>
          <p:cNvPr id="4" name="Footer Placeholder 3">
            <a:extLst>
              <a:ext uri="{FF2B5EF4-FFF2-40B4-BE49-F238E27FC236}">
                <a16:creationId xmlns:a16="http://schemas.microsoft.com/office/drawing/2014/main" id="{0D3B5D19-1869-44D5-9976-2EC98181CA75}"/>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BB5C65F-E178-40C8-ACB7-B6315CB19A57}"/>
              </a:ext>
            </a:extLst>
          </p:cNvPr>
          <p:cNvSpPr>
            <a:spLocks noGrp="1"/>
          </p:cNvSpPr>
          <p:nvPr>
            <p:ph type="sldNum" sz="quarter" idx="12"/>
          </p:nvPr>
        </p:nvSpPr>
        <p:spPr/>
        <p:txBody>
          <a:bodyPr/>
          <a:lstStyle/>
          <a:p>
            <a:fld id="{0AAEF2E2-A082-486B-BCC1-A4B8E9CF05F7}" type="slidenum">
              <a:rPr lang="nl-NL" smtClean="0"/>
              <a:t>‹nr.›</a:t>
            </a:fld>
            <a:endParaRPr lang="nl-NL"/>
          </a:p>
        </p:txBody>
      </p:sp>
    </p:spTree>
    <p:extLst>
      <p:ext uri="{BB962C8B-B14F-4D97-AF65-F5344CB8AC3E}">
        <p14:creationId xmlns:p14="http://schemas.microsoft.com/office/powerpoint/2010/main" val="612930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821A84-BBD4-4088-92F6-57D551CA7E7D}"/>
              </a:ext>
            </a:extLst>
          </p:cNvPr>
          <p:cNvSpPr>
            <a:spLocks noGrp="1"/>
          </p:cNvSpPr>
          <p:nvPr>
            <p:ph type="dt" sz="half" idx="10"/>
          </p:nvPr>
        </p:nvSpPr>
        <p:spPr/>
        <p:txBody>
          <a:bodyPr/>
          <a:lstStyle/>
          <a:p>
            <a:fld id="{05A963EB-BDA7-4EEE-93B9-364F65D56FE6}" type="datetime1">
              <a:rPr lang="nl-NL" smtClean="0"/>
              <a:t>23-02-2023</a:t>
            </a:fld>
            <a:endParaRPr lang="nl-NL"/>
          </a:p>
        </p:txBody>
      </p:sp>
      <p:sp>
        <p:nvSpPr>
          <p:cNvPr id="3" name="Footer Placeholder 2">
            <a:extLst>
              <a:ext uri="{FF2B5EF4-FFF2-40B4-BE49-F238E27FC236}">
                <a16:creationId xmlns:a16="http://schemas.microsoft.com/office/drawing/2014/main" id="{2F6273CC-1833-41B1-A7D1-EF5810B00BA9}"/>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727B7D6E-1672-49E4-A418-38815F5B1D94}"/>
              </a:ext>
            </a:extLst>
          </p:cNvPr>
          <p:cNvSpPr>
            <a:spLocks noGrp="1"/>
          </p:cNvSpPr>
          <p:nvPr>
            <p:ph type="sldNum" sz="quarter" idx="12"/>
          </p:nvPr>
        </p:nvSpPr>
        <p:spPr/>
        <p:txBody>
          <a:bodyPr/>
          <a:lstStyle/>
          <a:p>
            <a:fld id="{0AAEF2E2-A082-486B-BCC1-A4B8E9CF05F7}" type="slidenum">
              <a:rPr lang="nl-NL" smtClean="0"/>
              <a:t>‹nr.›</a:t>
            </a:fld>
            <a:endParaRPr lang="nl-NL"/>
          </a:p>
        </p:txBody>
      </p:sp>
    </p:spTree>
    <p:extLst>
      <p:ext uri="{BB962C8B-B14F-4D97-AF65-F5344CB8AC3E}">
        <p14:creationId xmlns:p14="http://schemas.microsoft.com/office/powerpoint/2010/main" val="560437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alpha val="98000"/>
          </a:schemeClr>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3683D65-A3E8-4F81-95FA-CB527D16E456}"/>
              </a:ext>
            </a:extLst>
          </p:cNvPr>
          <p:cNvSpPr>
            <a:spLocks noGrp="1"/>
          </p:cNvSpPr>
          <p:nvPr>
            <p:ph type="pic" idx="1"/>
          </p:nvPr>
        </p:nvSpPr>
        <p:spPr>
          <a:xfrm>
            <a:off x="838200" y="1339325"/>
            <a:ext cx="5084618" cy="48051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2" name="Title 1">
            <a:extLst>
              <a:ext uri="{FF2B5EF4-FFF2-40B4-BE49-F238E27FC236}">
                <a16:creationId xmlns:a16="http://schemas.microsoft.com/office/drawing/2014/main" id="{DCC5C256-A703-4B02-AA65-C12B0246C072}"/>
              </a:ext>
            </a:extLst>
          </p:cNvPr>
          <p:cNvSpPr>
            <a:spLocks noGrp="1"/>
          </p:cNvSpPr>
          <p:nvPr>
            <p:ph type="title"/>
          </p:nvPr>
        </p:nvSpPr>
        <p:spPr>
          <a:xfrm>
            <a:off x="839788" y="1339325"/>
            <a:ext cx="5083030" cy="1069975"/>
          </a:xfrm>
          <a:solidFill>
            <a:schemeClr val="tx1">
              <a:alpha val="75000"/>
            </a:schemeClr>
          </a:solidFill>
        </p:spPr>
        <p:txBody>
          <a:bodyPr anchor="b"/>
          <a:lstStyle>
            <a:lvl1pPr>
              <a:defRPr sz="3200">
                <a:solidFill>
                  <a:schemeClr val="bg1"/>
                </a:solidFill>
              </a:defRPr>
            </a:lvl1pPr>
          </a:lstStyle>
          <a:p>
            <a:r>
              <a:rPr lang="en-US" dirty="0"/>
              <a:t>Click to edit Master title style</a:t>
            </a:r>
            <a:endParaRPr lang="nl-NL" dirty="0"/>
          </a:p>
        </p:txBody>
      </p:sp>
      <p:sp>
        <p:nvSpPr>
          <p:cNvPr id="5" name="Date Placeholder 4">
            <a:extLst>
              <a:ext uri="{FF2B5EF4-FFF2-40B4-BE49-F238E27FC236}">
                <a16:creationId xmlns:a16="http://schemas.microsoft.com/office/drawing/2014/main" id="{A477E2ED-1C51-4AC5-B959-0C0920A316A7}"/>
              </a:ext>
            </a:extLst>
          </p:cNvPr>
          <p:cNvSpPr>
            <a:spLocks noGrp="1"/>
          </p:cNvSpPr>
          <p:nvPr>
            <p:ph type="dt" sz="half" idx="10"/>
          </p:nvPr>
        </p:nvSpPr>
        <p:spPr/>
        <p:txBody>
          <a:bodyPr/>
          <a:lstStyle/>
          <a:p>
            <a:fld id="{687292B5-9FBB-4269-B8BA-4127245FDEA9}" type="datetime1">
              <a:rPr lang="nl-NL" smtClean="0"/>
              <a:t>23-02-2023</a:t>
            </a:fld>
            <a:endParaRPr lang="nl-NL"/>
          </a:p>
        </p:txBody>
      </p:sp>
      <p:sp>
        <p:nvSpPr>
          <p:cNvPr id="6" name="Footer Placeholder 5">
            <a:extLst>
              <a:ext uri="{FF2B5EF4-FFF2-40B4-BE49-F238E27FC236}">
                <a16:creationId xmlns:a16="http://schemas.microsoft.com/office/drawing/2014/main" id="{49F834A0-417E-42D2-BA08-B4FBFE2BD0E5}"/>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8F18AC9-A60B-47FE-9686-9FE13BBA8F44}"/>
              </a:ext>
            </a:extLst>
          </p:cNvPr>
          <p:cNvSpPr>
            <a:spLocks noGrp="1"/>
          </p:cNvSpPr>
          <p:nvPr>
            <p:ph type="sldNum" sz="quarter" idx="12"/>
          </p:nvPr>
        </p:nvSpPr>
        <p:spPr/>
        <p:txBody>
          <a:bodyPr/>
          <a:lstStyle/>
          <a:p>
            <a:fld id="{0AAEF2E2-A082-486B-BCC1-A4B8E9CF05F7}" type="slidenum">
              <a:rPr lang="nl-NL" smtClean="0"/>
              <a:t>‹nr.›</a:t>
            </a:fld>
            <a:endParaRPr lang="nl-NL"/>
          </a:p>
        </p:txBody>
      </p:sp>
      <p:sp>
        <p:nvSpPr>
          <p:cNvPr id="9" name="Text Placeholder 3">
            <a:extLst>
              <a:ext uri="{FF2B5EF4-FFF2-40B4-BE49-F238E27FC236}">
                <a16:creationId xmlns:a16="http://schemas.microsoft.com/office/drawing/2014/main" id="{95408B0C-B993-4DE3-8E0F-B54EEF5C1A56}"/>
              </a:ext>
            </a:extLst>
          </p:cNvPr>
          <p:cNvSpPr>
            <a:spLocks noGrp="1"/>
          </p:cNvSpPr>
          <p:nvPr>
            <p:ph type="body" sz="half" idx="2"/>
          </p:nvPr>
        </p:nvSpPr>
        <p:spPr>
          <a:xfrm>
            <a:off x="6276108" y="1339325"/>
            <a:ext cx="5077691" cy="4805166"/>
          </a:xfrm>
          <a:solidFill>
            <a:schemeClr val="bg1">
              <a:alpha val="75000"/>
            </a:schemeClr>
          </a:solidFill>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pic>
        <p:nvPicPr>
          <p:cNvPr id="10" name="Picture 9">
            <a:extLst>
              <a:ext uri="{FF2B5EF4-FFF2-40B4-BE49-F238E27FC236}">
                <a16:creationId xmlns:a16="http://schemas.microsoft.com/office/drawing/2014/main" id="{236F96D5-77B5-472B-A366-45DAC2B98EB3}"/>
              </a:ext>
            </a:extLst>
          </p:cNvPr>
          <p:cNvPicPr>
            <a:picLocks noChangeAspect="1"/>
          </p:cNvPicPr>
          <p:nvPr userDrawn="1"/>
        </p:nvPicPr>
        <p:blipFill>
          <a:blip r:embed="rId2"/>
          <a:stretch>
            <a:fillRect/>
          </a:stretch>
        </p:blipFill>
        <p:spPr>
          <a:xfrm>
            <a:off x="838200" y="299551"/>
            <a:ext cx="10515599" cy="827915"/>
          </a:xfrm>
          <a:prstGeom prst="rect">
            <a:avLst/>
          </a:prstGeom>
        </p:spPr>
      </p:pic>
    </p:spTree>
    <p:extLst>
      <p:ext uri="{BB962C8B-B14F-4D97-AF65-F5344CB8AC3E}">
        <p14:creationId xmlns:p14="http://schemas.microsoft.com/office/powerpoint/2010/main" val="1500898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10987D-F174-4EAF-8435-468D522D81D5}"/>
              </a:ext>
            </a:extLst>
          </p:cNvPr>
          <p:cNvSpPr>
            <a:spLocks noGrp="1"/>
          </p:cNvSpPr>
          <p:nvPr>
            <p:ph type="title"/>
          </p:nvPr>
        </p:nvSpPr>
        <p:spPr>
          <a:xfrm>
            <a:off x="838199" y="136525"/>
            <a:ext cx="10515600" cy="784602"/>
          </a:xfrm>
          <a:prstGeom prst="rect">
            <a:avLst/>
          </a:prstGeom>
        </p:spPr>
        <p:txBody>
          <a:bodyPr vert="horz" lIns="91440" tIns="45720" rIns="91440" bIns="45720" rtlCol="0" anchor="ctr">
            <a:normAutofit/>
          </a:bodyPr>
          <a:lstStyle/>
          <a:p>
            <a:r>
              <a:rPr lang="en-US" dirty="0"/>
              <a:t>Click to edit Master title style</a:t>
            </a:r>
            <a:endParaRPr lang="nl-NL" dirty="0"/>
          </a:p>
        </p:txBody>
      </p:sp>
      <p:sp>
        <p:nvSpPr>
          <p:cNvPr id="3" name="Text Placeholder 2">
            <a:extLst>
              <a:ext uri="{FF2B5EF4-FFF2-40B4-BE49-F238E27FC236}">
                <a16:creationId xmlns:a16="http://schemas.microsoft.com/office/drawing/2014/main" id="{7A52647F-8407-45A4-B0BF-DCF36D62528E}"/>
              </a:ext>
            </a:extLst>
          </p:cNvPr>
          <p:cNvSpPr>
            <a:spLocks noGrp="1"/>
          </p:cNvSpPr>
          <p:nvPr>
            <p:ph type="body" idx="1"/>
          </p:nvPr>
        </p:nvSpPr>
        <p:spPr>
          <a:xfrm>
            <a:off x="838200" y="1100512"/>
            <a:ext cx="10515600" cy="50764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Date Placeholder 3">
            <a:extLst>
              <a:ext uri="{FF2B5EF4-FFF2-40B4-BE49-F238E27FC236}">
                <a16:creationId xmlns:a16="http://schemas.microsoft.com/office/drawing/2014/main" id="{92691C24-C90C-4D29-BB52-968C1F7EFC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6F3C3-F7C5-43BB-B660-E7387076C93C}" type="datetime1">
              <a:rPr lang="nl-NL" smtClean="0"/>
              <a:t>23-02-2023</a:t>
            </a:fld>
            <a:endParaRPr lang="nl-NL" dirty="0"/>
          </a:p>
        </p:txBody>
      </p:sp>
      <p:sp>
        <p:nvSpPr>
          <p:cNvPr id="5" name="Footer Placeholder 4">
            <a:extLst>
              <a:ext uri="{FF2B5EF4-FFF2-40B4-BE49-F238E27FC236}">
                <a16:creationId xmlns:a16="http://schemas.microsoft.com/office/drawing/2014/main" id="{FCB5A5F6-3D38-48DE-A6DA-8A2310F231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Slide Number Placeholder 5">
            <a:extLst>
              <a:ext uri="{FF2B5EF4-FFF2-40B4-BE49-F238E27FC236}">
                <a16:creationId xmlns:a16="http://schemas.microsoft.com/office/drawing/2014/main" id="{CF07C2A0-B63F-4333-9117-0BC4892C9B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AEF2E2-A082-486B-BCC1-A4B8E9CF05F7}" type="slidenum">
              <a:rPr lang="nl-NL" smtClean="0"/>
              <a:t>‹nr.›</a:t>
            </a:fld>
            <a:endParaRPr lang="nl-NL"/>
          </a:p>
        </p:txBody>
      </p:sp>
      <p:sp>
        <p:nvSpPr>
          <p:cNvPr id="7" name="Rectangle 6">
            <a:extLst>
              <a:ext uri="{FF2B5EF4-FFF2-40B4-BE49-F238E27FC236}">
                <a16:creationId xmlns:a16="http://schemas.microsoft.com/office/drawing/2014/main" id="{3FAB249B-782A-466E-A75C-46891604E696}"/>
              </a:ext>
            </a:extLst>
          </p:cNvPr>
          <p:cNvSpPr/>
          <p:nvPr userDrawn="1"/>
        </p:nvSpPr>
        <p:spPr>
          <a:xfrm rot="16200000">
            <a:off x="-3009900" y="3009900"/>
            <a:ext cx="6858000" cy="838200"/>
          </a:xfrm>
          <a:prstGeom prst="rect">
            <a:avLst/>
          </a:prstGeom>
          <a:solidFill>
            <a:srgbClr val="F393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719532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Lst>
  <p:hf hdr="0"/>
  <p:txStyles>
    <p:titleStyle>
      <a:lvl1pPr algn="l" defTabSz="914400" rtl="0" eaLnBrk="1" latinLnBrk="0" hangingPunct="1">
        <a:lnSpc>
          <a:spcPct val="90000"/>
        </a:lnSpc>
        <a:spcBef>
          <a:spcPct val="0"/>
        </a:spcBef>
        <a:buNone/>
        <a:defRPr sz="4400" kern="1200">
          <a:solidFill>
            <a:srgbClr val="454C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khanacademy.org/computer-programming/4v1920-college4-selectie/5144715753701376"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repl.it/@timmy_i_chen/p5-demo" TargetMode="Externa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p5js.org/" TargetMode="Externa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repl.it/@vangeest/jsP5Khan-animatieAuto"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repl.it/@vangeest/jsP5Khan-animatieLijn" TargetMode="External"/><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repl.it/@vangeest/jsP5Khan-array"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repl.it/@vangeest/jsP5Khan-array"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repl.it/@vangeest/jsP5Khan-array"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repl.it/@vangeest/jsP5Khan-array"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repl.it/@vangeest/jsP5Khan-array2D"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repl.it/@vangeest/jsP5Khan-array2D"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repl.it/@vangeest/jsP5Khan-array2D"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repl.it/@vangeest/jsP5Khan-array2D"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repl.it/@vangeest/jsP5Khan-array2D"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repl.it/@vangeest/jsP5Khan-array2D"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khanacademy.org/computer-programming/variabelen-gezicht-compleet/5406118212288512" TargetMode="External"/><Relationship Id="rId2" Type="http://schemas.openxmlformats.org/officeDocument/2006/relationships/hyperlink" Target="https://www.khanacademy.org/computer-programming/variabelen-gezicht-met-x-y-en-diameter-en-oogafstand/4677542777208832"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khanacademy.org/computer-programming/reken-denkspel/4674417987174400"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E52CA-75F6-4D89-8F19-6512E8935C70}"/>
              </a:ext>
            </a:extLst>
          </p:cNvPr>
          <p:cNvSpPr>
            <a:spLocks noGrp="1"/>
          </p:cNvSpPr>
          <p:nvPr>
            <p:ph type="ctrTitle"/>
          </p:nvPr>
        </p:nvSpPr>
        <p:spPr/>
        <p:txBody>
          <a:bodyPr/>
          <a:lstStyle/>
          <a:p>
            <a:r>
              <a:rPr lang="nl-NL" dirty="0"/>
              <a:t>Programmeren </a:t>
            </a:r>
            <a:br>
              <a:rPr lang="nl-NL" dirty="0"/>
            </a:br>
            <a:r>
              <a:rPr lang="nl-NL" dirty="0"/>
              <a:t>Pre University Course</a:t>
            </a:r>
          </a:p>
        </p:txBody>
      </p:sp>
      <p:sp>
        <p:nvSpPr>
          <p:cNvPr id="3" name="Subtitle 2">
            <a:extLst>
              <a:ext uri="{FF2B5EF4-FFF2-40B4-BE49-F238E27FC236}">
                <a16:creationId xmlns:a16="http://schemas.microsoft.com/office/drawing/2014/main" id="{23EE03FB-0C87-4FC3-B431-CCC49D6E19CD}"/>
              </a:ext>
            </a:extLst>
          </p:cNvPr>
          <p:cNvSpPr>
            <a:spLocks noGrp="1"/>
          </p:cNvSpPr>
          <p:nvPr>
            <p:ph type="subTitle" idx="1"/>
          </p:nvPr>
        </p:nvSpPr>
        <p:spPr/>
        <p:txBody>
          <a:bodyPr>
            <a:normAutofit/>
          </a:bodyPr>
          <a:lstStyle/>
          <a:p>
            <a:r>
              <a:rPr lang="nl-NL" dirty="0"/>
              <a:t>Collegesheets</a:t>
            </a:r>
          </a:p>
          <a:p>
            <a:r>
              <a:rPr lang="nl-NL" dirty="0"/>
              <a:t>4 vwo Informatica</a:t>
            </a:r>
          </a:p>
          <a:p>
            <a:r>
              <a:rPr lang="nl-NL" dirty="0"/>
              <a:t>Oefenmateriaal: </a:t>
            </a:r>
            <a:r>
              <a:rPr lang="nl-NL" dirty="0" err="1"/>
              <a:t>khanacademy.org</a:t>
            </a:r>
            <a:r>
              <a:rPr lang="nl-NL" dirty="0"/>
              <a:t> (Engelstalig)</a:t>
            </a:r>
          </a:p>
        </p:txBody>
      </p:sp>
      <p:sp>
        <p:nvSpPr>
          <p:cNvPr id="4" name="Date Placeholder 3">
            <a:extLst>
              <a:ext uri="{FF2B5EF4-FFF2-40B4-BE49-F238E27FC236}">
                <a16:creationId xmlns:a16="http://schemas.microsoft.com/office/drawing/2014/main" id="{DD9F988A-C857-4612-A2E3-B7ACBA54F381}"/>
              </a:ext>
            </a:extLst>
          </p:cNvPr>
          <p:cNvSpPr>
            <a:spLocks noGrp="1"/>
          </p:cNvSpPr>
          <p:nvPr>
            <p:ph type="dt" sz="half" idx="14"/>
          </p:nvPr>
        </p:nvSpPr>
        <p:spPr/>
        <p:txBody>
          <a:bodyPr/>
          <a:lstStyle/>
          <a:p>
            <a:fld id="{F31B2828-63CC-49D2-AE22-B840BA77F576}" type="datetime1">
              <a:rPr lang="nl-NL" smtClean="0"/>
              <a:t>23-02-2023</a:t>
            </a:fld>
            <a:endParaRPr lang="nl-NL" dirty="0"/>
          </a:p>
        </p:txBody>
      </p:sp>
      <p:sp>
        <p:nvSpPr>
          <p:cNvPr id="5" name="Footer Placeholder 4">
            <a:extLst>
              <a:ext uri="{FF2B5EF4-FFF2-40B4-BE49-F238E27FC236}">
                <a16:creationId xmlns:a16="http://schemas.microsoft.com/office/drawing/2014/main" id="{D714114B-6093-40C4-A19F-D6905B9B04A6}"/>
              </a:ext>
            </a:extLst>
          </p:cNvPr>
          <p:cNvSpPr>
            <a:spLocks noGrp="1"/>
          </p:cNvSpPr>
          <p:nvPr>
            <p:ph type="ftr" sz="quarter" idx="15"/>
          </p:nvPr>
        </p:nvSpPr>
        <p:spPr/>
        <p:txBody>
          <a:bodyPr/>
          <a:lstStyle/>
          <a:p>
            <a:r>
              <a:rPr lang="nl-NL" dirty="0"/>
              <a:t>Deze slides bevatten </a:t>
            </a:r>
            <a:r>
              <a:rPr lang="nl-NL" dirty="0" err="1"/>
              <a:t>speakersnotes</a:t>
            </a:r>
            <a:r>
              <a:rPr lang="nl-NL" dirty="0"/>
              <a:t> voor de docent</a:t>
            </a:r>
          </a:p>
        </p:txBody>
      </p:sp>
      <p:sp>
        <p:nvSpPr>
          <p:cNvPr id="6" name="Slide Number Placeholder 5">
            <a:extLst>
              <a:ext uri="{FF2B5EF4-FFF2-40B4-BE49-F238E27FC236}">
                <a16:creationId xmlns:a16="http://schemas.microsoft.com/office/drawing/2014/main" id="{324295EC-DAF7-4C66-B002-118319734749}"/>
              </a:ext>
            </a:extLst>
          </p:cNvPr>
          <p:cNvSpPr>
            <a:spLocks noGrp="1"/>
          </p:cNvSpPr>
          <p:nvPr>
            <p:ph type="sldNum" sz="quarter" idx="16"/>
          </p:nvPr>
        </p:nvSpPr>
        <p:spPr/>
        <p:txBody>
          <a:bodyPr/>
          <a:lstStyle/>
          <a:p>
            <a:fld id="{0AAEF2E2-A082-486B-BCC1-A4B8E9CF05F7}" type="slidenum">
              <a:rPr lang="nl-NL" smtClean="0"/>
              <a:t>1</a:t>
            </a:fld>
            <a:endParaRPr lang="nl-NL"/>
          </a:p>
        </p:txBody>
      </p:sp>
      <p:sp>
        <p:nvSpPr>
          <p:cNvPr id="7" name="Text Placeholder 6">
            <a:extLst>
              <a:ext uri="{FF2B5EF4-FFF2-40B4-BE49-F238E27FC236}">
                <a16:creationId xmlns:a16="http://schemas.microsoft.com/office/drawing/2014/main" id="{7A047F0C-2313-4900-A7B2-FCD1AF6D040E}"/>
              </a:ext>
            </a:extLst>
          </p:cNvPr>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1056229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C970CF-7AE0-9F4D-A257-181192FB9316}"/>
              </a:ext>
            </a:extLst>
          </p:cNvPr>
          <p:cNvSpPr>
            <a:spLocks noGrp="1"/>
          </p:cNvSpPr>
          <p:nvPr>
            <p:ph type="title"/>
          </p:nvPr>
        </p:nvSpPr>
        <p:spPr/>
        <p:txBody>
          <a:bodyPr/>
          <a:lstStyle/>
          <a:p>
            <a:r>
              <a:rPr lang="nl-NL" dirty="0"/>
              <a:t>De </a:t>
            </a:r>
            <a:r>
              <a:rPr lang="nl-NL" dirty="0" err="1"/>
              <a:t>Emmauscomputer</a:t>
            </a:r>
            <a:endParaRPr lang="nl-NL" dirty="0"/>
          </a:p>
        </p:txBody>
      </p:sp>
      <p:sp>
        <p:nvSpPr>
          <p:cNvPr id="3" name="Tijdelijke aanduiding voor inhoud 2">
            <a:extLst>
              <a:ext uri="{FF2B5EF4-FFF2-40B4-BE49-F238E27FC236}">
                <a16:creationId xmlns:a16="http://schemas.microsoft.com/office/drawing/2014/main" id="{E6C1E710-BAEA-3046-A673-2BE7D8451427}"/>
              </a:ext>
            </a:extLst>
          </p:cNvPr>
          <p:cNvSpPr>
            <a:spLocks noGrp="1"/>
          </p:cNvSpPr>
          <p:nvPr>
            <p:ph idx="1"/>
          </p:nvPr>
        </p:nvSpPr>
        <p:spPr/>
        <p:txBody>
          <a:bodyPr>
            <a:normAutofit fontScale="85000" lnSpcReduction="20000"/>
          </a:bodyPr>
          <a:lstStyle/>
          <a:p>
            <a:r>
              <a:rPr lang="nl-NL" dirty="0">
                <a:solidFill>
                  <a:schemeClr val="tx1">
                    <a:lumMod val="50000"/>
                    <a:lumOff val="50000"/>
                  </a:schemeClr>
                </a:solidFill>
              </a:rPr>
              <a:t>Processor =&gt; gespeeld door de docent</a:t>
            </a:r>
          </a:p>
          <a:p>
            <a:pPr lvl="1"/>
            <a:r>
              <a:rPr lang="nl-NL" dirty="0">
                <a:solidFill>
                  <a:schemeClr val="tx1">
                    <a:lumMod val="50000"/>
                    <a:lumOff val="50000"/>
                  </a:schemeClr>
                </a:solidFill>
              </a:rPr>
              <a:t>Tafel met stapels:</a:t>
            </a:r>
          </a:p>
          <a:p>
            <a:pPr lvl="2"/>
            <a:r>
              <a:rPr lang="nl-NL" dirty="0">
                <a:solidFill>
                  <a:schemeClr val="tx1">
                    <a:lumMod val="50000"/>
                    <a:lumOff val="50000"/>
                  </a:schemeClr>
                </a:solidFill>
              </a:rPr>
              <a:t>Program Counter (Waar ben ik?)</a:t>
            </a:r>
          </a:p>
          <a:p>
            <a:pPr lvl="2"/>
            <a:r>
              <a:rPr lang="nl-NL" dirty="0">
                <a:solidFill>
                  <a:schemeClr val="tx1">
                    <a:lumMod val="50000"/>
                    <a:lumOff val="50000"/>
                  </a:schemeClr>
                </a:solidFill>
              </a:rPr>
              <a:t>OpdrachtDeel1</a:t>
            </a:r>
          </a:p>
          <a:p>
            <a:pPr lvl="2"/>
            <a:r>
              <a:rPr lang="nl-NL" dirty="0">
                <a:solidFill>
                  <a:schemeClr val="tx1">
                    <a:lumMod val="50000"/>
                    <a:lumOff val="50000"/>
                  </a:schemeClr>
                </a:solidFill>
              </a:rPr>
              <a:t>OpdrachtDeel2</a:t>
            </a:r>
          </a:p>
          <a:p>
            <a:pPr lvl="2"/>
            <a:r>
              <a:rPr lang="nl-NL" dirty="0">
                <a:solidFill>
                  <a:schemeClr val="tx1">
                    <a:lumMod val="50000"/>
                    <a:lumOff val="50000"/>
                  </a:schemeClr>
                </a:solidFill>
              </a:rPr>
              <a:t>Getal1</a:t>
            </a:r>
          </a:p>
          <a:p>
            <a:pPr lvl="2"/>
            <a:r>
              <a:rPr lang="nl-NL" dirty="0">
                <a:solidFill>
                  <a:schemeClr val="tx1">
                    <a:lumMod val="50000"/>
                    <a:lumOff val="50000"/>
                  </a:schemeClr>
                </a:solidFill>
              </a:rPr>
              <a:t>Getal2</a:t>
            </a:r>
          </a:p>
          <a:p>
            <a:pPr lvl="2"/>
            <a:r>
              <a:rPr lang="nl-NL" dirty="0">
                <a:solidFill>
                  <a:schemeClr val="tx1">
                    <a:lumMod val="50000"/>
                    <a:lumOff val="50000"/>
                  </a:schemeClr>
                </a:solidFill>
              </a:rPr>
              <a:t>Getal3</a:t>
            </a:r>
          </a:p>
          <a:p>
            <a:pPr lvl="2"/>
            <a:r>
              <a:rPr lang="nl-NL" dirty="0">
                <a:solidFill>
                  <a:schemeClr val="tx1">
                    <a:lumMod val="50000"/>
                    <a:lumOff val="50000"/>
                  </a:schemeClr>
                </a:solidFill>
              </a:rPr>
              <a:t>Stift en papieren om mee te geven aan bus</a:t>
            </a:r>
          </a:p>
          <a:p>
            <a:r>
              <a:rPr lang="nl-NL" dirty="0">
                <a:solidFill>
                  <a:schemeClr val="tx1">
                    <a:lumMod val="50000"/>
                    <a:lumOff val="50000"/>
                  </a:schemeClr>
                </a:solidFill>
              </a:rPr>
              <a:t>Geheugen =&gt; gespeeld door …</a:t>
            </a:r>
          </a:p>
          <a:p>
            <a:pPr lvl="1"/>
            <a:r>
              <a:rPr lang="nl-NL" dirty="0">
                <a:solidFill>
                  <a:schemeClr val="tx1">
                    <a:lumMod val="50000"/>
                    <a:lumOff val="50000"/>
                  </a:schemeClr>
                </a:solidFill>
              </a:rPr>
              <a:t>Excel op de computer</a:t>
            </a:r>
          </a:p>
          <a:p>
            <a:pPr lvl="1"/>
            <a:r>
              <a:rPr lang="nl-NL" dirty="0">
                <a:solidFill>
                  <a:schemeClr val="tx1">
                    <a:lumMod val="50000"/>
                    <a:lumOff val="50000"/>
                  </a:schemeClr>
                </a:solidFill>
              </a:rPr>
              <a:t>Stift en papieren om mee te geven aan bus</a:t>
            </a:r>
          </a:p>
          <a:p>
            <a:r>
              <a:rPr lang="nl-NL" dirty="0">
                <a:solidFill>
                  <a:schemeClr val="tx1">
                    <a:lumMod val="50000"/>
                    <a:lumOff val="50000"/>
                  </a:schemeClr>
                </a:solidFill>
              </a:rPr>
              <a:t>Bus =&gt; gespeeld door …</a:t>
            </a:r>
          </a:p>
          <a:p>
            <a:pPr lvl="1"/>
            <a:r>
              <a:rPr lang="nl-NL" dirty="0">
                <a:solidFill>
                  <a:schemeClr val="tx1">
                    <a:lumMod val="50000"/>
                    <a:lumOff val="50000"/>
                  </a:schemeClr>
                </a:solidFill>
              </a:rPr>
              <a:t>Loopt heen en weer tussen processor en geheugen</a:t>
            </a:r>
          </a:p>
          <a:p>
            <a:r>
              <a:rPr lang="nl-NL" dirty="0"/>
              <a:t>Videoprocessor =&gt; gespeeld door …</a:t>
            </a:r>
          </a:p>
          <a:p>
            <a:pPr lvl="1"/>
            <a:r>
              <a:rPr lang="nl-NL" dirty="0"/>
              <a:t>Krijt en bord</a:t>
            </a:r>
          </a:p>
          <a:p>
            <a:pPr lvl="1"/>
            <a:r>
              <a:rPr lang="nl-NL" dirty="0"/>
              <a:t>Tekent 8x8 matrix, vanaf geheugen adres 8, 0=zwart, 255=wit</a:t>
            </a:r>
          </a:p>
          <a:p>
            <a:endParaRPr lang="nl-NL" dirty="0"/>
          </a:p>
        </p:txBody>
      </p:sp>
      <p:sp>
        <p:nvSpPr>
          <p:cNvPr id="4" name="Tijdelijke aanduiding voor datum 3">
            <a:extLst>
              <a:ext uri="{FF2B5EF4-FFF2-40B4-BE49-F238E27FC236}">
                <a16:creationId xmlns:a16="http://schemas.microsoft.com/office/drawing/2014/main" id="{E4A9D998-CE0F-2B43-90EF-4311925D843C}"/>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62E1D7A6-5831-7D46-9246-F26FA53D4DB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FE13DD6-E23C-6A43-BDFB-311961CB4C33}"/>
              </a:ext>
            </a:extLst>
          </p:cNvPr>
          <p:cNvSpPr>
            <a:spLocks noGrp="1"/>
          </p:cNvSpPr>
          <p:nvPr>
            <p:ph type="sldNum" sz="quarter" idx="12"/>
          </p:nvPr>
        </p:nvSpPr>
        <p:spPr/>
        <p:txBody>
          <a:bodyPr/>
          <a:lstStyle/>
          <a:p>
            <a:fld id="{0AAEF2E2-A082-486B-BCC1-A4B8E9CF05F7}" type="slidenum">
              <a:rPr lang="nl-NL" smtClean="0"/>
              <a:t>10</a:t>
            </a:fld>
            <a:endParaRPr lang="nl-NL"/>
          </a:p>
        </p:txBody>
      </p:sp>
      <p:sp>
        <p:nvSpPr>
          <p:cNvPr id="7" name="Tijdelijke aanduiding voor tekst 6">
            <a:extLst>
              <a:ext uri="{FF2B5EF4-FFF2-40B4-BE49-F238E27FC236}">
                <a16:creationId xmlns:a16="http://schemas.microsoft.com/office/drawing/2014/main" id="{CA3933FA-5922-5E4A-9904-CD67320B712D}"/>
              </a:ext>
            </a:extLst>
          </p:cNvPr>
          <p:cNvSpPr>
            <a:spLocks noGrp="1"/>
          </p:cNvSpPr>
          <p:nvPr>
            <p:ph type="body" sz="quarter" idx="17"/>
          </p:nvPr>
        </p:nvSpPr>
        <p:spPr/>
        <p:txBody>
          <a:bodyPr/>
          <a:lstStyle/>
          <a:p>
            <a:r>
              <a:rPr lang="nl-NL" dirty="0"/>
              <a:t>COLLEGE 1</a:t>
            </a:r>
          </a:p>
        </p:txBody>
      </p:sp>
    </p:spTree>
    <p:extLst>
      <p:ext uri="{BB962C8B-B14F-4D97-AF65-F5344CB8AC3E}">
        <p14:creationId xmlns:p14="http://schemas.microsoft.com/office/powerpoint/2010/main" val="31482885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8">
            <a:extLst>
              <a:ext uri="{FF2B5EF4-FFF2-40B4-BE49-F238E27FC236}">
                <a16:creationId xmlns:a16="http://schemas.microsoft.com/office/drawing/2014/main" id="{713D707E-D6B7-2544-A236-2E24D32F0012}"/>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6875"/>
          <a:stretch/>
        </p:blipFill>
        <p:spPr>
          <a:xfrm>
            <a:off x="838200" y="0"/>
            <a:ext cx="11353800" cy="6858000"/>
          </a:xfrm>
          <a:prstGeom prst="rect">
            <a:avLst/>
          </a:prstGeom>
        </p:spPr>
      </p:pic>
      <p:sp>
        <p:nvSpPr>
          <p:cNvPr id="2" name="Titel 1">
            <a:extLst>
              <a:ext uri="{FF2B5EF4-FFF2-40B4-BE49-F238E27FC236}">
                <a16:creationId xmlns:a16="http://schemas.microsoft.com/office/drawing/2014/main" id="{D6BB544C-3073-9445-8A20-E85CF977CBD8}"/>
              </a:ext>
            </a:extLst>
          </p:cNvPr>
          <p:cNvSpPr>
            <a:spLocks noGrp="1"/>
          </p:cNvSpPr>
          <p:nvPr>
            <p:ph type="title"/>
          </p:nvPr>
        </p:nvSpPr>
        <p:spPr>
          <a:noFill/>
        </p:spPr>
        <p:txBody>
          <a:bodyPr/>
          <a:lstStyle/>
          <a:p>
            <a:r>
              <a:rPr lang="nl-NL" dirty="0"/>
              <a:t>Inhoud van de colleges</a:t>
            </a:r>
          </a:p>
        </p:txBody>
      </p:sp>
      <p:sp>
        <p:nvSpPr>
          <p:cNvPr id="3" name="Tijdelijke aanduiding voor inhoud 2">
            <a:extLst>
              <a:ext uri="{FF2B5EF4-FFF2-40B4-BE49-F238E27FC236}">
                <a16:creationId xmlns:a16="http://schemas.microsoft.com/office/drawing/2014/main" id="{07778A49-1C46-4B44-8718-DABBDDE6BC0B}"/>
              </a:ext>
            </a:extLst>
          </p:cNvPr>
          <p:cNvSpPr>
            <a:spLocks noGrp="1"/>
          </p:cNvSpPr>
          <p:nvPr>
            <p:ph idx="1"/>
          </p:nvPr>
        </p:nvSpPr>
        <p:spPr/>
        <p:txBody>
          <a:bodyPr/>
          <a:lstStyle/>
          <a:p>
            <a:pPr marL="514350" indent="-514350">
              <a:buFont typeface="+mj-lt"/>
              <a:buAutoNum type="arabicPeriod"/>
            </a:pPr>
            <a:r>
              <a:rPr lang="nl-NL" sz="3200" dirty="0"/>
              <a:t>Programmeertalen + Volgordelijkheid</a:t>
            </a:r>
          </a:p>
          <a:p>
            <a:pPr marL="514350" indent="-514350">
              <a:buFont typeface="+mj-lt"/>
              <a:buAutoNum type="arabicPeriod"/>
            </a:pPr>
            <a:r>
              <a:rPr lang="nl-NL" sz="3200" dirty="0"/>
              <a:t>Variabelen</a:t>
            </a:r>
          </a:p>
          <a:p>
            <a:pPr marL="514350" indent="-514350">
              <a:buFont typeface="+mj-lt"/>
              <a:buAutoNum type="arabicPeriod"/>
            </a:pPr>
            <a:r>
              <a:rPr lang="nl-NL" sz="3200" dirty="0"/>
              <a:t>Functies</a:t>
            </a:r>
          </a:p>
          <a:p>
            <a:pPr marL="514350" indent="-514350">
              <a:buFont typeface="+mj-lt"/>
              <a:buAutoNum type="arabicPeriod"/>
            </a:pPr>
            <a:r>
              <a:rPr lang="nl-NL" sz="3200" dirty="0">
                <a:solidFill>
                  <a:srgbClr val="FF0000"/>
                </a:solidFill>
              </a:rPr>
              <a:t>Selectie + Logica</a:t>
            </a:r>
          </a:p>
          <a:p>
            <a:pPr marL="514350" indent="-514350">
              <a:buFont typeface="+mj-lt"/>
              <a:buAutoNum type="arabicPeriod"/>
            </a:pPr>
            <a:r>
              <a:rPr lang="nl-NL" sz="3200" dirty="0"/>
              <a:t>Herhaalstructuren</a:t>
            </a:r>
          </a:p>
          <a:p>
            <a:pPr marL="514350" indent="-514350">
              <a:buFont typeface="+mj-lt"/>
              <a:buAutoNum type="arabicPeriod"/>
            </a:pPr>
            <a:r>
              <a:rPr lang="nl-NL" sz="3200" dirty="0"/>
              <a:t>Arrays</a:t>
            </a:r>
            <a:endParaRPr lang="nl-NL" dirty="0"/>
          </a:p>
        </p:txBody>
      </p:sp>
      <p:sp>
        <p:nvSpPr>
          <p:cNvPr id="4" name="Tijdelijke aanduiding voor datum 3">
            <a:extLst>
              <a:ext uri="{FF2B5EF4-FFF2-40B4-BE49-F238E27FC236}">
                <a16:creationId xmlns:a16="http://schemas.microsoft.com/office/drawing/2014/main" id="{8EB57845-28A8-1E46-A6F0-6E8821512A1A}"/>
              </a:ext>
            </a:extLst>
          </p:cNvPr>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65130544-704F-F34E-8F6C-BAC004FFA2E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B78CEF-193E-AA42-86CC-E18575662574}"/>
              </a:ext>
            </a:extLst>
          </p:cNvPr>
          <p:cNvSpPr>
            <a:spLocks noGrp="1"/>
          </p:cNvSpPr>
          <p:nvPr>
            <p:ph type="sldNum" sz="quarter" idx="12"/>
          </p:nvPr>
        </p:nvSpPr>
        <p:spPr/>
        <p:txBody>
          <a:bodyPr/>
          <a:lstStyle/>
          <a:p>
            <a:fld id="{0AAEF2E2-A082-486B-BCC1-A4B8E9CF05F7}" type="slidenum">
              <a:rPr lang="nl-NL" smtClean="0"/>
              <a:t>100</a:t>
            </a:fld>
            <a:endParaRPr lang="nl-NL"/>
          </a:p>
        </p:txBody>
      </p:sp>
      <p:sp>
        <p:nvSpPr>
          <p:cNvPr id="7" name="Tijdelijke aanduiding voor tekst 6">
            <a:extLst>
              <a:ext uri="{FF2B5EF4-FFF2-40B4-BE49-F238E27FC236}">
                <a16:creationId xmlns:a16="http://schemas.microsoft.com/office/drawing/2014/main" id="{42CDC17F-17D5-2B40-9C0B-3F9D50E20BF7}"/>
              </a:ext>
            </a:extLst>
          </p:cNvPr>
          <p:cNvSpPr>
            <a:spLocks noGrp="1"/>
          </p:cNvSpPr>
          <p:nvPr>
            <p:ph type="body" sz="quarter" idx="17"/>
          </p:nvPr>
        </p:nvSpPr>
        <p:spPr/>
        <p:txBody>
          <a:bodyPr/>
          <a:lstStyle/>
          <a:p>
            <a:r>
              <a:rPr lang="nl-NL" dirty="0"/>
              <a:t>COLLEGE 4</a:t>
            </a:r>
          </a:p>
        </p:txBody>
      </p:sp>
    </p:spTree>
    <p:extLst>
      <p:ext uri="{BB962C8B-B14F-4D97-AF65-F5344CB8AC3E}">
        <p14:creationId xmlns:p14="http://schemas.microsoft.com/office/powerpoint/2010/main" val="1944834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8311142-0569-BA40-AA0C-DEFF5A3BCAC2}"/>
              </a:ext>
            </a:extLst>
          </p:cNvPr>
          <p:cNvPicPr>
            <a:picLocks noChangeAspect="1"/>
          </p:cNvPicPr>
          <p:nvPr/>
        </p:nvPicPr>
        <p:blipFill rotWithShape="1">
          <a:blip r:embed="rId2">
            <a:alphaModFix amt="20000"/>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p:txBody>
          <a:bodyPr/>
          <a:lstStyle/>
          <a:p>
            <a:r>
              <a:rPr lang="nl-NL" dirty="0"/>
              <a:t>Logica</a:t>
            </a: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101</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dirty="0"/>
              <a:t>COLLEGE 4</a:t>
            </a:r>
          </a:p>
        </p:txBody>
      </p:sp>
    </p:spTree>
    <p:extLst>
      <p:ext uri="{BB962C8B-B14F-4D97-AF65-F5344CB8AC3E}">
        <p14:creationId xmlns:p14="http://schemas.microsoft.com/office/powerpoint/2010/main" val="32916697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lstStyle/>
          <a:p>
            <a:r>
              <a:rPr lang="nl-NL" dirty="0"/>
              <a:t>Expressie</a:t>
            </a:r>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a:xfrm>
            <a:off x="838200" y="1252720"/>
            <a:ext cx="10515600" cy="5327961"/>
          </a:xfrm>
        </p:spPr>
        <p:txBody>
          <a:bodyPr>
            <a:normAutofit lnSpcReduction="10000"/>
          </a:bodyPr>
          <a:lstStyle/>
          <a:p>
            <a:pPr marL="0" indent="0">
              <a:buNone/>
            </a:pPr>
            <a:r>
              <a:rPr lang="nl-NL" dirty="0"/>
              <a:t>Een </a:t>
            </a:r>
            <a:r>
              <a:rPr lang="nl-NL" b="1" u="sng" dirty="0"/>
              <a:t>expressie</a:t>
            </a:r>
            <a:r>
              <a:rPr lang="nl-NL" dirty="0"/>
              <a:t> in de informatica is een uitdrukking, waarvan de computer de uitkomst kan uitreken. </a:t>
            </a:r>
          </a:p>
          <a:p>
            <a:pPr marL="0" indent="0">
              <a:buNone/>
            </a:pPr>
            <a:r>
              <a:rPr lang="nl-NL" dirty="0"/>
              <a:t>Een expressie is een combinatie van </a:t>
            </a:r>
          </a:p>
          <a:p>
            <a:r>
              <a:rPr lang="nl-NL" sz="2400" b="1" dirty="0"/>
              <a:t>waarden</a:t>
            </a:r>
            <a:r>
              <a:rPr lang="nl-NL" sz="2400" dirty="0"/>
              <a:t>, </a:t>
            </a:r>
          </a:p>
          <a:p>
            <a:r>
              <a:rPr lang="nl-NL" sz="2400" b="1" dirty="0"/>
              <a:t>variabelen</a:t>
            </a:r>
            <a:r>
              <a:rPr lang="nl-NL" sz="2400" dirty="0"/>
              <a:t>, </a:t>
            </a:r>
          </a:p>
          <a:p>
            <a:r>
              <a:rPr lang="nl-NL" sz="2400" b="1" dirty="0"/>
              <a:t>functies</a:t>
            </a:r>
            <a:r>
              <a:rPr lang="nl-NL" sz="2400" dirty="0"/>
              <a:t> en/of </a:t>
            </a:r>
          </a:p>
          <a:p>
            <a:r>
              <a:rPr lang="nl-NL" sz="2400" b="1" dirty="0"/>
              <a:t>operatoren</a:t>
            </a:r>
          </a:p>
          <a:p>
            <a:pPr marL="0" indent="0">
              <a:buNone/>
            </a:pPr>
            <a:endParaRPr lang="nl-NL" sz="2400" dirty="0"/>
          </a:p>
          <a:p>
            <a:pPr marL="0" indent="0">
              <a:buNone/>
            </a:pPr>
            <a:endParaRPr lang="nl-NL" sz="2400" dirty="0"/>
          </a:p>
          <a:p>
            <a:pPr marL="0" indent="0">
              <a:buNone/>
            </a:pPr>
            <a:endParaRPr lang="nl-NL" sz="2400" dirty="0"/>
          </a:p>
          <a:p>
            <a:pPr marL="0" indent="0">
              <a:buNone/>
            </a:pPr>
            <a:endParaRPr lang="nl-NL" sz="2400" dirty="0"/>
          </a:p>
          <a:p>
            <a:pPr marL="0" indent="0">
              <a:buNone/>
            </a:pPr>
            <a:r>
              <a:rPr lang="nl-NL" sz="2400" dirty="0"/>
              <a:t>Met haakjes () kun je aangeven in welke volgorde de expressie wordt uitgerekend</a:t>
            </a:r>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102</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COLLEGE 4</a:t>
            </a:r>
          </a:p>
        </p:txBody>
      </p:sp>
      <p:graphicFrame>
        <p:nvGraphicFramePr>
          <p:cNvPr id="8" name="Tabel 7">
            <a:extLst>
              <a:ext uri="{FF2B5EF4-FFF2-40B4-BE49-F238E27FC236}">
                <a16:creationId xmlns:a16="http://schemas.microsoft.com/office/drawing/2014/main" id="{6A7AE885-D16F-614E-B7E7-FF7F988E5BC5}"/>
              </a:ext>
            </a:extLst>
          </p:cNvPr>
          <p:cNvGraphicFramePr>
            <a:graphicFrameLocks noGrp="1"/>
          </p:cNvGraphicFramePr>
          <p:nvPr>
            <p:extLst>
              <p:ext uri="{D42A27DB-BD31-4B8C-83A1-F6EECF244321}">
                <p14:modId xmlns:p14="http://schemas.microsoft.com/office/powerpoint/2010/main" val="685922037"/>
              </p:ext>
            </p:extLst>
          </p:nvPr>
        </p:nvGraphicFramePr>
        <p:xfrm>
          <a:off x="944378" y="4216944"/>
          <a:ext cx="10409422" cy="1554786"/>
        </p:xfrm>
        <a:graphic>
          <a:graphicData uri="http://schemas.openxmlformats.org/drawingml/2006/table">
            <a:tbl>
              <a:tblPr firstRow="1" bandRow="1">
                <a:tableStyleId>{21E4AEA4-8DFA-4A89-87EB-49C32662AFE0}</a:tableStyleId>
              </a:tblPr>
              <a:tblGrid>
                <a:gridCol w="3822494">
                  <a:extLst>
                    <a:ext uri="{9D8B030D-6E8A-4147-A177-3AD203B41FA5}">
                      <a16:colId xmlns:a16="http://schemas.microsoft.com/office/drawing/2014/main" val="1849753514"/>
                    </a:ext>
                  </a:extLst>
                </a:gridCol>
                <a:gridCol w="3653227">
                  <a:extLst>
                    <a:ext uri="{9D8B030D-6E8A-4147-A177-3AD203B41FA5}">
                      <a16:colId xmlns:a16="http://schemas.microsoft.com/office/drawing/2014/main" val="2026879613"/>
                    </a:ext>
                  </a:extLst>
                </a:gridCol>
                <a:gridCol w="2933701">
                  <a:extLst>
                    <a:ext uri="{9D8B030D-6E8A-4147-A177-3AD203B41FA5}">
                      <a16:colId xmlns:a16="http://schemas.microsoft.com/office/drawing/2014/main" val="2523920510"/>
                    </a:ext>
                  </a:extLst>
                </a:gridCol>
              </a:tblGrid>
              <a:tr h="518466">
                <a:tc>
                  <a:txBody>
                    <a:bodyPr/>
                    <a:lstStyle/>
                    <a:p>
                      <a:r>
                        <a:rPr lang="nl-NL" sz="2800" dirty="0"/>
                        <a:t>Soort expressie</a:t>
                      </a:r>
                    </a:p>
                  </a:txBody>
                  <a:tcPr/>
                </a:tc>
                <a:tc>
                  <a:txBody>
                    <a:bodyPr/>
                    <a:lstStyle/>
                    <a:p>
                      <a:r>
                        <a:rPr lang="nl-NL" sz="2800" dirty="0"/>
                        <a:t>Voorbeeld uitdrukking</a:t>
                      </a:r>
                    </a:p>
                  </a:txBody>
                  <a:tcPr/>
                </a:tc>
                <a:tc>
                  <a:txBody>
                    <a:bodyPr/>
                    <a:lstStyle/>
                    <a:p>
                      <a:r>
                        <a:rPr lang="nl-NL" sz="2800" dirty="0"/>
                        <a:t>Uitkomst</a:t>
                      </a:r>
                    </a:p>
                  </a:txBody>
                  <a:tcPr/>
                </a:tc>
                <a:extLst>
                  <a:ext uri="{0D108BD9-81ED-4DB2-BD59-A6C34878D82A}">
                    <a16:rowId xmlns:a16="http://schemas.microsoft.com/office/drawing/2014/main" val="4173998682"/>
                  </a:ext>
                </a:extLst>
              </a:tr>
              <a:tr h="370840">
                <a:tc>
                  <a:txBody>
                    <a:bodyPr/>
                    <a:lstStyle/>
                    <a:p>
                      <a:r>
                        <a:rPr lang="nl-NL" sz="2800" dirty="0"/>
                        <a:t>Rekenkundige expressie</a:t>
                      </a:r>
                    </a:p>
                  </a:txBody>
                  <a:tcPr/>
                </a:tc>
                <a:tc>
                  <a:txBody>
                    <a:bodyPr/>
                    <a:lstStyle/>
                    <a:p>
                      <a:r>
                        <a:rPr lang="nl-NL" sz="2800" dirty="0"/>
                        <a:t>1 + (2 * 3)</a:t>
                      </a:r>
                    </a:p>
                  </a:txBody>
                  <a:tcPr/>
                </a:tc>
                <a:tc>
                  <a:txBody>
                    <a:bodyPr/>
                    <a:lstStyle/>
                    <a:p>
                      <a:r>
                        <a:rPr lang="nl-NL" sz="2800" dirty="0"/>
                        <a:t>7, of ander getal</a:t>
                      </a:r>
                    </a:p>
                  </a:txBody>
                  <a:tcPr/>
                </a:tc>
                <a:extLst>
                  <a:ext uri="{0D108BD9-81ED-4DB2-BD59-A6C34878D82A}">
                    <a16:rowId xmlns:a16="http://schemas.microsoft.com/office/drawing/2014/main" val="3071931749"/>
                  </a:ext>
                </a:extLst>
              </a:tr>
              <a:tr h="370840">
                <a:tc>
                  <a:txBody>
                    <a:bodyPr/>
                    <a:lstStyle/>
                    <a:p>
                      <a:r>
                        <a:rPr lang="nl-NL" sz="2800" dirty="0"/>
                        <a:t>Logische expressie</a:t>
                      </a:r>
                    </a:p>
                  </a:txBody>
                  <a:tcPr/>
                </a:tc>
                <a:tc>
                  <a:txBody>
                    <a:bodyPr/>
                    <a:lstStyle/>
                    <a:p>
                      <a:r>
                        <a:rPr lang="nl-NL" sz="2800" dirty="0"/>
                        <a:t>2 &gt; 1</a:t>
                      </a:r>
                    </a:p>
                  </a:txBody>
                  <a:tcPr/>
                </a:tc>
                <a:tc>
                  <a:txBody>
                    <a:bodyPr/>
                    <a:lstStyle/>
                    <a:p>
                      <a:r>
                        <a:rPr lang="nl-NL" sz="2800" dirty="0" err="1"/>
                        <a:t>true</a:t>
                      </a:r>
                      <a:r>
                        <a:rPr lang="nl-NL" sz="2800" dirty="0"/>
                        <a:t>, of </a:t>
                      </a:r>
                      <a:r>
                        <a:rPr lang="nl-NL" sz="2800" dirty="0" err="1"/>
                        <a:t>false</a:t>
                      </a:r>
                      <a:endParaRPr lang="nl-NL" sz="2800" dirty="0"/>
                    </a:p>
                  </a:txBody>
                  <a:tcPr/>
                </a:tc>
                <a:extLst>
                  <a:ext uri="{0D108BD9-81ED-4DB2-BD59-A6C34878D82A}">
                    <a16:rowId xmlns:a16="http://schemas.microsoft.com/office/drawing/2014/main" val="2358765095"/>
                  </a:ext>
                </a:extLst>
              </a:tr>
            </a:tbl>
          </a:graphicData>
        </a:graphic>
      </p:graphicFrame>
    </p:spTree>
    <p:extLst>
      <p:ext uri="{BB962C8B-B14F-4D97-AF65-F5344CB8AC3E}">
        <p14:creationId xmlns:p14="http://schemas.microsoft.com/office/powerpoint/2010/main" val="100152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lstStyle/>
          <a:p>
            <a:r>
              <a:rPr lang="nl-NL" dirty="0"/>
              <a:t>Operatoren</a:t>
            </a:r>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p:txBody>
          <a:bodyPr>
            <a:normAutofit/>
          </a:bodyPr>
          <a:lstStyle/>
          <a:p>
            <a:pPr marL="0" indent="0">
              <a:buNone/>
            </a:pPr>
            <a:r>
              <a:rPr lang="nl-NL" dirty="0"/>
              <a:t>Een </a:t>
            </a:r>
            <a:r>
              <a:rPr lang="nl-NL" b="1" u="sng" dirty="0"/>
              <a:t>operator</a:t>
            </a:r>
            <a:r>
              <a:rPr lang="nl-NL" dirty="0"/>
              <a:t> is een soort eenvoudige functie, maar dan anders geschreven.  Verschillen tussen functies en operators:</a:t>
            </a:r>
          </a:p>
          <a:p>
            <a:r>
              <a:rPr lang="nl-NL" sz="2400" dirty="0"/>
              <a:t>De naam van een functie bestaat meestal uit letters en cijfers,</a:t>
            </a:r>
            <a:br>
              <a:rPr lang="nl-NL" sz="2400" dirty="0"/>
            </a:br>
            <a:r>
              <a:rPr lang="nl-NL" sz="2400" dirty="0"/>
              <a:t>een operator wordt meestal aangeduid met één of meerdere leestekens.</a:t>
            </a:r>
          </a:p>
          <a:p>
            <a:r>
              <a:rPr lang="nl-NL" sz="2400" dirty="0"/>
              <a:t>Bij een functie staan de parameters tussen haakjes achter de naam, </a:t>
            </a:r>
            <a:br>
              <a:rPr lang="nl-NL" sz="2400" dirty="0"/>
            </a:br>
            <a:r>
              <a:rPr lang="nl-NL" sz="2400" dirty="0"/>
              <a:t>bij een operator staan de parameters voor en achter de operator.</a:t>
            </a:r>
          </a:p>
          <a:p>
            <a:endParaRPr lang="nl-NL" dirty="0"/>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103</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COLLEGE 4</a:t>
            </a:r>
          </a:p>
        </p:txBody>
      </p:sp>
      <p:graphicFrame>
        <p:nvGraphicFramePr>
          <p:cNvPr id="8" name="Tabel 7">
            <a:extLst>
              <a:ext uri="{FF2B5EF4-FFF2-40B4-BE49-F238E27FC236}">
                <a16:creationId xmlns:a16="http://schemas.microsoft.com/office/drawing/2014/main" id="{11F044F3-BFB1-7A48-B247-68FF908A7D80}"/>
              </a:ext>
            </a:extLst>
          </p:cNvPr>
          <p:cNvGraphicFramePr>
            <a:graphicFrameLocks noGrp="1"/>
          </p:cNvGraphicFramePr>
          <p:nvPr>
            <p:extLst>
              <p:ext uri="{D42A27DB-BD31-4B8C-83A1-F6EECF244321}">
                <p14:modId xmlns:p14="http://schemas.microsoft.com/office/powerpoint/2010/main" val="4287721119"/>
              </p:ext>
            </p:extLst>
          </p:nvPr>
        </p:nvGraphicFramePr>
        <p:xfrm>
          <a:off x="944378" y="4286897"/>
          <a:ext cx="10409422" cy="1890066"/>
        </p:xfrm>
        <a:graphic>
          <a:graphicData uri="http://schemas.openxmlformats.org/drawingml/2006/table">
            <a:tbl>
              <a:tblPr firstRow="1" bandRow="1">
                <a:tableStyleId>{21E4AEA4-8DFA-4A89-87EB-49C32662AFE0}</a:tableStyleId>
              </a:tblPr>
              <a:tblGrid>
                <a:gridCol w="3147937">
                  <a:extLst>
                    <a:ext uri="{9D8B030D-6E8A-4147-A177-3AD203B41FA5}">
                      <a16:colId xmlns:a16="http://schemas.microsoft.com/office/drawing/2014/main" val="1849753514"/>
                    </a:ext>
                  </a:extLst>
                </a:gridCol>
                <a:gridCol w="2008682">
                  <a:extLst>
                    <a:ext uri="{9D8B030D-6E8A-4147-A177-3AD203B41FA5}">
                      <a16:colId xmlns:a16="http://schemas.microsoft.com/office/drawing/2014/main" val="2026879613"/>
                    </a:ext>
                  </a:extLst>
                </a:gridCol>
                <a:gridCol w="5252803">
                  <a:extLst>
                    <a:ext uri="{9D8B030D-6E8A-4147-A177-3AD203B41FA5}">
                      <a16:colId xmlns:a16="http://schemas.microsoft.com/office/drawing/2014/main" val="2523920510"/>
                    </a:ext>
                  </a:extLst>
                </a:gridCol>
              </a:tblGrid>
              <a:tr h="518466">
                <a:tc>
                  <a:txBody>
                    <a:bodyPr/>
                    <a:lstStyle/>
                    <a:p>
                      <a:r>
                        <a:rPr lang="nl-NL" sz="2400" dirty="0"/>
                        <a:t>Soort operator</a:t>
                      </a:r>
                    </a:p>
                  </a:txBody>
                  <a:tcPr/>
                </a:tc>
                <a:tc>
                  <a:txBody>
                    <a:bodyPr/>
                    <a:lstStyle/>
                    <a:p>
                      <a:r>
                        <a:rPr lang="nl-NL" sz="2400" dirty="0"/>
                        <a:t>Voorbeelden</a:t>
                      </a:r>
                    </a:p>
                  </a:txBody>
                  <a:tcPr/>
                </a:tc>
                <a:tc>
                  <a:txBody>
                    <a:bodyPr/>
                    <a:lstStyle/>
                    <a:p>
                      <a:r>
                        <a:rPr lang="nl-NL" sz="2400" dirty="0"/>
                        <a:t>Betekenis</a:t>
                      </a:r>
                    </a:p>
                  </a:txBody>
                  <a:tcPr/>
                </a:tc>
                <a:extLst>
                  <a:ext uri="{0D108BD9-81ED-4DB2-BD59-A6C34878D82A}">
                    <a16:rowId xmlns:a16="http://schemas.microsoft.com/office/drawing/2014/main" val="4173998682"/>
                  </a:ext>
                </a:extLst>
              </a:tr>
              <a:tr h="370840">
                <a:tc>
                  <a:txBody>
                    <a:bodyPr/>
                    <a:lstStyle/>
                    <a:p>
                      <a:r>
                        <a:rPr lang="nl-NL" sz="2400" dirty="0"/>
                        <a:t>Rekenkundige operator</a:t>
                      </a:r>
                    </a:p>
                  </a:txBody>
                  <a:tcPr/>
                </a:tc>
                <a:tc>
                  <a:txBody>
                    <a:bodyPr/>
                    <a:lstStyle/>
                    <a:p>
                      <a:r>
                        <a:rPr lang="nl-NL" sz="2400" dirty="0"/>
                        <a:t>+, -, *, /</a:t>
                      </a:r>
                    </a:p>
                  </a:txBody>
                  <a:tcPr/>
                </a:tc>
                <a:tc>
                  <a:txBody>
                    <a:bodyPr/>
                    <a:lstStyle/>
                    <a:p>
                      <a:r>
                        <a:rPr lang="nl-NL" sz="2400" dirty="0"/>
                        <a:t>plus, min, maal, gedeeld door</a:t>
                      </a:r>
                    </a:p>
                  </a:txBody>
                  <a:tcPr/>
                </a:tc>
                <a:extLst>
                  <a:ext uri="{0D108BD9-81ED-4DB2-BD59-A6C34878D82A}">
                    <a16:rowId xmlns:a16="http://schemas.microsoft.com/office/drawing/2014/main" val="3071931749"/>
                  </a:ext>
                </a:extLst>
              </a:tr>
              <a:tr h="370840">
                <a:tc>
                  <a:txBody>
                    <a:bodyPr/>
                    <a:lstStyle/>
                    <a:p>
                      <a:r>
                        <a:rPr lang="nl-NL" sz="2400" dirty="0"/>
                        <a:t>Vergelijkingsoperator</a:t>
                      </a:r>
                    </a:p>
                  </a:txBody>
                  <a:tcPr/>
                </a:tc>
                <a:tc>
                  <a:txBody>
                    <a:bodyPr/>
                    <a:lstStyle/>
                    <a:p>
                      <a:r>
                        <a:rPr lang="nl-NL" sz="2400" dirty="0"/>
                        <a:t>&gt;, &lt;, ===</a:t>
                      </a:r>
                    </a:p>
                  </a:txBody>
                  <a:tcPr/>
                </a:tc>
                <a:tc>
                  <a:txBody>
                    <a:bodyPr/>
                    <a:lstStyle/>
                    <a:p>
                      <a:r>
                        <a:rPr lang="nl-NL" sz="2400" dirty="0"/>
                        <a:t>groter dan, kleiner dan, is gelijk aan</a:t>
                      </a:r>
                    </a:p>
                  </a:txBody>
                  <a:tcPr/>
                </a:tc>
                <a:extLst>
                  <a:ext uri="{0D108BD9-81ED-4DB2-BD59-A6C34878D82A}">
                    <a16:rowId xmlns:a16="http://schemas.microsoft.com/office/drawing/2014/main" val="2434862192"/>
                  </a:ext>
                </a:extLst>
              </a:tr>
              <a:tr h="370840">
                <a:tc>
                  <a:txBody>
                    <a:bodyPr/>
                    <a:lstStyle/>
                    <a:p>
                      <a:r>
                        <a:rPr lang="nl-NL" sz="2400" dirty="0"/>
                        <a:t>Logische operator</a:t>
                      </a:r>
                    </a:p>
                  </a:txBody>
                  <a:tcPr/>
                </a:tc>
                <a:tc>
                  <a:txBody>
                    <a:bodyPr/>
                    <a:lstStyle/>
                    <a:p>
                      <a:r>
                        <a:rPr lang="nl-NL" sz="2400" dirty="0"/>
                        <a:t>&amp;&amp;, ||, !</a:t>
                      </a:r>
                    </a:p>
                  </a:txBody>
                  <a:tcPr/>
                </a:tc>
                <a:tc>
                  <a:txBody>
                    <a:bodyPr/>
                    <a:lstStyle/>
                    <a:p>
                      <a:r>
                        <a:rPr lang="nl-NL" sz="2400" dirty="0"/>
                        <a:t>en, of, niet</a:t>
                      </a:r>
                    </a:p>
                  </a:txBody>
                  <a:tcPr/>
                </a:tc>
                <a:extLst>
                  <a:ext uri="{0D108BD9-81ED-4DB2-BD59-A6C34878D82A}">
                    <a16:rowId xmlns:a16="http://schemas.microsoft.com/office/drawing/2014/main" val="2358765095"/>
                  </a:ext>
                </a:extLst>
              </a:tr>
            </a:tbl>
          </a:graphicData>
        </a:graphic>
      </p:graphicFrame>
    </p:spTree>
    <p:extLst>
      <p:ext uri="{BB962C8B-B14F-4D97-AF65-F5344CB8AC3E}">
        <p14:creationId xmlns:p14="http://schemas.microsoft.com/office/powerpoint/2010/main" val="70145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noAutofit/>
          </a:bodyPr>
          <a:lstStyle/>
          <a:p>
            <a:r>
              <a:rPr lang="nl-NL" sz="2800" dirty="0"/>
              <a:t>Voorbeeld</a:t>
            </a:r>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p:txBody>
          <a:bodyPr>
            <a:normAutofit/>
          </a:bodyPr>
          <a:lstStyle/>
          <a:p>
            <a:pPr marL="0" indent="0">
              <a:buNone/>
            </a:pPr>
            <a:r>
              <a:rPr lang="nl-NL" dirty="0"/>
              <a:t> </a:t>
            </a:r>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r>
              <a:rPr lang="nl-NL" dirty="0" err="1"/>
              <a:t>https</a:t>
            </a:r>
            <a:r>
              <a:rPr lang="nl-NL" dirty="0"/>
              <a:t>://</a:t>
            </a:r>
            <a:r>
              <a:rPr lang="nl-NL" dirty="0" err="1"/>
              <a:t>www.khanacademy.org</a:t>
            </a:r>
            <a:r>
              <a:rPr lang="nl-NL" dirty="0"/>
              <a:t>/computer-</a:t>
            </a:r>
            <a:r>
              <a:rPr lang="nl-NL" dirty="0" err="1"/>
              <a:t>programming</a:t>
            </a:r>
            <a:r>
              <a:rPr lang="nl-NL" dirty="0"/>
              <a:t>/4v1920-college4-expressies/5917113444745216</a:t>
            </a:r>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104</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COLLEGE 4</a:t>
            </a:r>
          </a:p>
        </p:txBody>
      </p:sp>
      <p:pic>
        <p:nvPicPr>
          <p:cNvPr id="8" name="Afbeelding 7">
            <a:extLst>
              <a:ext uri="{FF2B5EF4-FFF2-40B4-BE49-F238E27FC236}">
                <a16:creationId xmlns:a16="http://schemas.microsoft.com/office/drawing/2014/main" id="{F610B6AF-C99A-FC4A-B493-BEB99EA5BC3E}"/>
              </a:ext>
            </a:extLst>
          </p:cNvPr>
          <p:cNvPicPr>
            <a:picLocks noChangeAspect="1"/>
          </p:cNvPicPr>
          <p:nvPr/>
        </p:nvPicPr>
        <p:blipFill>
          <a:blip r:embed="rId2"/>
          <a:stretch>
            <a:fillRect/>
          </a:stretch>
        </p:blipFill>
        <p:spPr>
          <a:xfrm>
            <a:off x="917766" y="1252720"/>
            <a:ext cx="11191684" cy="4703580"/>
          </a:xfrm>
          <a:prstGeom prst="rect">
            <a:avLst/>
          </a:prstGeom>
        </p:spPr>
      </p:pic>
    </p:spTree>
    <p:extLst>
      <p:ext uri="{BB962C8B-B14F-4D97-AF65-F5344CB8AC3E}">
        <p14:creationId xmlns:p14="http://schemas.microsoft.com/office/powerpoint/2010/main" val="7937890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B1F3F3-BFF8-4647-B86D-4554B5E80627}"/>
              </a:ext>
            </a:extLst>
          </p:cNvPr>
          <p:cNvSpPr>
            <a:spLocks noGrp="1"/>
          </p:cNvSpPr>
          <p:nvPr>
            <p:ph type="title"/>
          </p:nvPr>
        </p:nvSpPr>
        <p:spPr/>
        <p:txBody>
          <a:bodyPr>
            <a:normAutofit/>
          </a:bodyPr>
          <a:lstStyle/>
          <a:p>
            <a:r>
              <a:rPr lang="nl-NL" dirty="0" err="1"/>
              <a:t>Kahoot</a:t>
            </a:r>
            <a:r>
              <a:rPr lang="nl-NL" dirty="0"/>
              <a:t> Logische Expressies</a:t>
            </a:r>
          </a:p>
        </p:txBody>
      </p:sp>
      <p:sp>
        <p:nvSpPr>
          <p:cNvPr id="3" name="Tijdelijke aanduiding voor inhoud 2">
            <a:extLst>
              <a:ext uri="{FF2B5EF4-FFF2-40B4-BE49-F238E27FC236}">
                <a16:creationId xmlns:a16="http://schemas.microsoft.com/office/drawing/2014/main" id="{AB27D831-1535-594A-9268-673C7E57FB2D}"/>
              </a:ext>
            </a:extLst>
          </p:cNvPr>
          <p:cNvSpPr>
            <a:spLocks noGrp="1"/>
          </p:cNvSpPr>
          <p:nvPr>
            <p:ph idx="1"/>
          </p:nvPr>
        </p:nvSpPr>
        <p:spPr/>
        <p:txBody>
          <a:bodyPr>
            <a:normAutofit/>
          </a:bodyPr>
          <a:lstStyle/>
          <a:p>
            <a:pPr marL="0" indent="0">
              <a:buNone/>
            </a:pPr>
            <a:r>
              <a:rPr lang="nl-NL" dirty="0">
                <a:latin typeface="Courier" pitchFamily="2" charset="0"/>
              </a:rPr>
              <a:t>...</a:t>
            </a:r>
          </a:p>
        </p:txBody>
      </p:sp>
      <p:sp>
        <p:nvSpPr>
          <p:cNvPr id="4" name="Tijdelijke aanduiding voor datum 3">
            <a:extLst>
              <a:ext uri="{FF2B5EF4-FFF2-40B4-BE49-F238E27FC236}">
                <a16:creationId xmlns:a16="http://schemas.microsoft.com/office/drawing/2014/main" id="{DA0F1D05-298C-8042-BF51-59FE1D785653}"/>
              </a:ext>
            </a:extLst>
          </p:cNvPr>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2164F0D7-E621-7D49-8454-61E9DEE43923}"/>
              </a:ext>
            </a:extLst>
          </p:cNvPr>
          <p:cNvSpPr>
            <a:spLocks noGrp="1"/>
          </p:cNvSpPr>
          <p:nvPr>
            <p:ph type="ftr" sz="quarter" idx="11"/>
          </p:nvPr>
        </p:nvSpPr>
        <p:spPr/>
        <p:txBody>
          <a:bodyPr/>
          <a:lstStyle/>
          <a:p>
            <a:r>
              <a:rPr lang="nl-NL" dirty="0" err="1"/>
              <a:t>https</a:t>
            </a:r>
            <a:r>
              <a:rPr lang="nl-NL" dirty="0"/>
              <a:t>://</a:t>
            </a:r>
            <a:r>
              <a:rPr lang="nl-NL" dirty="0" err="1"/>
              <a:t>create.kahoot.it</a:t>
            </a:r>
            <a:r>
              <a:rPr lang="nl-NL" dirty="0"/>
              <a:t>/share/1920-4v-college4-logische-expressies/c5301c8b-ef4f-4ea8-8beb-a057b7b317be</a:t>
            </a:r>
          </a:p>
        </p:txBody>
      </p:sp>
      <p:sp>
        <p:nvSpPr>
          <p:cNvPr id="6" name="Tijdelijke aanduiding voor dianummer 5">
            <a:extLst>
              <a:ext uri="{FF2B5EF4-FFF2-40B4-BE49-F238E27FC236}">
                <a16:creationId xmlns:a16="http://schemas.microsoft.com/office/drawing/2014/main" id="{3AAE2363-D492-7F49-BC23-B2C53EB7F2D1}"/>
              </a:ext>
            </a:extLst>
          </p:cNvPr>
          <p:cNvSpPr>
            <a:spLocks noGrp="1"/>
          </p:cNvSpPr>
          <p:nvPr>
            <p:ph type="sldNum" sz="quarter" idx="12"/>
          </p:nvPr>
        </p:nvSpPr>
        <p:spPr/>
        <p:txBody>
          <a:bodyPr/>
          <a:lstStyle/>
          <a:p>
            <a:fld id="{0AAEF2E2-A082-486B-BCC1-A4B8E9CF05F7}" type="slidenum">
              <a:rPr lang="nl-NL" smtClean="0"/>
              <a:t>105</a:t>
            </a:fld>
            <a:endParaRPr lang="nl-NL"/>
          </a:p>
        </p:txBody>
      </p:sp>
      <p:sp>
        <p:nvSpPr>
          <p:cNvPr id="7" name="Tijdelijke aanduiding voor tekst 6">
            <a:extLst>
              <a:ext uri="{FF2B5EF4-FFF2-40B4-BE49-F238E27FC236}">
                <a16:creationId xmlns:a16="http://schemas.microsoft.com/office/drawing/2014/main" id="{F1DB6CFD-6E83-904F-A116-FC98A1E18F53}"/>
              </a:ext>
            </a:extLst>
          </p:cNvPr>
          <p:cNvSpPr>
            <a:spLocks noGrp="1"/>
          </p:cNvSpPr>
          <p:nvPr>
            <p:ph type="body" sz="quarter" idx="17"/>
          </p:nvPr>
        </p:nvSpPr>
        <p:spPr/>
        <p:txBody>
          <a:bodyPr/>
          <a:lstStyle/>
          <a:p>
            <a:r>
              <a:rPr lang="nl-NL" dirty="0"/>
              <a:t>COLLEGE 4</a:t>
            </a:r>
          </a:p>
        </p:txBody>
      </p:sp>
      <p:pic>
        <p:nvPicPr>
          <p:cNvPr id="8" name="Afbeelding 7">
            <a:extLst>
              <a:ext uri="{FF2B5EF4-FFF2-40B4-BE49-F238E27FC236}">
                <a16:creationId xmlns:a16="http://schemas.microsoft.com/office/drawing/2014/main" id="{078685A3-8F51-3749-B6AC-DF0F416F1590}"/>
              </a:ext>
            </a:extLst>
          </p:cNvPr>
          <p:cNvPicPr>
            <a:picLocks noChangeAspect="1"/>
          </p:cNvPicPr>
          <p:nvPr/>
        </p:nvPicPr>
        <p:blipFill>
          <a:blip r:embed="rId3"/>
          <a:stretch>
            <a:fillRect/>
          </a:stretch>
        </p:blipFill>
        <p:spPr>
          <a:xfrm>
            <a:off x="843539" y="1362070"/>
            <a:ext cx="11348461" cy="4219825"/>
          </a:xfrm>
          <a:prstGeom prst="rect">
            <a:avLst/>
          </a:prstGeom>
        </p:spPr>
      </p:pic>
    </p:spTree>
    <p:extLst>
      <p:ext uri="{BB962C8B-B14F-4D97-AF65-F5344CB8AC3E}">
        <p14:creationId xmlns:p14="http://schemas.microsoft.com/office/powerpoint/2010/main" val="21580543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F0383-F86F-1647-A4A0-BD9B3A65EEF9}"/>
              </a:ext>
            </a:extLst>
          </p:cNvPr>
          <p:cNvSpPr>
            <a:spLocks noGrp="1"/>
          </p:cNvSpPr>
          <p:nvPr>
            <p:ph type="title"/>
          </p:nvPr>
        </p:nvSpPr>
        <p:spPr/>
        <p:txBody>
          <a:bodyPr>
            <a:normAutofit/>
          </a:bodyPr>
          <a:lstStyle/>
          <a:p>
            <a:r>
              <a:rPr lang="nl-NL" dirty="0"/>
              <a:t>Intermezzo: het verschil tussen = en ===</a:t>
            </a:r>
          </a:p>
        </p:txBody>
      </p:sp>
      <p:sp>
        <p:nvSpPr>
          <p:cNvPr id="3" name="Tijdelijke aanduiding voor inhoud 2">
            <a:extLst>
              <a:ext uri="{FF2B5EF4-FFF2-40B4-BE49-F238E27FC236}">
                <a16:creationId xmlns:a16="http://schemas.microsoft.com/office/drawing/2014/main" id="{F2763596-A46B-5443-BD55-2B8F1C3B0450}"/>
              </a:ext>
            </a:extLst>
          </p:cNvPr>
          <p:cNvSpPr>
            <a:spLocks noGrp="1"/>
          </p:cNvSpPr>
          <p:nvPr>
            <p:ph idx="1"/>
          </p:nvPr>
        </p:nvSpPr>
        <p:spPr/>
        <p:txBody>
          <a:bodyPr>
            <a:normAutofit/>
          </a:bodyPr>
          <a:lstStyle/>
          <a:p>
            <a:pPr marL="0" indent="0" algn="ctr">
              <a:buNone/>
            </a:pPr>
            <a:endParaRPr lang="nl-NL" sz="4000" dirty="0"/>
          </a:p>
          <a:p>
            <a:pPr marL="0" indent="0" algn="ctr">
              <a:buNone/>
            </a:pPr>
            <a:r>
              <a:rPr lang="nl-NL" sz="7200" dirty="0"/>
              <a:t>Wat doet deze opdracht?</a:t>
            </a:r>
            <a:endParaRPr lang="nl-NL" sz="8800" dirty="0"/>
          </a:p>
          <a:p>
            <a:pPr marL="0" indent="0" algn="ctr">
              <a:buNone/>
            </a:pPr>
            <a:endParaRPr lang="nl-NL" sz="3200" b="1" dirty="0"/>
          </a:p>
          <a:p>
            <a:pPr marL="0" indent="0" algn="ctr">
              <a:buNone/>
            </a:pPr>
            <a:r>
              <a:rPr lang="nl-NL" sz="7200" b="1" dirty="0">
                <a:latin typeface="Courier" pitchFamily="2" charset="0"/>
              </a:rPr>
              <a:t>var X = 1 === 2;</a:t>
            </a:r>
            <a:endParaRPr lang="nl-NL" sz="7200" dirty="0">
              <a:latin typeface="Courier" pitchFamily="2" charset="0"/>
            </a:endParaRPr>
          </a:p>
        </p:txBody>
      </p:sp>
      <p:sp>
        <p:nvSpPr>
          <p:cNvPr id="4" name="Tijdelijke aanduiding voor datum 3">
            <a:extLst>
              <a:ext uri="{FF2B5EF4-FFF2-40B4-BE49-F238E27FC236}">
                <a16:creationId xmlns:a16="http://schemas.microsoft.com/office/drawing/2014/main" id="{3F1768D7-49C5-1044-A994-0076DFD9BC17}"/>
              </a:ext>
            </a:extLst>
          </p:cNvPr>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619C7A58-0ACA-8F4E-97C0-D34AE76BF9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F1A4EBF-8333-364F-AB43-8EB01C44C79D}"/>
              </a:ext>
            </a:extLst>
          </p:cNvPr>
          <p:cNvSpPr>
            <a:spLocks noGrp="1"/>
          </p:cNvSpPr>
          <p:nvPr>
            <p:ph type="sldNum" sz="quarter" idx="12"/>
          </p:nvPr>
        </p:nvSpPr>
        <p:spPr/>
        <p:txBody>
          <a:bodyPr/>
          <a:lstStyle/>
          <a:p>
            <a:fld id="{0AAEF2E2-A082-486B-BCC1-A4B8E9CF05F7}" type="slidenum">
              <a:rPr lang="nl-NL" smtClean="0"/>
              <a:t>106</a:t>
            </a:fld>
            <a:endParaRPr lang="nl-NL"/>
          </a:p>
        </p:txBody>
      </p:sp>
      <p:sp>
        <p:nvSpPr>
          <p:cNvPr id="7" name="Tijdelijke aanduiding voor tekst 6">
            <a:extLst>
              <a:ext uri="{FF2B5EF4-FFF2-40B4-BE49-F238E27FC236}">
                <a16:creationId xmlns:a16="http://schemas.microsoft.com/office/drawing/2014/main" id="{E44804E6-4F2E-454B-8E76-FACC854AA424}"/>
              </a:ext>
            </a:extLst>
          </p:cNvPr>
          <p:cNvSpPr>
            <a:spLocks noGrp="1"/>
          </p:cNvSpPr>
          <p:nvPr>
            <p:ph type="body" sz="quarter" idx="17"/>
          </p:nvPr>
        </p:nvSpPr>
        <p:spPr/>
        <p:txBody>
          <a:bodyPr/>
          <a:lstStyle/>
          <a:p>
            <a:r>
              <a:rPr lang="nl-NL" dirty="0"/>
              <a:t>COLLEGE 4</a:t>
            </a:r>
          </a:p>
        </p:txBody>
      </p:sp>
    </p:spTree>
    <p:extLst>
      <p:ext uri="{BB962C8B-B14F-4D97-AF65-F5344CB8AC3E}">
        <p14:creationId xmlns:p14="http://schemas.microsoft.com/office/powerpoint/2010/main" val="1934883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F0383-F86F-1647-A4A0-BD9B3A65EEF9}"/>
              </a:ext>
            </a:extLst>
          </p:cNvPr>
          <p:cNvSpPr>
            <a:spLocks noGrp="1"/>
          </p:cNvSpPr>
          <p:nvPr>
            <p:ph type="title"/>
          </p:nvPr>
        </p:nvSpPr>
        <p:spPr/>
        <p:txBody>
          <a:bodyPr>
            <a:normAutofit/>
          </a:bodyPr>
          <a:lstStyle/>
          <a:p>
            <a:r>
              <a:rPr lang="nl-NL" dirty="0"/>
              <a:t>Intermezzo: het verschil tussen = en ===</a:t>
            </a:r>
          </a:p>
        </p:txBody>
      </p:sp>
      <p:sp>
        <p:nvSpPr>
          <p:cNvPr id="3" name="Tijdelijke aanduiding voor inhoud 2">
            <a:extLst>
              <a:ext uri="{FF2B5EF4-FFF2-40B4-BE49-F238E27FC236}">
                <a16:creationId xmlns:a16="http://schemas.microsoft.com/office/drawing/2014/main" id="{F2763596-A46B-5443-BD55-2B8F1C3B0450}"/>
              </a:ext>
            </a:extLst>
          </p:cNvPr>
          <p:cNvSpPr>
            <a:spLocks noGrp="1"/>
          </p:cNvSpPr>
          <p:nvPr>
            <p:ph idx="1"/>
          </p:nvPr>
        </p:nvSpPr>
        <p:spPr/>
        <p:txBody>
          <a:bodyPr>
            <a:normAutofit fontScale="62500" lnSpcReduction="20000"/>
          </a:bodyPr>
          <a:lstStyle/>
          <a:p>
            <a:pPr marL="0" indent="0">
              <a:buNone/>
            </a:pPr>
            <a:r>
              <a:rPr lang="nl-NL" b="1" dirty="0"/>
              <a:t>= en ===</a:t>
            </a:r>
          </a:p>
          <a:p>
            <a:r>
              <a:rPr lang="nl-NL" dirty="0"/>
              <a:t>Voor mensen: 1 of 3 keer hetzelfde karakter</a:t>
            </a:r>
          </a:p>
          <a:p>
            <a:r>
              <a:rPr lang="nl-NL" dirty="0"/>
              <a:t>Voor computer in </a:t>
            </a:r>
            <a:r>
              <a:rPr lang="nl-NL" dirty="0" err="1"/>
              <a:t>JavaScript</a:t>
            </a:r>
            <a:r>
              <a:rPr lang="nl-NL" dirty="0"/>
              <a:t>: 2 totaal verschillende opdrachten</a:t>
            </a:r>
          </a:p>
          <a:p>
            <a:endParaRPr lang="nl-NL" dirty="0"/>
          </a:p>
          <a:p>
            <a:pPr marL="0" indent="0">
              <a:buNone/>
            </a:pPr>
            <a:r>
              <a:rPr lang="nl-NL" dirty="0"/>
              <a:t>= </a:t>
            </a:r>
            <a:r>
              <a:rPr lang="nl-NL" b="1" dirty="0" err="1"/>
              <a:t>Assignment</a:t>
            </a:r>
            <a:r>
              <a:rPr lang="nl-NL" b="1" dirty="0"/>
              <a:t> operator </a:t>
            </a:r>
            <a:r>
              <a:rPr lang="nl-NL" dirty="0"/>
              <a:t>(NL: toekenningsoperator)</a:t>
            </a:r>
          </a:p>
          <a:p>
            <a:r>
              <a:rPr lang="nl-NL" dirty="0"/>
              <a:t>Gebruikt voor definitie van variabelen</a:t>
            </a:r>
          </a:p>
          <a:p>
            <a:r>
              <a:rPr lang="nl-NL" dirty="0"/>
              <a:t>Voorbeeld </a:t>
            </a:r>
            <a:r>
              <a:rPr lang="nl-NL" i="1" dirty="0"/>
              <a:t>a = 2;</a:t>
            </a:r>
            <a:br>
              <a:rPr lang="nl-NL" dirty="0"/>
            </a:br>
            <a:r>
              <a:rPr lang="nl-NL" dirty="0"/>
              <a:t>a wordt 2, de waarde 2 wordt in variabele a gestopt</a:t>
            </a:r>
          </a:p>
          <a:p>
            <a:endParaRPr lang="nl-NL" dirty="0"/>
          </a:p>
          <a:p>
            <a:pPr marL="0" indent="0">
              <a:buNone/>
            </a:pPr>
            <a:r>
              <a:rPr lang="nl-NL" dirty="0"/>
              <a:t>=== </a:t>
            </a:r>
            <a:r>
              <a:rPr lang="nl-NL" b="1" dirty="0" err="1"/>
              <a:t>Equality</a:t>
            </a:r>
            <a:r>
              <a:rPr lang="nl-NL" b="1" dirty="0"/>
              <a:t> operator </a:t>
            </a:r>
            <a:r>
              <a:rPr lang="nl-NL" dirty="0"/>
              <a:t>(NL: gelijkheidsoperator)</a:t>
            </a:r>
          </a:p>
          <a:p>
            <a:r>
              <a:rPr lang="nl-NL" dirty="0"/>
              <a:t>Gebruikt in expressies</a:t>
            </a:r>
            <a:endParaRPr lang="nl-NL" i="1" dirty="0"/>
          </a:p>
          <a:p>
            <a:r>
              <a:rPr lang="nl-NL" dirty="0"/>
              <a:t>Voorbeeld </a:t>
            </a:r>
            <a:r>
              <a:rPr lang="nl-NL" i="1" dirty="0" err="1"/>
              <a:t>if</a:t>
            </a:r>
            <a:r>
              <a:rPr lang="nl-NL" i="1" dirty="0"/>
              <a:t> (a === 2)</a:t>
            </a:r>
            <a:br>
              <a:rPr lang="nl-NL" i="1" dirty="0"/>
            </a:br>
            <a:r>
              <a:rPr lang="nl-NL" dirty="0"/>
              <a:t>de inhoud van variabel a wordt vergeleken met 2, </a:t>
            </a:r>
            <a:br>
              <a:rPr lang="nl-NL" dirty="0"/>
            </a:br>
            <a:r>
              <a:rPr lang="nl-NL" dirty="0"/>
              <a:t>als a gelijk is aan 2 dan is de uitkomst </a:t>
            </a:r>
            <a:r>
              <a:rPr lang="nl-NL" i="1" dirty="0" err="1"/>
              <a:t>true</a:t>
            </a:r>
            <a:r>
              <a:rPr lang="nl-NL" dirty="0"/>
              <a:t>, anders is de uitkomst </a:t>
            </a:r>
            <a:r>
              <a:rPr lang="nl-NL" i="1" dirty="0" err="1"/>
              <a:t>false</a:t>
            </a:r>
            <a:endParaRPr lang="nl-NL" i="1" dirty="0"/>
          </a:p>
          <a:p>
            <a:endParaRPr lang="nl-NL" dirty="0"/>
          </a:p>
          <a:p>
            <a:pPr marL="0" indent="0">
              <a:buNone/>
            </a:pPr>
            <a:r>
              <a:rPr lang="nl-NL" dirty="0"/>
              <a:t>Javascript kent ook de == operator voor vergelijking, deze kun je beter niet gebruiken.</a:t>
            </a:r>
          </a:p>
        </p:txBody>
      </p:sp>
      <p:sp>
        <p:nvSpPr>
          <p:cNvPr id="4" name="Tijdelijke aanduiding voor datum 3">
            <a:extLst>
              <a:ext uri="{FF2B5EF4-FFF2-40B4-BE49-F238E27FC236}">
                <a16:creationId xmlns:a16="http://schemas.microsoft.com/office/drawing/2014/main" id="{3F1768D7-49C5-1044-A994-0076DFD9BC17}"/>
              </a:ext>
            </a:extLst>
          </p:cNvPr>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619C7A58-0ACA-8F4E-97C0-D34AE76BF9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F1A4EBF-8333-364F-AB43-8EB01C44C79D}"/>
              </a:ext>
            </a:extLst>
          </p:cNvPr>
          <p:cNvSpPr>
            <a:spLocks noGrp="1"/>
          </p:cNvSpPr>
          <p:nvPr>
            <p:ph type="sldNum" sz="quarter" idx="12"/>
          </p:nvPr>
        </p:nvSpPr>
        <p:spPr/>
        <p:txBody>
          <a:bodyPr/>
          <a:lstStyle/>
          <a:p>
            <a:fld id="{0AAEF2E2-A082-486B-BCC1-A4B8E9CF05F7}" type="slidenum">
              <a:rPr lang="nl-NL" smtClean="0"/>
              <a:t>107</a:t>
            </a:fld>
            <a:endParaRPr lang="nl-NL"/>
          </a:p>
        </p:txBody>
      </p:sp>
      <p:sp>
        <p:nvSpPr>
          <p:cNvPr id="7" name="Tijdelijke aanduiding voor tekst 6">
            <a:extLst>
              <a:ext uri="{FF2B5EF4-FFF2-40B4-BE49-F238E27FC236}">
                <a16:creationId xmlns:a16="http://schemas.microsoft.com/office/drawing/2014/main" id="{E44804E6-4F2E-454B-8E76-FACC854AA424}"/>
              </a:ext>
            </a:extLst>
          </p:cNvPr>
          <p:cNvSpPr>
            <a:spLocks noGrp="1"/>
          </p:cNvSpPr>
          <p:nvPr>
            <p:ph type="body" sz="quarter" idx="17"/>
          </p:nvPr>
        </p:nvSpPr>
        <p:spPr/>
        <p:txBody>
          <a:bodyPr/>
          <a:lstStyle/>
          <a:p>
            <a:r>
              <a:rPr lang="nl-NL" dirty="0"/>
              <a:t>COLLEGE 4</a:t>
            </a:r>
          </a:p>
        </p:txBody>
      </p:sp>
    </p:spTree>
    <p:extLst>
      <p:ext uri="{BB962C8B-B14F-4D97-AF65-F5344CB8AC3E}">
        <p14:creationId xmlns:p14="http://schemas.microsoft.com/office/powerpoint/2010/main" val="29630272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8311142-0569-BA40-AA0C-DEFF5A3BCAC2}"/>
              </a:ext>
            </a:extLst>
          </p:cNvPr>
          <p:cNvPicPr>
            <a:picLocks noChangeAspect="1"/>
          </p:cNvPicPr>
          <p:nvPr/>
        </p:nvPicPr>
        <p:blipFill rotWithShape="1">
          <a:blip r:embed="rId2">
            <a:alphaModFix amt="20000"/>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p:txBody>
          <a:bodyPr/>
          <a:lstStyle/>
          <a:p>
            <a:r>
              <a:rPr lang="nl-NL" dirty="0"/>
              <a:t>Selectie</a:t>
            </a: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108</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dirty="0"/>
              <a:t>COLLEGE 4</a:t>
            </a:r>
          </a:p>
        </p:txBody>
      </p:sp>
    </p:spTree>
    <p:extLst>
      <p:ext uri="{BB962C8B-B14F-4D97-AF65-F5344CB8AC3E}">
        <p14:creationId xmlns:p14="http://schemas.microsoft.com/office/powerpoint/2010/main" val="15771833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Selectie</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p:txBody>
          <a:bodyPr>
            <a:normAutofit fontScale="92500" lnSpcReduction="10000"/>
          </a:bodyPr>
          <a:lstStyle/>
          <a:p>
            <a:r>
              <a:rPr lang="nl-NL" dirty="0"/>
              <a:t>Een </a:t>
            </a:r>
            <a:r>
              <a:rPr lang="nl-NL" b="1" u="sng" dirty="0"/>
              <a:t>selectie-structuur</a:t>
            </a:r>
            <a:r>
              <a:rPr lang="nl-NL" dirty="0"/>
              <a:t> is een stukje code in je programma, waarmee je de computer afhankelijk van een bepaalde situatie (</a:t>
            </a:r>
            <a:r>
              <a:rPr lang="nl-NL" b="1" dirty="0"/>
              <a:t>conditie</a:t>
            </a:r>
            <a:r>
              <a:rPr lang="nl-NL" dirty="0"/>
              <a:t>) kunt laten bepalen welke opdrachten hij moet uitvoeren. </a:t>
            </a:r>
          </a:p>
          <a:p>
            <a:pPr marL="0" indent="0">
              <a:buNone/>
            </a:pPr>
            <a:endParaRPr lang="nl-NL" dirty="0"/>
          </a:p>
          <a:p>
            <a:pPr marL="0" indent="0">
              <a:buNone/>
            </a:pPr>
            <a:r>
              <a:rPr lang="nl-NL" dirty="0"/>
              <a:t>Voorbeeld: als-dan-anders-structuur</a:t>
            </a:r>
          </a:p>
          <a:p>
            <a:r>
              <a:rPr lang="nl-NL" dirty="0"/>
              <a:t>als (de muis is ingedrukt), </a:t>
            </a:r>
            <a:br>
              <a:rPr lang="nl-NL" dirty="0"/>
            </a:br>
            <a:r>
              <a:rPr lang="nl-NL" dirty="0"/>
              <a:t>zet dan “ingedrukt” op het scherm, </a:t>
            </a:r>
            <a:br>
              <a:rPr lang="nl-NL" dirty="0"/>
            </a:br>
            <a:r>
              <a:rPr lang="nl-NL" dirty="0"/>
              <a:t>zet anders “niet ingedrukt” op het scherm.</a:t>
            </a:r>
          </a:p>
          <a:p>
            <a:pPr marL="147638" indent="42863">
              <a:buNone/>
            </a:pPr>
            <a:r>
              <a:rPr lang="nl-NL" dirty="0" err="1">
                <a:solidFill>
                  <a:schemeClr val="accent1"/>
                </a:solidFill>
                <a:latin typeface="Courier" pitchFamily="2" charset="0"/>
              </a:rPr>
              <a:t>if</a:t>
            </a:r>
            <a:r>
              <a:rPr lang="nl-NL" dirty="0">
                <a:solidFill>
                  <a:schemeClr val="accent1"/>
                </a:solidFill>
                <a:latin typeface="Courier" pitchFamily="2" charset="0"/>
              </a:rPr>
              <a:t> (</a:t>
            </a:r>
            <a:r>
              <a:rPr lang="nl-NL" dirty="0" err="1">
                <a:solidFill>
                  <a:schemeClr val="accent1"/>
                </a:solidFill>
                <a:latin typeface="Courier" pitchFamily="2" charset="0"/>
              </a:rPr>
              <a:t>mouseIsPressed</a:t>
            </a:r>
            <a:r>
              <a:rPr lang="nl-NL" dirty="0">
                <a:solidFill>
                  <a:schemeClr val="accent1"/>
                </a:solidFill>
                <a:latin typeface="Courier" pitchFamily="2" charset="0"/>
              </a:rPr>
              <a:t>) {</a:t>
            </a:r>
            <a:br>
              <a:rPr lang="nl-NL" dirty="0">
                <a:solidFill>
                  <a:schemeClr val="accent1"/>
                </a:solidFill>
                <a:latin typeface="Courier" pitchFamily="2" charset="0"/>
              </a:rPr>
            </a:br>
            <a:r>
              <a:rPr lang="nl-NL" dirty="0">
                <a:solidFill>
                  <a:schemeClr val="accent1"/>
                </a:solidFill>
                <a:latin typeface="Courier" pitchFamily="2" charset="0"/>
              </a:rPr>
              <a:t>  print(”ingedrukt”);</a:t>
            </a:r>
            <a:br>
              <a:rPr lang="nl-NL" dirty="0">
                <a:solidFill>
                  <a:schemeClr val="accent1"/>
                </a:solidFill>
                <a:latin typeface="Courier" pitchFamily="2" charset="0"/>
              </a:rPr>
            </a:br>
            <a:r>
              <a:rPr lang="nl-NL" dirty="0">
                <a:solidFill>
                  <a:schemeClr val="accent1"/>
                </a:solidFill>
                <a:latin typeface="Courier" pitchFamily="2" charset="0"/>
              </a:rPr>
              <a:t>} </a:t>
            </a:r>
            <a:r>
              <a:rPr lang="nl-NL" dirty="0" err="1">
                <a:solidFill>
                  <a:schemeClr val="accent1"/>
                </a:solidFill>
                <a:latin typeface="Courier" pitchFamily="2" charset="0"/>
              </a:rPr>
              <a:t>else</a:t>
            </a:r>
            <a:r>
              <a:rPr lang="nl-NL" dirty="0">
                <a:solidFill>
                  <a:schemeClr val="accent1"/>
                </a:solidFill>
                <a:latin typeface="Courier" pitchFamily="2" charset="0"/>
              </a:rPr>
              <a:t> {</a:t>
            </a:r>
            <a:br>
              <a:rPr lang="nl-NL" dirty="0">
                <a:solidFill>
                  <a:schemeClr val="accent1"/>
                </a:solidFill>
                <a:latin typeface="Courier" pitchFamily="2" charset="0"/>
              </a:rPr>
            </a:br>
            <a:r>
              <a:rPr lang="nl-NL" dirty="0">
                <a:solidFill>
                  <a:schemeClr val="accent1"/>
                </a:solidFill>
                <a:latin typeface="Courier" pitchFamily="2" charset="0"/>
              </a:rPr>
              <a:t>  print (”niet ingedrukt”);</a:t>
            </a:r>
            <a:br>
              <a:rPr lang="nl-NL" dirty="0">
                <a:solidFill>
                  <a:schemeClr val="accent1"/>
                </a:solidFill>
                <a:latin typeface="Courier" pitchFamily="2" charset="0"/>
              </a:rPr>
            </a:b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109</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4</a:t>
            </a:r>
          </a:p>
        </p:txBody>
      </p:sp>
      <p:sp>
        <p:nvSpPr>
          <p:cNvPr id="9" name="Rechthoek 8">
            <a:extLst>
              <a:ext uri="{FF2B5EF4-FFF2-40B4-BE49-F238E27FC236}">
                <a16:creationId xmlns:a16="http://schemas.microsoft.com/office/drawing/2014/main" id="{31C02119-09CC-6745-B20E-43C5A4D4A252}"/>
              </a:ext>
            </a:extLst>
          </p:cNvPr>
          <p:cNvSpPr/>
          <p:nvPr/>
        </p:nvSpPr>
        <p:spPr>
          <a:xfrm>
            <a:off x="6781299" y="3154393"/>
            <a:ext cx="4866910" cy="1200329"/>
          </a:xfrm>
          <a:prstGeom prst="rect">
            <a:avLst/>
          </a:prstGeom>
        </p:spPr>
        <p:txBody>
          <a:bodyPr wrap="none">
            <a:spAutoFit/>
          </a:bodyPr>
          <a:lstStyle/>
          <a:p>
            <a:r>
              <a:rPr lang="nl-NL" sz="2400" dirty="0">
                <a:sym typeface="Wingdings" pitchFamily="2" charset="2"/>
              </a:rPr>
              <a:t> tussen haakjes staat een </a:t>
            </a:r>
            <a:br>
              <a:rPr lang="nl-NL" sz="2400" dirty="0">
                <a:sym typeface="Wingdings" pitchFamily="2" charset="2"/>
              </a:rPr>
            </a:br>
            <a:r>
              <a:rPr lang="nl-NL" sz="2400" dirty="0">
                <a:sym typeface="Wingdings" pitchFamily="2" charset="2"/>
              </a:rPr>
              <a:t>      </a:t>
            </a:r>
            <a:r>
              <a:rPr lang="nl-NL" sz="2400" b="1" dirty="0">
                <a:sym typeface="Wingdings" pitchFamily="2" charset="2"/>
              </a:rPr>
              <a:t>logische expressie </a:t>
            </a:r>
            <a:r>
              <a:rPr lang="nl-NL" sz="2400" dirty="0">
                <a:sym typeface="Wingdings" pitchFamily="2" charset="2"/>
              </a:rPr>
              <a:t>(= de </a:t>
            </a:r>
            <a:r>
              <a:rPr lang="nl-NL" sz="2400" b="1" dirty="0">
                <a:sym typeface="Wingdings" pitchFamily="2" charset="2"/>
              </a:rPr>
              <a:t>conditie) </a:t>
            </a:r>
            <a:br>
              <a:rPr lang="nl-NL" sz="2400" b="1" dirty="0">
                <a:sym typeface="Wingdings" pitchFamily="2" charset="2"/>
              </a:rPr>
            </a:br>
            <a:endParaRPr lang="nl-NL" sz="2400" dirty="0"/>
          </a:p>
        </p:txBody>
      </p:sp>
      <p:sp>
        <p:nvSpPr>
          <p:cNvPr id="10" name="Rechthoek 9">
            <a:extLst>
              <a:ext uri="{FF2B5EF4-FFF2-40B4-BE49-F238E27FC236}">
                <a16:creationId xmlns:a16="http://schemas.microsoft.com/office/drawing/2014/main" id="{309D20B5-4BDC-3B42-8B33-4A451A6C8235}"/>
              </a:ext>
            </a:extLst>
          </p:cNvPr>
          <p:cNvSpPr/>
          <p:nvPr/>
        </p:nvSpPr>
        <p:spPr>
          <a:xfrm>
            <a:off x="6769275" y="4278655"/>
            <a:ext cx="4866910" cy="830997"/>
          </a:xfrm>
          <a:prstGeom prst="rect">
            <a:avLst/>
          </a:prstGeom>
        </p:spPr>
        <p:txBody>
          <a:bodyPr wrap="none">
            <a:spAutoFit/>
          </a:bodyPr>
          <a:lstStyle/>
          <a:p>
            <a:r>
              <a:rPr lang="nl-NL" sz="2400" dirty="0">
                <a:sym typeface="Wingdings" pitchFamily="2" charset="2"/>
              </a:rPr>
              <a:t> tussen haakjes staat een </a:t>
            </a:r>
            <a:br>
              <a:rPr lang="nl-NL" sz="2400" dirty="0">
                <a:sym typeface="Wingdings" pitchFamily="2" charset="2"/>
              </a:rPr>
            </a:br>
            <a:r>
              <a:rPr lang="nl-NL" sz="2400" dirty="0">
                <a:sym typeface="Wingdings" pitchFamily="2" charset="2"/>
              </a:rPr>
              <a:t>      </a:t>
            </a:r>
            <a:r>
              <a:rPr lang="nl-NL" sz="2400" b="1" dirty="0">
                <a:sym typeface="Wingdings" pitchFamily="2" charset="2"/>
              </a:rPr>
              <a:t>logische expressie </a:t>
            </a:r>
            <a:r>
              <a:rPr lang="nl-NL" sz="2400" dirty="0">
                <a:sym typeface="Wingdings" pitchFamily="2" charset="2"/>
              </a:rPr>
              <a:t>(= de </a:t>
            </a:r>
            <a:r>
              <a:rPr lang="nl-NL" sz="2400" b="1" dirty="0">
                <a:sym typeface="Wingdings" pitchFamily="2" charset="2"/>
              </a:rPr>
              <a:t>conditie) </a:t>
            </a:r>
            <a:endParaRPr lang="nl-NL" sz="2400" dirty="0"/>
          </a:p>
        </p:txBody>
      </p:sp>
    </p:spTree>
    <p:extLst>
      <p:ext uri="{BB962C8B-B14F-4D97-AF65-F5344CB8AC3E}">
        <p14:creationId xmlns:p14="http://schemas.microsoft.com/office/powerpoint/2010/main" val="76673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8311142-0569-BA40-AA0C-DEFF5A3BCAC2}"/>
              </a:ext>
            </a:extLst>
          </p:cNvPr>
          <p:cNvPicPr>
            <a:picLocks noChangeAspect="1"/>
          </p:cNvPicPr>
          <p:nvPr/>
        </p:nvPicPr>
        <p:blipFill rotWithShape="1">
          <a:blip r:embed="rId2">
            <a:alphaModFix amt="20000"/>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p:txBody>
          <a:bodyPr>
            <a:normAutofit fontScale="90000"/>
          </a:bodyPr>
          <a:lstStyle/>
          <a:p>
            <a:r>
              <a:rPr lang="nl-NL" dirty="0"/>
              <a:t>De talen van de programmeur:</a:t>
            </a:r>
            <a:br>
              <a:rPr lang="nl-NL" dirty="0"/>
            </a:br>
            <a:r>
              <a:rPr lang="nl-NL" dirty="0"/>
              <a:t>Hogere programmeertalen</a:t>
            </a: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11</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dirty="0"/>
              <a:t>COLLEGE 1</a:t>
            </a:r>
          </a:p>
        </p:txBody>
      </p:sp>
    </p:spTree>
    <p:extLst>
      <p:ext uri="{BB962C8B-B14F-4D97-AF65-F5344CB8AC3E}">
        <p14:creationId xmlns:p14="http://schemas.microsoft.com/office/powerpoint/2010/main" val="19914302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Selectie met geneste als-dan-anders</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p:txBody>
          <a:bodyPr>
            <a:normAutofit fontScale="92500" lnSpcReduction="10000"/>
          </a:bodyPr>
          <a:lstStyle/>
          <a:p>
            <a:r>
              <a:rPr lang="nl-NL" dirty="0"/>
              <a:t>Een geneste als-dan-anders-structuur is een </a:t>
            </a:r>
            <a:r>
              <a:rPr lang="nl-NL" i="1" dirty="0" err="1"/>
              <a:t>if</a:t>
            </a:r>
            <a:r>
              <a:rPr lang="nl-NL" dirty="0"/>
              <a:t> binnen een </a:t>
            </a:r>
            <a:r>
              <a:rPr lang="nl-NL" i="1" dirty="0" err="1"/>
              <a:t>if</a:t>
            </a:r>
            <a:endParaRPr lang="nl-NL" i="1" dirty="0"/>
          </a:p>
          <a:p>
            <a:pPr marL="147638" indent="42863">
              <a:buNone/>
            </a:pPr>
            <a:r>
              <a:rPr lang="nl-NL" dirty="0" err="1">
                <a:solidFill>
                  <a:schemeClr val="accent1"/>
                </a:solidFill>
                <a:latin typeface="Courier" pitchFamily="2" charset="0"/>
              </a:rPr>
              <a:t>if</a:t>
            </a:r>
            <a:r>
              <a:rPr lang="nl-NL" dirty="0">
                <a:solidFill>
                  <a:schemeClr val="accent1"/>
                </a:solidFill>
                <a:latin typeface="Courier" pitchFamily="2" charset="0"/>
              </a:rPr>
              <a:t> (</a:t>
            </a:r>
            <a:r>
              <a:rPr lang="nl-NL" dirty="0" err="1">
                <a:solidFill>
                  <a:schemeClr val="accent1"/>
                </a:solidFill>
                <a:latin typeface="Courier" pitchFamily="2" charset="0"/>
              </a:rPr>
              <a:t>mouseIsPressed</a:t>
            </a:r>
            <a:r>
              <a:rPr lang="nl-NL" dirty="0">
                <a:solidFill>
                  <a:schemeClr val="accent1"/>
                </a:solidFill>
                <a:latin typeface="Courier" pitchFamily="2" charset="0"/>
              </a:rPr>
              <a:t>) {</a:t>
            </a:r>
          </a:p>
          <a:p>
            <a:pPr marL="147638" indent="42863">
              <a:buNone/>
            </a:pPr>
            <a:r>
              <a:rPr lang="nl-NL" dirty="0">
                <a:solidFill>
                  <a:schemeClr val="accent1"/>
                </a:solidFill>
                <a:latin typeface="Courier" pitchFamily="2" charset="0"/>
              </a:rPr>
              <a:t>  </a:t>
            </a:r>
            <a:r>
              <a:rPr lang="nl-NL" dirty="0" err="1">
                <a:solidFill>
                  <a:schemeClr val="accent1"/>
                </a:solidFill>
                <a:latin typeface="Courier" pitchFamily="2" charset="0"/>
              </a:rPr>
              <a:t>if</a:t>
            </a:r>
            <a:r>
              <a:rPr lang="nl-NL" dirty="0">
                <a:solidFill>
                  <a:schemeClr val="accent1"/>
                </a:solidFill>
                <a:latin typeface="Courier" pitchFamily="2" charset="0"/>
              </a:rPr>
              <a:t> (</a:t>
            </a:r>
            <a:r>
              <a:rPr lang="nl-NL" dirty="0" err="1">
                <a:solidFill>
                  <a:schemeClr val="accent1"/>
                </a:solidFill>
                <a:latin typeface="Courier" pitchFamily="2" charset="0"/>
              </a:rPr>
              <a:t>mouseButton</a:t>
            </a:r>
            <a:r>
              <a:rPr lang="nl-NL" dirty="0">
                <a:solidFill>
                  <a:schemeClr val="accent1"/>
                </a:solidFill>
                <a:latin typeface="Courier" pitchFamily="2" charset="0"/>
              </a:rPr>
              <a:t> === LEFT) {</a:t>
            </a:r>
          </a:p>
          <a:p>
            <a:pPr marL="147638" indent="42863">
              <a:buNone/>
            </a:pPr>
            <a:r>
              <a:rPr lang="nl-NL" dirty="0">
                <a:solidFill>
                  <a:schemeClr val="accent1"/>
                </a:solidFill>
                <a:latin typeface="Courier" pitchFamily="2" charset="0"/>
              </a:rPr>
              <a:t>    print(”links ingedrukt”);</a:t>
            </a:r>
          </a:p>
          <a:p>
            <a:pPr marL="147638" indent="42863">
              <a:buNone/>
            </a:pPr>
            <a:r>
              <a:rPr lang="nl-NL" dirty="0">
                <a:solidFill>
                  <a:schemeClr val="accent1"/>
                </a:solidFill>
                <a:latin typeface="Courier" pitchFamily="2" charset="0"/>
              </a:rPr>
              <a:t>  } </a:t>
            </a:r>
            <a:r>
              <a:rPr lang="nl-NL" dirty="0" err="1">
                <a:solidFill>
                  <a:schemeClr val="accent1"/>
                </a:solidFill>
                <a:latin typeface="Courier" pitchFamily="2" charset="0"/>
              </a:rPr>
              <a:t>else</a:t>
            </a:r>
            <a:r>
              <a:rPr lang="nl-NL" dirty="0">
                <a:solidFill>
                  <a:schemeClr val="accent1"/>
                </a:solidFill>
                <a:latin typeface="Courier" pitchFamily="2" charset="0"/>
              </a:rPr>
              <a:t> </a:t>
            </a:r>
            <a:r>
              <a:rPr lang="nl-NL" dirty="0" err="1">
                <a:solidFill>
                  <a:schemeClr val="accent1"/>
                </a:solidFill>
                <a:latin typeface="Courier" pitchFamily="2" charset="0"/>
              </a:rPr>
              <a:t>if</a:t>
            </a:r>
            <a:r>
              <a:rPr lang="nl-NL" dirty="0">
                <a:solidFill>
                  <a:schemeClr val="accent1"/>
                </a:solidFill>
                <a:latin typeface="Courier" pitchFamily="2" charset="0"/>
              </a:rPr>
              <a:t> (</a:t>
            </a:r>
            <a:r>
              <a:rPr lang="nl-NL" dirty="0" err="1">
                <a:solidFill>
                  <a:schemeClr val="accent1"/>
                </a:solidFill>
                <a:latin typeface="Courier" pitchFamily="2" charset="0"/>
              </a:rPr>
              <a:t>mouseButton</a:t>
            </a:r>
            <a:r>
              <a:rPr lang="nl-NL" dirty="0">
                <a:solidFill>
                  <a:schemeClr val="accent1"/>
                </a:solidFill>
                <a:latin typeface="Courier" pitchFamily="2" charset="0"/>
              </a:rPr>
              <a:t> === RIGHT) {</a:t>
            </a:r>
          </a:p>
          <a:p>
            <a:pPr marL="147638" indent="42863">
              <a:buNone/>
            </a:pPr>
            <a:r>
              <a:rPr lang="nl-NL" dirty="0">
                <a:solidFill>
                  <a:schemeClr val="accent1"/>
                </a:solidFill>
                <a:latin typeface="Courier" pitchFamily="2" charset="0"/>
              </a:rPr>
              <a:t>    print(”rechts ingedrukt”);</a:t>
            </a:r>
          </a:p>
          <a:p>
            <a:pPr marL="147638" indent="42863">
              <a:buNone/>
            </a:pPr>
            <a:r>
              <a:rPr lang="nl-NL" dirty="0">
                <a:solidFill>
                  <a:schemeClr val="accent1"/>
                </a:solidFill>
                <a:latin typeface="Courier" pitchFamily="2" charset="0"/>
              </a:rPr>
              <a:t>  } </a:t>
            </a:r>
            <a:r>
              <a:rPr lang="nl-NL" dirty="0" err="1">
                <a:solidFill>
                  <a:schemeClr val="accent1"/>
                </a:solidFill>
                <a:latin typeface="Courier" pitchFamily="2" charset="0"/>
              </a:rPr>
              <a:t>else</a:t>
            </a:r>
            <a:r>
              <a:rPr lang="nl-NL" dirty="0">
                <a:solidFill>
                  <a:schemeClr val="accent1"/>
                </a:solidFill>
                <a:latin typeface="Courier" pitchFamily="2" charset="0"/>
              </a:rPr>
              <a:t> </a:t>
            </a:r>
            <a:r>
              <a:rPr lang="nl-NL" dirty="0" err="1">
                <a:solidFill>
                  <a:schemeClr val="accent1"/>
                </a:solidFill>
                <a:latin typeface="Courier" pitchFamily="2" charset="0"/>
              </a:rPr>
              <a:t>if</a:t>
            </a:r>
            <a:r>
              <a:rPr lang="nl-NL" dirty="0">
                <a:solidFill>
                  <a:schemeClr val="accent1"/>
                </a:solidFill>
                <a:latin typeface="Courier" pitchFamily="2" charset="0"/>
              </a:rPr>
              <a:t> (</a:t>
            </a:r>
            <a:r>
              <a:rPr lang="nl-NL" dirty="0" err="1">
                <a:solidFill>
                  <a:schemeClr val="accent1"/>
                </a:solidFill>
                <a:latin typeface="Courier" pitchFamily="2" charset="0"/>
              </a:rPr>
              <a:t>mouseButton</a:t>
            </a:r>
            <a:r>
              <a:rPr lang="nl-NL" dirty="0">
                <a:solidFill>
                  <a:schemeClr val="accent1"/>
                </a:solidFill>
                <a:latin typeface="Courier" pitchFamily="2" charset="0"/>
              </a:rPr>
              <a:t> === CENTER) {</a:t>
            </a:r>
          </a:p>
          <a:p>
            <a:pPr marL="147638" indent="42863">
              <a:buNone/>
            </a:pPr>
            <a:r>
              <a:rPr lang="nl-NL" dirty="0">
                <a:solidFill>
                  <a:schemeClr val="accent1"/>
                </a:solidFill>
                <a:latin typeface="Courier" pitchFamily="2" charset="0"/>
              </a:rPr>
              <a:t>    print(”midden ingedrukt”);</a:t>
            </a:r>
          </a:p>
          <a:p>
            <a:pPr marL="147638" indent="42863">
              <a:buNone/>
            </a:pPr>
            <a:r>
              <a:rPr lang="nl-NL" dirty="0">
                <a:solidFill>
                  <a:schemeClr val="accent1"/>
                </a:solidFill>
                <a:latin typeface="Courier" pitchFamily="2" charset="0"/>
              </a:rPr>
              <a:t>  }</a:t>
            </a:r>
            <a:br>
              <a:rPr lang="nl-NL" dirty="0">
                <a:solidFill>
                  <a:schemeClr val="accent1"/>
                </a:solidFill>
                <a:latin typeface="Courier" pitchFamily="2" charset="0"/>
              </a:rPr>
            </a:br>
            <a:r>
              <a:rPr lang="nl-NL" dirty="0">
                <a:solidFill>
                  <a:schemeClr val="accent1"/>
                </a:solidFill>
                <a:latin typeface="Courier" pitchFamily="2" charset="0"/>
              </a:rPr>
              <a:t>} </a:t>
            </a:r>
            <a:r>
              <a:rPr lang="nl-NL" dirty="0" err="1">
                <a:solidFill>
                  <a:schemeClr val="accent1"/>
                </a:solidFill>
                <a:latin typeface="Courier" pitchFamily="2" charset="0"/>
              </a:rPr>
              <a:t>else</a:t>
            </a:r>
            <a:r>
              <a:rPr lang="nl-NL" dirty="0">
                <a:solidFill>
                  <a:schemeClr val="accent1"/>
                </a:solidFill>
                <a:latin typeface="Courier" pitchFamily="2" charset="0"/>
              </a:rPr>
              <a:t> {</a:t>
            </a:r>
            <a:br>
              <a:rPr lang="nl-NL" dirty="0">
                <a:solidFill>
                  <a:schemeClr val="accent1"/>
                </a:solidFill>
                <a:latin typeface="Courier" pitchFamily="2" charset="0"/>
              </a:rPr>
            </a:br>
            <a:r>
              <a:rPr lang="nl-NL" dirty="0">
                <a:solidFill>
                  <a:schemeClr val="accent1"/>
                </a:solidFill>
                <a:latin typeface="Courier" pitchFamily="2" charset="0"/>
              </a:rPr>
              <a:t>  print (”niets ingedrukt”);</a:t>
            </a:r>
            <a:br>
              <a:rPr lang="nl-NL" dirty="0">
                <a:solidFill>
                  <a:schemeClr val="accent1"/>
                </a:solidFill>
                <a:latin typeface="Courier" pitchFamily="2" charset="0"/>
              </a:rPr>
            </a:br>
            <a:r>
              <a:rPr lang="nl-NL" dirty="0">
                <a:solidFill>
                  <a:schemeClr val="accent1"/>
                </a:solidFill>
                <a:latin typeface="Courier" pitchFamily="2" charset="0"/>
              </a:rPr>
              <a:t>}</a:t>
            </a:r>
            <a:endParaRPr lang="nl-NL" dirty="0"/>
          </a:p>
          <a:p>
            <a:pPr marL="0" indent="0">
              <a:buNone/>
            </a:pPr>
            <a:endParaRPr lang="nl-NL" b="1" u="sng"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110</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3</a:t>
            </a:r>
          </a:p>
        </p:txBody>
      </p:sp>
      <p:sp>
        <p:nvSpPr>
          <p:cNvPr id="9" name="Rechthoek 8">
            <a:extLst>
              <a:ext uri="{FF2B5EF4-FFF2-40B4-BE49-F238E27FC236}">
                <a16:creationId xmlns:a16="http://schemas.microsoft.com/office/drawing/2014/main" id="{31C02119-09CC-6745-B20E-43C5A4D4A252}"/>
              </a:ext>
            </a:extLst>
          </p:cNvPr>
          <p:cNvSpPr/>
          <p:nvPr/>
        </p:nvSpPr>
        <p:spPr>
          <a:xfrm>
            <a:off x="8153400" y="4234472"/>
            <a:ext cx="3982372" cy="2308324"/>
          </a:xfrm>
          <a:prstGeom prst="rect">
            <a:avLst/>
          </a:prstGeom>
        </p:spPr>
        <p:txBody>
          <a:bodyPr wrap="none">
            <a:spAutoFit/>
          </a:bodyPr>
          <a:lstStyle/>
          <a:p>
            <a:r>
              <a:rPr lang="nl-NL" sz="2400" dirty="0">
                <a:sym typeface="Wingdings" pitchFamily="2" charset="2"/>
              </a:rPr>
              <a:t>Meerdere code-voorbeelden </a:t>
            </a:r>
          </a:p>
          <a:p>
            <a:r>
              <a:rPr lang="nl-NL" sz="2400" dirty="0">
                <a:sym typeface="Wingdings" pitchFamily="2" charset="2"/>
              </a:rPr>
              <a:t>die hetzelfde doen mogelijk, </a:t>
            </a:r>
          </a:p>
          <a:p>
            <a:r>
              <a:rPr lang="nl-NL" sz="2400" dirty="0">
                <a:sym typeface="Wingdings" pitchFamily="2" charset="2"/>
              </a:rPr>
              <a:t>kies wat het best leesbaar is.</a:t>
            </a:r>
          </a:p>
          <a:p>
            <a:endParaRPr lang="nl-NL" sz="2400" dirty="0">
              <a:sym typeface="Wingdings" pitchFamily="2" charset="2"/>
            </a:endParaRPr>
          </a:p>
          <a:p>
            <a:r>
              <a:rPr lang="nl-NL" sz="2400" dirty="0">
                <a:sym typeface="Wingdings" pitchFamily="2" charset="2"/>
              </a:rPr>
              <a:t>Meer dan 2 </a:t>
            </a:r>
            <a:r>
              <a:rPr lang="nl-NL" sz="2400" dirty="0" err="1">
                <a:sym typeface="Wingdings" pitchFamily="2" charset="2"/>
              </a:rPr>
              <a:t>niveau’s</a:t>
            </a:r>
            <a:r>
              <a:rPr lang="nl-NL" sz="2400" dirty="0">
                <a:sym typeface="Wingdings" pitchFamily="2" charset="2"/>
              </a:rPr>
              <a:t> diep kan, </a:t>
            </a:r>
          </a:p>
          <a:p>
            <a:r>
              <a:rPr lang="nl-NL" sz="2400" dirty="0">
                <a:sym typeface="Wingdings" pitchFamily="2" charset="2"/>
              </a:rPr>
              <a:t>maar is meestal onleesbaar</a:t>
            </a:r>
            <a:endParaRPr lang="nl-NL" sz="2400" dirty="0"/>
          </a:p>
        </p:txBody>
      </p:sp>
    </p:spTree>
    <p:extLst>
      <p:ext uri="{BB962C8B-B14F-4D97-AF65-F5344CB8AC3E}">
        <p14:creationId xmlns:p14="http://schemas.microsoft.com/office/powerpoint/2010/main" val="45851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Selectie met switch</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p:txBody>
          <a:bodyPr>
            <a:normAutofit fontScale="77500" lnSpcReduction="20000"/>
          </a:bodyPr>
          <a:lstStyle/>
          <a:p>
            <a:r>
              <a:rPr lang="nl-NL" dirty="0"/>
              <a:t>Switch is handig voor keuze tussen meerdere gehele getallen</a:t>
            </a:r>
            <a:endParaRPr lang="nl-NL" i="1" dirty="0"/>
          </a:p>
          <a:p>
            <a:pPr marL="147638" indent="42863">
              <a:buNone/>
            </a:pPr>
            <a:r>
              <a:rPr lang="nl-NL" dirty="0" err="1">
                <a:solidFill>
                  <a:schemeClr val="accent1"/>
                </a:solidFill>
                <a:latin typeface="Courier" pitchFamily="2" charset="0"/>
              </a:rPr>
              <a:t>if</a:t>
            </a:r>
            <a:r>
              <a:rPr lang="nl-NL" dirty="0">
                <a:solidFill>
                  <a:schemeClr val="accent1"/>
                </a:solidFill>
                <a:latin typeface="Courier" pitchFamily="2" charset="0"/>
              </a:rPr>
              <a:t> (</a:t>
            </a:r>
            <a:r>
              <a:rPr lang="nl-NL" dirty="0" err="1">
                <a:solidFill>
                  <a:schemeClr val="accent1"/>
                </a:solidFill>
                <a:latin typeface="Courier" pitchFamily="2" charset="0"/>
              </a:rPr>
              <a:t>keyIsPressed</a:t>
            </a:r>
            <a:r>
              <a:rPr lang="nl-NL" dirty="0">
                <a:solidFill>
                  <a:schemeClr val="accent1"/>
                </a:solidFill>
                <a:latin typeface="Courier" pitchFamily="2" charset="0"/>
              </a:rPr>
              <a:t>) {</a:t>
            </a:r>
          </a:p>
          <a:p>
            <a:pPr marL="147638" indent="42863">
              <a:buNone/>
            </a:pPr>
            <a:r>
              <a:rPr lang="nl-NL" dirty="0">
                <a:solidFill>
                  <a:schemeClr val="accent1"/>
                </a:solidFill>
                <a:latin typeface="Courier" pitchFamily="2" charset="0"/>
              </a:rPr>
              <a:t>  switch (</a:t>
            </a:r>
            <a:r>
              <a:rPr lang="nl-NL" dirty="0" err="1">
                <a:solidFill>
                  <a:schemeClr val="accent1"/>
                </a:solidFill>
                <a:latin typeface="Courier" pitchFamily="2" charset="0"/>
              </a:rPr>
              <a:t>keyCode</a:t>
            </a:r>
            <a:r>
              <a:rPr lang="nl-NL" dirty="0">
                <a:solidFill>
                  <a:schemeClr val="accent1"/>
                </a:solidFill>
                <a:latin typeface="Courier" pitchFamily="2" charset="0"/>
              </a:rPr>
              <a:t>) {</a:t>
            </a:r>
          </a:p>
          <a:p>
            <a:pPr marL="147638" indent="42863">
              <a:buNone/>
            </a:pPr>
            <a:r>
              <a:rPr lang="nl-NL" dirty="0">
                <a:solidFill>
                  <a:schemeClr val="accent1"/>
                </a:solidFill>
                <a:latin typeface="Courier" pitchFamily="2" charset="0"/>
              </a:rPr>
              <a:t>    case UP:</a:t>
            </a:r>
            <a:br>
              <a:rPr lang="nl-NL" dirty="0">
                <a:solidFill>
                  <a:schemeClr val="accent1"/>
                </a:solidFill>
                <a:latin typeface="Courier" pitchFamily="2" charset="0"/>
              </a:rPr>
            </a:br>
            <a:r>
              <a:rPr lang="nl-NL" dirty="0">
                <a:solidFill>
                  <a:schemeClr val="accent1"/>
                </a:solidFill>
                <a:latin typeface="Courier" pitchFamily="2" charset="0"/>
              </a:rPr>
              <a:t>      y = y - 1;</a:t>
            </a:r>
            <a:br>
              <a:rPr lang="nl-NL" dirty="0">
                <a:solidFill>
                  <a:schemeClr val="accent1"/>
                </a:solidFill>
                <a:latin typeface="Courier" pitchFamily="2" charset="0"/>
              </a:rPr>
            </a:br>
            <a:r>
              <a:rPr lang="nl-NL" dirty="0">
                <a:solidFill>
                  <a:schemeClr val="accent1"/>
                </a:solidFill>
                <a:latin typeface="Courier" pitchFamily="2" charset="0"/>
              </a:rPr>
              <a:t>      break;</a:t>
            </a:r>
          </a:p>
          <a:p>
            <a:pPr marL="147638" indent="42863">
              <a:buNone/>
            </a:pPr>
            <a:r>
              <a:rPr lang="nl-NL" dirty="0">
                <a:solidFill>
                  <a:schemeClr val="accent1"/>
                </a:solidFill>
                <a:latin typeface="Courier" pitchFamily="2" charset="0"/>
              </a:rPr>
              <a:t>    case DOWN:</a:t>
            </a:r>
            <a:br>
              <a:rPr lang="nl-NL" dirty="0">
                <a:solidFill>
                  <a:schemeClr val="accent1"/>
                </a:solidFill>
                <a:latin typeface="Courier" pitchFamily="2" charset="0"/>
              </a:rPr>
            </a:br>
            <a:r>
              <a:rPr lang="nl-NL" dirty="0">
                <a:solidFill>
                  <a:schemeClr val="accent1"/>
                </a:solidFill>
                <a:latin typeface="Courier" pitchFamily="2" charset="0"/>
              </a:rPr>
              <a:t>      y = y + 1;</a:t>
            </a:r>
            <a:br>
              <a:rPr lang="nl-NL" dirty="0">
                <a:solidFill>
                  <a:schemeClr val="accent1"/>
                </a:solidFill>
                <a:latin typeface="Courier" pitchFamily="2" charset="0"/>
              </a:rPr>
            </a:br>
            <a:r>
              <a:rPr lang="nl-NL" dirty="0">
                <a:solidFill>
                  <a:schemeClr val="accent1"/>
                </a:solidFill>
                <a:latin typeface="Courier" pitchFamily="2" charset="0"/>
              </a:rPr>
              <a:t>      break;</a:t>
            </a:r>
          </a:p>
          <a:p>
            <a:pPr marL="147638" indent="42863">
              <a:buNone/>
            </a:pPr>
            <a:r>
              <a:rPr lang="nl-NL" dirty="0">
                <a:solidFill>
                  <a:schemeClr val="accent1"/>
                </a:solidFill>
                <a:latin typeface="Courier" pitchFamily="2" charset="0"/>
              </a:rPr>
              <a:t>    case LEFT:</a:t>
            </a:r>
            <a:br>
              <a:rPr lang="nl-NL" dirty="0">
                <a:solidFill>
                  <a:schemeClr val="accent1"/>
                </a:solidFill>
                <a:latin typeface="Courier" pitchFamily="2" charset="0"/>
              </a:rPr>
            </a:br>
            <a:r>
              <a:rPr lang="nl-NL" dirty="0">
                <a:solidFill>
                  <a:schemeClr val="accent1"/>
                </a:solidFill>
                <a:latin typeface="Courier" pitchFamily="2" charset="0"/>
              </a:rPr>
              <a:t>      x = x - 1;</a:t>
            </a:r>
            <a:br>
              <a:rPr lang="nl-NL" dirty="0">
                <a:solidFill>
                  <a:schemeClr val="accent1"/>
                </a:solidFill>
                <a:latin typeface="Courier" pitchFamily="2" charset="0"/>
              </a:rPr>
            </a:br>
            <a:r>
              <a:rPr lang="nl-NL" dirty="0">
                <a:solidFill>
                  <a:schemeClr val="accent1"/>
                </a:solidFill>
                <a:latin typeface="Courier" pitchFamily="2" charset="0"/>
              </a:rPr>
              <a:t>      break;</a:t>
            </a:r>
          </a:p>
          <a:p>
            <a:pPr marL="147638" indent="42863">
              <a:buNone/>
            </a:pPr>
            <a:r>
              <a:rPr lang="nl-NL" dirty="0">
                <a:solidFill>
                  <a:schemeClr val="accent1"/>
                </a:solidFill>
                <a:latin typeface="Courier" pitchFamily="2" charset="0"/>
              </a:rPr>
              <a:t>    case RIGHT:</a:t>
            </a:r>
            <a:br>
              <a:rPr lang="nl-NL" dirty="0">
                <a:solidFill>
                  <a:schemeClr val="accent1"/>
                </a:solidFill>
                <a:latin typeface="Courier" pitchFamily="2" charset="0"/>
              </a:rPr>
            </a:br>
            <a:r>
              <a:rPr lang="nl-NL" dirty="0">
                <a:solidFill>
                  <a:schemeClr val="accent1"/>
                </a:solidFill>
                <a:latin typeface="Courier" pitchFamily="2" charset="0"/>
              </a:rPr>
              <a:t>      x = x + 1;</a:t>
            </a:r>
            <a:br>
              <a:rPr lang="nl-NL" dirty="0">
                <a:solidFill>
                  <a:schemeClr val="accent1"/>
                </a:solidFill>
                <a:latin typeface="Courier" pitchFamily="2" charset="0"/>
              </a:rPr>
            </a:br>
            <a:r>
              <a:rPr lang="nl-NL" dirty="0">
                <a:solidFill>
                  <a:schemeClr val="accent1"/>
                </a:solidFill>
                <a:latin typeface="Courier" pitchFamily="2" charset="0"/>
              </a:rPr>
              <a:t>  } // ga hier verder na break</a:t>
            </a:r>
          </a:p>
          <a:p>
            <a:pPr marL="147638" indent="42863">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111</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UITLEG</a:t>
            </a:r>
          </a:p>
        </p:txBody>
      </p:sp>
    </p:spTree>
    <p:extLst>
      <p:ext uri="{BB962C8B-B14F-4D97-AF65-F5344CB8AC3E}">
        <p14:creationId xmlns:p14="http://schemas.microsoft.com/office/powerpoint/2010/main" val="38495474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noAutofit/>
          </a:bodyPr>
          <a:lstStyle/>
          <a:p>
            <a:r>
              <a:rPr lang="nl-NL" sz="2800" dirty="0"/>
              <a:t>Voorbeeld</a:t>
            </a:r>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p:txBody>
          <a:bodyPr>
            <a:normAutofit/>
          </a:bodyPr>
          <a:lstStyle/>
          <a:p>
            <a:pPr marL="0" indent="0">
              <a:buNone/>
            </a:pPr>
            <a:r>
              <a:rPr lang="nl-NL" dirty="0"/>
              <a:t> </a:t>
            </a:r>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r>
              <a:rPr lang="nl-NL" dirty="0">
                <a:hlinkClick r:id="rId2"/>
              </a:rPr>
              <a:t>https://www.khanacademy.org/computer-programming/4v1920-college4-selectie/5144715753701376</a:t>
            </a:r>
            <a:endParaRPr lang="nl-NL" dirty="0"/>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112</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VOORBEELD</a:t>
            </a:r>
          </a:p>
        </p:txBody>
      </p:sp>
      <p:pic>
        <p:nvPicPr>
          <p:cNvPr id="8" name="Afbeelding 7">
            <a:extLst>
              <a:ext uri="{FF2B5EF4-FFF2-40B4-BE49-F238E27FC236}">
                <a16:creationId xmlns:a16="http://schemas.microsoft.com/office/drawing/2014/main" id="{804F6192-F64F-8048-B688-4D57763AB2A3}"/>
              </a:ext>
            </a:extLst>
          </p:cNvPr>
          <p:cNvPicPr>
            <a:picLocks noChangeAspect="1"/>
          </p:cNvPicPr>
          <p:nvPr/>
        </p:nvPicPr>
        <p:blipFill>
          <a:blip r:embed="rId3"/>
          <a:stretch>
            <a:fillRect/>
          </a:stretch>
        </p:blipFill>
        <p:spPr>
          <a:xfrm>
            <a:off x="888662" y="1531088"/>
            <a:ext cx="11303337" cy="4119714"/>
          </a:xfrm>
          <a:prstGeom prst="rect">
            <a:avLst/>
          </a:prstGeom>
        </p:spPr>
      </p:pic>
    </p:spTree>
    <p:extLst>
      <p:ext uri="{BB962C8B-B14F-4D97-AF65-F5344CB8AC3E}">
        <p14:creationId xmlns:p14="http://schemas.microsoft.com/office/powerpoint/2010/main" val="40396046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8311142-0569-BA40-AA0C-DEFF5A3BCAC2}"/>
              </a:ext>
            </a:extLst>
          </p:cNvPr>
          <p:cNvPicPr>
            <a:picLocks noChangeAspect="1"/>
          </p:cNvPicPr>
          <p:nvPr/>
        </p:nvPicPr>
        <p:blipFill rotWithShape="1">
          <a:blip r:embed="rId2">
            <a:alphaModFix amt="20000"/>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p:txBody>
          <a:bodyPr/>
          <a:lstStyle/>
          <a:p>
            <a:r>
              <a:rPr lang="nl-NL" dirty="0"/>
              <a:t>Terugblik</a:t>
            </a: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113</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dirty="0"/>
              <a:t>COLLEGE 4</a:t>
            </a:r>
          </a:p>
        </p:txBody>
      </p:sp>
    </p:spTree>
    <p:extLst>
      <p:ext uri="{BB962C8B-B14F-4D97-AF65-F5344CB8AC3E}">
        <p14:creationId xmlns:p14="http://schemas.microsoft.com/office/powerpoint/2010/main" val="42301597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Tips om te onthouden</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p:txBody>
          <a:bodyPr>
            <a:normAutofit/>
          </a:bodyPr>
          <a:lstStyle/>
          <a:p>
            <a:r>
              <a:rPr lang="nl-NL" dirty="0"/>
              <a:t>Zorg dat je selectie-structuur leesbaar blijft:</a:t>
            </a:r>
          </a:p>
          <a:p>
            <a:pPr lvl="1"/>
            <a:r>
              <a:rPr lang="nl-NL" dirty="0" err="1"/>
              <a:t>if</a:t>
            </a:r>
            <a:r>
              <a:rPr lang="nl-NL" dirty="0"/>
              <a:t>-opdrachten doorgaans maximaal 2 </a:t>
            </a:r>
            <a:r>
              <a:rPr lang="nl-NL" dirty="0" err="1"/>
              <a:t>niveau’s</a:t>
            </a:r>
            <a:r>
              <a:rPr lang="nl-NL" dirty="0"/>
              <a:t> diep nesten</a:t>
            </a:r>
          </a:p>
          <a:p>
            <a:pPr lvl="1"/>
            <a:r>
              <a:rPr lang="nl-NL" dirty="0"/>
              <a:t>Ingewikkelde condities kun je onderbrengen in aparte functies of tijdelijke variabelen</a:t>
            </a:r>
          </a:p>
          <a:p>
            <a:pPr lvl="1"/>
            <a:r>
              <a:rPr lang="nl-NL" dirty="0"/>
              <a:t>Gebruik switch in plaats van veel </a:t>
            </a:r>
            <a:r>
              <a:rPr lang="nl-NL" dirty="0" err="1"/>
              <a:t>if-else-if-else</a:t>
            </a:r>
            <a:r>
              <a:rPr lang="nl-NL" dirty="0"/>
              <a:t>… achter elkaar</a:t>
            </a:r>
          </a:p>
          <a:p>
            <a:pPr lvl="1"/>
            <a:r>
              <a:rPr lang="nl-NL" dirty="0"/>
              <a:t>Code weggooien is beter dan code erbij maken, schrijf een stuk code opnieuw als het onleesbaar is geworden.</a:t>
            </a:r>
          </a:p>
          <a:p>
            <a:pPr marL="457200" lvl="1" indent="0">
              <a:buNone/>
            </a:pPr>
            <a:endParaRPr lang="nl-NL" dirty="0"/>
          </a:p>
          <a:p>
            <a:r>
              <a:rPr lang="nl-NL" dirty="0"/>
              <a:t>= is heel wat anders dan ===</a:t>
            </a:r>
          </a:p>
          <a:p>
            <a:pPr lvl="1"/>
            <a:r>
              <a:rPr lang="nl-NL" dirty="0"/>
              <a:t>Met = stop je iets in een variabele</a:t>
            </a:r>
          </a:p>
          <a:p>
            <a:pPr lvl="1"/>
            <a:r>
              <a:rPr lang="nl-NL" dirty="0"/>
              <a:t>Met === vergelijk je twee dingen, daar komt </a:t>
            </a:r>
            <a:r>
              <a:rPr lang="nl-NL" i="1" dirty="0" err="1"/>
              <a:t>true</a:t>
            </a:r>
            <a:r>
              <a:rPr lang="nl-NL" dirty="0"/>
              <a:t> of </a:t>
            </a:r>
            <a:r>
              <a:rPr lang="nl-NL" i="1" dirty="0" err="1"/>
              <a:t>false</a:t>
            </a:r>
            <a:r>
              <a:rPr lang="nl-NL" dirty="0"/>
              <a:t> uit</a:t>
            </a:r>
          </a:p>
          <a:p>
            <a:pPr lvl="1"/>
            <a:endParaRPr lang="nl-NL" dirty="0"/>
          </a:p>
          <a:p>
            <a:pPr lvl="1"/>
            <a:endParaRPr lang="nl-NL" dirty="0"/>
          </a:p>
          <a:p>
            <a:pPr lvl="1"/>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114</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4</a:t>
            </a:r>
          </a:p>
        </p:txBody>
      </p:sp>
    </p:spTree>
    <p:extLst>
      <p:ext uri="{BB962C8B-B14F-4D97-AF65-F5344CB8AC3E}">
        <p14:creationId xmlns:p14="http://schemas.microsoft.com/office/powerpoint/2010/main" val="6926210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16BD75-55CB-E240-B9C3-DD5F0759D10C}"/>
              </a:ext>
            </a:extLst>
          </p:cNvPr>
          <p:cNvPicPr>
            <a:picLocks noChangeAspect="1"/>
          </p:cNvPicPr>
          <p:nvPr/>
        </p:nvPicPr>
        <p:blipFill rotWithShape="1">
          <a:blip r:embed="rId3">
            <a:alphaModFix/>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a:solidFill>
            <a:schemeClr val="tx1">
              <a:alpha val="75000"/>
            </a:schemeClr>
          </a:solidFill>
          <a:effectLst>
            <a:softEdge rad="0"/>
          </a:effectLst>
        </p:spPr>
        <p:txBody>
          <a:bodyPr>
            <a:normAutofit fontScale="90000"/>
          </a:bodyPr>
          <a:lstStyle/>
          <a:p>
            <a:r>
              <a:rPr lang="nl-NL" dirty="0">
                <a:solidFill>
                  <a:schemeClr val="bg1"/>
                </a:solidFill>
              </a:rPr>
              <a:t>VRAGEN?</a:t>
            </a:r>
            <a:br>
              <a:rPr lang="nl-NL" dirty="0">
                <a:solidFill>
                  <a:schemeClr val="bg1"/>
                </a:solidFill>
              </a:rPr>
            </a:br>
            <a:r>
              <a:rPr lang="nl-NL" dirty="0">
                <a:solidFill>
                  <a:schemeClr val="bg1"/>
                </a:solidFill>
              </a:rPr>
              <a:t>(Graag hulp bij </a:t>
            </a:r>
            <a:br>
              <a:rPr lang="nl-NL" dirty="0">
                <a:solidFill>
                  <a:schemeClr val="bg1"/>
                </a:solidFill>
              </a:rPr>
            </a:br>
            <a:r>
              <a:rPr lang="nl-NL" dirty="0">
                <a:solidFill>
                  <a:schemeClr val="bg1"/>
                </a:solidFill>
              </a:rPr>
              <a:t>stoelen en tafels terugzetten)</a:t>
            </a:r>
            <a:br>
              <a:rPr lang="nl-NL" dirty="0">
                <a:solidFill>
                  <a:schemeClr val="bg1"/>
                </a:solidFill>
              </a:rPr>
            </a:br>
            <a:endParaRPr lang="nl-NL" dirty="0">
              <a:solidFill>
                <a:schemeClr val="bg1"/>
              </a:solidFill>
            </a:endParaRP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dirty="0"/>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115</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dirty="0"/>
              <a:t>COLLEGE 4</a:t>
            </a:r>
          </a:p>
        </p:txBody>
      </p:sp>
    </p:spTree>
    <p:extLst>
      <p:ext uri="{BB962C8B-B14F-4D97-AF65-F5344CB8AC3E}">
        <p14:creationId xmlns:p14="http://schemas.microsoft.com/office/powerpoint/2010/main" val="36444099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16BD75-55CB-E240-B9C3-DD5F0759D10C}"/>
              </a:ext>
            </a:extLst>
          </p:cNvPr>
          <p:cNvPicPr>
            <a:picLocks noChangeAspect="1"/>
          </p:cNvPicPr>
          <p:nvPr/>
        </p:nvPicPr>
        <p:blipFill rotWithShape="1">
          <a:blip r:embed="rId3">
            <a:alphaModFix/>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a:solidFill>
            <a:schemeClr val="tx1">
              <a:alpha val="75000"/>
            </a:schemeClr>
          </a:solidFill>
          <a:effectLst>
            <a:softEdge rad="0"/>
          </a:effectLst>
        </p:spPr>
        <p:txBody>
          <a:bodyPr>
            <a:normAutofit/>
          </a:bodyPr>
          <a:lstStyle/>
          <a:p>
            <a:r>
              <a:rPr lang="nl-NL" dirty="0">
                <a:solidFill>
                  <a:schemeClr val="bg1"/>
                </a:solidFill>
              </a:rPr>
              <a:t>College 5</a:t>
            </a:r>
            <a:br>
              <a:rPr lang="nl-NL" dirty="0">
                <a:solidFill>
                  <a:schemeClr val="bg1"/>
                </a:solidFill>
              </a:rPr>
            </a:br>
            <a:r>
              <a:rPr lang="nl-NL" dirty="0">
                <a:solidFill>
                  <a:schemeClr val="bg1"/>
                </a:solidFill>
              </a:rPr>
              <a:t>Herhaalstructuren</a:t>
            </a: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dirty="0"/>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116</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dirty="0"/>
              <a:t>COLLEGE 5</a:t>
            </a:r>
          </a:p>
        </p:txBody>
      </p:sp>
    </p:spTree>
    <p:extLst>
      <p:ext uri="{BB962C8B-B14F-4D97-AF65-F5344CB8AC3E}">
        <p14:creationId xmlns:p14="http://schemas.microsoft.com/office/powerpoint/2010/main" val="29376677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8">
            <a:extLst>
              <a:ext uri="{FF2B5EF4-FFF2-40B4-BE49-F238E27FC236}">
                <a16:creationId xmlns:a16="http://schemas.microsoft.com/office/drawing/2014/main" id="{713D707E-D6B7-2544-A236-2E24D32F0012}"/>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6875"/>
          <a:stretch/>
        </p:blipFill>
        <p:spPr>
          <a:xfrm>
            <a:off x="838200" y="0"/>
            <a:ext cx="11353800" cy="6858000"/>
          </a:xfrm>
          <a:prstGeom prst="rect">
            <a:avLst/>
          </a:prstGeom>
        </p:spPr>
      </p:pic>
      <p:sp>
        <p:nvSpPr>
          <p:cNvPr id="2" name="Titel 1">
            <a:extLst>
              <a:ext uri="{FF2B5EF4-FFF2-40B4-BE49-F238E27FC236}">
                <a16:creationId xmlns:a16="http://schemas.microsoft.com/office/drawing/2014/main" id="{D6BB544C-3073-9445-8A20-E85CF977CBD8}"/>
              </a:ext>
            </a:extLst>
          </p:cNvPr>
          <p:cNvSpPr>
            <a:spLocks noGrp="1"/>
          </p:cNvSpPr>
          <p:nvPr>
            <p:ph type="title"/>
          </p:nvPr>
        </p:nvSpPr>
        <p:spPr>
          <a:noFill/>
        </p:spPr>
        <p:txBody>
          <a:bodyPr/>
          <a:lstStyle/>
          <a:p>
            <a:r>
              <a:rPr lang="nl-NL" dirty="0"/>
              <a:t>Inhoud van de colleges</a:t>
            </a:r>
          </a:p>
        </p:txBody>
      </p:sp>
      <p:sp>
        <p:nvSpPr>
          <p:cNvPr id="3" name="Tijdelijke aanduiding voor inhoud 2">
            <a:extLst>
              <a:ext uri="{FF2B5EF4-FFF2-40B4-BE49-F238E27FC236}">
                <a16:creationId xmlns:a16="http://schemas.microsoft.com/office/drawing/2014/main" id="{07778A49-1C46-4B44-8718-DABBDDE6BC0B}"/>
              </a:ext>
            </a:extLst>
          </p:cNvPr>
          <p:cNvSpPr>
            <a:spLocks noGrp="1"/>
          </p:cNvSpPr>
          <p:nvPr>
            <p:ph idx="1"/>
          </p:nvPr>
        </p:nvSpPr>
        <p:spPr/>
        <p:txBody>
          <a:bodyPr/>
          <a:lstStyle/>
          <a:p>
            <a:pPr marL="514350" indent="-514350">
              <a:buFont typeface="+mj-lt"/>
              <a:buAutoNum type="arabicPeriod"/>
            </a:pPr>
            <a:r>
              <a:rPr lang="nl-NL" sz="3200" dirty="0"/>
              <a:t>Programmeertalen + Volgordelijkheid</a:t>
            </a:r>
          </a:p>
          <a:p>
            <a:pPr marL="514350" indent="-514350">
              <a:buFont typeface="+mj-lt"/>
              <a:buAutoNum type="arabicPeriod"/>
            </a:pPr>
            <a:r>
              <a:rPr lang="nl-NL" sz="3200" dirty="0"/>
              <a:t>Variabelen</a:t>
            </a:r>
          </a:p>
          <a:p>
            <a:pPr marL="514350" indent="-514350">
              <a:buFont typeface="+mj-lt"/>
              <a:buAutoNum type="arabicPeriod"/>
            </a:pPr>
            <a:r>
              <a:rPr lang="nl-NL" sz="3200" dirty="0"/>
              <a:t>Functies</a:t>
            </a:r>
          </a:p>
          <a:p>
            <a:pPr marL="514350" indent="-514350">
              <a:buFont typeface="+mj-lt"/>
              <a:buAutoNum type="arabicPeriod"/>
            </a:pPr>
            <a:r>
              <a:rPr lang="nl-NL" sz="3200" dirty="0"/>
              <a:t>Selectie + Logica</a:t>
            </a:r>
          </a:p>
          <a:p>
            <a:pPr marL="514350" indent="-514350">
              <a:buFont typeface="+mj-lt"/>
              <a:buAutoNum type="arabicPeriod"/>
            </a:pPr>
            <a:r>
              <a:rPr lang="nl-NL" sz="3200" dirty="0">
                <a:solidFill>
                  <a:srgbClr val="FF0000"/>
                </a:solidFill>
              </a:rPr>
              <a:t>Herhaalstructuren</a:t>
            </a:r>
          </a:p>
          <a:p>
            <a:pPr marL="514350" indent="-514350">
              <a:buFont typeface="+mj-lt"/>
              <a:buAutoNum type="arabicPeriod"/>
            </a:pPr>
            <a:r>
              <a:rPr lang="nl-NL" sz="3200" dirty="0"/>
              <a:t>Arrays</a:t>
            </a:r>
            <a:endParaRPr lang="nl-NL" dirty="0"/>
          </a:p>
        </p:txBody>
      </p:sp>
      <p:sp>
        <p:nvSpPr>
          <p:cNvPr id="4" name="Tijdelijke aanduiding voor datum 3">
            <a:extLst>
              <a:ext uri="{FF2B5EF4-FFF2-40B4-BE49-F238E27FC236}">
                <a16:creationId xmlns:a16="http://schemas.microsoft.com/office/drawing/2014/main" id="{8EB57845-28A8-1E46-A6F0-6E8821512A1A}"/>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65130544-704F-F34E-8F6C-BAC004FFA2E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B78CEF-193E-AA42-86CC-E18575662574}"/>
              </a:ext>
            </a:extLst>
          </p:cNvPr>
          <p:cNvSpPr>
            <a:spLocks noGrp="1"/>
          </p:cNvSpPr>
          <p:nvPr>
            <p:ph type="sldNum" sz="quarter" idx="12"/>
          </p:nvPr>
        </p:nvSpPr>
        <p:spPr/>
        <p:txBody>
          <a:bodyPr/>
          <a:lstStyle/>
          <a:p>
            <a:fld id="{0AAEF2E2-A082-486B-BCC1-A4B8E9CF05F7}" type="slidenum">
              <a:rPr lang="nl-NL" smtClean="0"/>
              <a:t>117</a:t>
            </a:fld>
            <a:endParaRPr lang="nl-NL"/>
          </a:p>
        </p:txBody>
      </p:sp>
      <p:sp>
        <p:nvSpPr>
          <p:cNvPr id="7" name="Tijdelijke aanduiding voor tekst 6">
            <a:extLst>
              <a:ext uri="{FF2B5EF4-FFF2-40B4-BE49-F238E27FC236}">
                <a16:creationId xmlns:a16="http://schemas.microsoft.com/office/drawing/2014/main" id="{42CDC17F-17D5-2B40-9C0B-3F9D50E20BF7}"/>
              </a:ext>
            </a:extLst>
          </p:cNvPr>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18594979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a:t>Men neme…</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838200" y="1252721"/>
            <a:ext cx="4432069" cy="4924242"/>
          </a:xfrm>
        </p:spPr>
        <p:txBody>
          <a:bodyPr/>
          <a:lstStyle/>
          <a:p>
            <a:r>
              <a:rPr lang="nl-NL" dirty="0"/>
              <a:t>Breek een ei</a:t>
            </a:r>
          </a:p>
          <a:p>
            <a:r>
              <a:rPr lang="nl-NL" dirty="0"/>
              <a:t>Splits de dooier en het eiwit</a:t>
            </a:r>
          </a:p>
          <a:p>
            <a:r>
              <a:rPr lang="nl-NL" dirty="0"/>
              <a:t>Breek een ei</a:t>
            </a:r>
          </a:p>
          <a:p>
            <a:r>
              <a:rPr lang="nl-NL" dirty="0"/>
              <a:t>Splits de dooier en het eiwit</a:t>
            </a:r>
          </a:p>
          <a:p>
            <a:r>
              <a:rPr lang="nl-NL" dirty="0"/>
              <a:t>Breek een ei</a:t>
            </a:r>
          </a:p>
          <a:p>
            <a:r>
              <a:rPr lang="nl-NL" dirty="0"/>
              <a:t>Splits de dooier en het eiwit</a:t>
            </a: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118</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5</a:t>
            </a:r>
          </a:p>
        </p:txBody>
      </p:sp>
      <p:pic>
        <p:nvPicPr>
          <p:cNvPr id="8" name="Afbeelding 7">
            <a:extLst>
              <a:ext uri="{FF2B5EF4-FFF2-40B4-BE49-F238E27FC236}">
                <a16:creationId xmlns:a16="http://schemas.microsoft.com/office/drawing/2014/main" id="{34B8185D-EEF4-0946-BF36-F8A410B4E2A1}"/>
              </a:ext>
            </a:extLst>
          </p:cNvPr>
          <p:cNvPicPr>
            <a:picLocks noChangeAspect="1"/>
          </p:cNvPicPr>
          <p:nvPr/>
        </p:nvPicPr>
        <p:blipFill>
          <a:blip r:embed="rId2"/>
          <a:stretch>
            <a:fillRect/>
          </a:stretch>
        </p:blipFill>
        <p:spPr>
          <a:xfrm>
            <a:off x="5491942" y="1073336"/>
            <a:ext cx="5842000" cy="3302000"/>
          </a:xfrm>
          <a:prstGeom prst="rect">
            <a:avLst/>
          </a:prstGeom>
        </p:spPr>
      </p:pic>
    </p:spTree>
    <p:extLst>
      <p:ext uri="{BB962C8B-B14F-4D97-AF65-F5344CB8AC3E}">
        <p14:creationId xmlns:p14="http://schemas.microsoft.com/office/powerpoint/2010/main" val="212960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a:t>Code</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838200" y="1252721"/>
            <a:ext cx="4432069" cy="4924242"/>
          </a:xfrm>
        </p:spPr>
        <p:txBody>
          <a:bodyPr/>
          <a:lstStyle/>
          <a:p>
            <a:pPr marL="0" indent="0">
              <a:buNone/>
            </a:pPr>
            <a:r>
              <a:rPr lang="nl-NL" dirty="0" err="1">
                <a:latin typeface="Monaco" pitchFamily="2" charset="77"/>
              </a:rPr>
              <a:t>breakEgg</a:t>
            </a:r>
            <a:r>
              <a:rPr lang="nl-NL" dirty="0">
                <a:latin typeface="Monaco" pitchFamily="2" charset="77"/>
              </a:rPr>
              <a:t>();</a:t>
            </a:r>
          </a:p>
          <a:p>
            <a:pPr marL="0" indent="0">
              <a:buNone/>
            </a:pPr>
            <a:r>
              <a:rPr lang="nl-NL" dirty="0" err="1">
                <a:latin typeface="Monaco" pitchFamily="2" charset="77"/>
              </a:rPr>
              <a:t>spliceEgg</a:t>
            </a:r>
            <a:r>
              <a:rPr lang="nl-NL" dirty="0">
                <a:latin typeface="Monaco" pitchFamily="2" charset="77"/>
              </a:rPr>
              <a:t>();</a:t>
            </a:r>
          </a:p>
          <a:p>
            <a:pPr marL="0" indent="0">
              <a:buNone/>
            </a:pPr>
            <a:r>
              <a:rPr lang="nl-NL" dirty="0" err="1">
                <a:latin typeface="Monaco" pitchFamily="2" charset="77"/>
              </a:rPr>
              <a:t>breakEgg</a:t>
            </a:r>
            <a:r>
              <a:rPr lang="nl-NL" dirty="0">
                <a:latin typeface="Monaco" pitchFamily="2" charset="77"/>
              </a:rPr>
              <a:t>();</a:t>
            </a:r>
          </a:p>
          <a:p>
            <a:pPr marL="0" indent="0">
              <a:buNone/>
            </a:pPr>
            <a:r>
              <a:rPr lang="nl-NL" dirty="0" err="1">
                <a:latin typeface="Monaco" pitchFamily="2" charset="77"/>
              </a:rPr>
              <a:t>spliceEgg</a:t>
            </a:r>
            <a:r>
              <a:rPr lang="nl-NL" dirty="0">
                <a:latin typeface="Monaco" pitchFamily="2" charset="77"/>
              </a:rPr>
              <a:t>();</a:t>
            </a:r>
          </a:p>
          <a:p>
            <a:pPr marL="0" indent="0">
              <a:buNone/>
            </a:pPr>
            <a:r>
              <a:rPr lang="nl-NL" dirty="0" err="1">
                <a:latin typeface="Monaco" pitchFamily="2" charset="77"/>
              </a:rPr>
              <a:t>breakEgg</a:t>
            </a:r>
            <a:r>
              <a:rPr lang="nl-NL" dirty="0">
                <a:latin typeface="Monaco" pitchFamily="2" charset="77"/>
              </a:rPr>
              <a:t>();</a:t>
            </a:r>
          </a:p>
          <a:p>
            <a:pPr marL="0" indent="0">
              <a:buNone/>
            </a:pPr>
            <a:r>
              <a:rPr lang="nl-NL" dirty="0" err="1">
                <a:latin typeface="Monaco" pitchFamily="2" charset="77"/>
              </a:rPr>
              <a:t>spliceEgg</a:t>
            </a:r>
            <a:r>
              <a:rPr lang="nl-NL" dirty="0">
                <a:latin typeface="Monaco" pitchFamily="2" charset="77"/>
              </a:rPr>
              <a:t>();</a:t>
            </a: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119</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5</a:t>
            </a:r>
          </a:p>
        </p:txBody>
      </p:sp>
      <p:pic>
        <p:nvPicPr>
          <p:cNvPr id="9" name="Afbeelding 8">
            <a:extLst>
              <a:ext uri="{FF2B5EF4-FFF2-40B4-BE49-F238E27FC236}">
                <a16:creationId xmlns:a16="http://schemas.microsoft.com/office/drawing/2014/main" id="{5824D827-725D-2F40-8150-18DE7C1B635A}"/>
              </a:ext>
            </a:extLst>
          </p:cNvPr>
          <p:cNvPicPr>
            <a:picLocks noChangeAspect="1"/>
          </p:cNvPicPr>
          <p:nvPr/>
        </p:nvPicPr>
        <p:blipFill>
          <a:blip r:embed="rId2"/>
          <a:stretch>
            <a:fillRect/>
          </a:stretch>
        </p:blipFill>
        <p:spPr>
          <a:xfrm>
            <a:off x="5315092" y="1073335"/>
            <a:ext cx="5550131" cy="4530319"/>
          </a:xfrm>
          <a:prstGeom prst="rect">
            <a:avLst/>
          </a:prstGeom>
        </p:spPr>
      </p:pic>
    </p:spTree>
    <p:extLst>
      <p:ext uri="{BB962C8B-B14F-4D97-AF65-F5344CB8AC3E}">
        <p14:creationId xmlns:p14="http://schemas.microsoft.com/office/powerpoint/2010/main" val="2673789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16792-749C-0147-A5A2-17881AC59C8A}"/>
              </a:ext>
            </a:extLst>
          </p:cNvPr>
          <p:cNvSpPr>
            <a:spLocks noGrp="1"/>
          </p:cNvSpPr>
          <p:nvPr>
            <p:ph type="title"/>
          </p:nvPr>
        </p:nvSpPr>
        <p:spPr/>
        <p:txBody>
          <a:bodyPr>
            <a:normAutofit fontScale="90000"/>
          </a:bodyPr>
          <a:lstStyle/>
          <a:p>
            <a:r>
              <a:rPr lang="nl-NL" dirty="0"/>
              <a:t>Machinetaal versus hogere programmeertalen</a:t>
            </a:r>
          </a:p>
        </p:txBody>
      </p:sp>
      <p:sp>
        <p:nvSpPr>
          <p:cNvPr id="3" name="Tijdelijke aanduiding voor inhoud 2">
            <a:extLst>
              <a:ext uri="{FF2B5EF4-FFF2-40B4-BE49-F238E27FC236}">
                <a16:creationId xmlns:a16="http://schemas.microsoft.com/office/drawing/2014/main" id="{3C8A8FD8-0DB1-7C4A-ACB7-DEBD41B4CEF1}"/>
              </a:ext>
            </a:extLst>
          </p:cNvPr>
          <p:cNvSpPr>
            <a:spLocks noGrp="1"/>
          </p:cNvSpPr>
          <p:nvPr>
            <p:ph idx="1"/>
          </p:nvPr>
        </p:nvSpPr>
        <p:spPr/>
        <p:txBody>
          <a:bodyPr>
            <a:normAutofit lnSpcReduction="10000"/>
          </a:bodyPr>
          <a:lstStyle/>
          <a:p>
            <a:pPr marL="0" indent="0">
              <a:buNone/>
            </a:pPr>
            <a:r>
              <a:rPr lang="nl-NL" dirty="0"/>
              <a:t>Machinetaal:</a:t>
            </a:r>
          </a:p>
          <a:p>
            <a:r>
              <a:rPr lang="nl-NL" dirty="0"/>
              <a:t>Voordeel: is gemakkelijk te begrijpen voor computers</a:t>
            </a:r>
          </a:p>
          <a:p>
            <a:r>
              <a:rPr lang="nl-NL" dirty="0"/>
              <a:t>Nadeel: Is anders voor elk merk processor</a:t>
            </a:r>
          </a:p>
          <a:p>
            <a:r>
              <a:rPr lang="nl-NL" dirty="0"/>
              <a:t>Nadeel: Kost veel tijd voor mensen om in te programmeren</a:t>
            </a:r>
          </a:p>
          <a:p>
            <a:endParaRPr lang="nl-NL" dirty="0"/>
          </a:p>
          <a:p>
            <a:pPr marL="0" indent="0">
              <a:buNone/>
            </a:pPr>
            <a:r>
              <a:rPr lang="nl-NL" dirty="0"/>
              <a:t>Hogere* programmeertalen:</a:t>
            </a:r>
          </a:p>
          <a:p>
            <a:r>
              <a:rPr lang="nl-NL" dirty="0"/>
              <a:t>Voordeel: Je kunt met veel minder code een veel uitgebreider programma maken </a:t>
            </a:r>
          </a:p>
          <a:p>
            <a:r>
              <a:rPr lang="nl-NL" dirty="0"/>
              <a:t>Nadeel: lastiger (waardoor soms langzamer) voor computers uit te voeren</a:t>
            </a:r>
          </a:p>
          <a:p>
            <a:pPr marL="0" indent="0">
              <a:buNone/>
            </a:pPr>
            <a:r>
              <a:rPr lang="nl-NL" dirty="0"/>
              <a:t>*Het woord </a:t>
            </a:r>
            <a:r>
              <a:rPr lang="nl-NL" i="1" dirty="0"/>
              <a:t>hogere</a:t>
            </a:r>
            <a:r>
              <a:rPr lang="nl-NL" dirty="0"/>
              <a:t> wordt vaak weggelaten.</a:t>
            </a:r>
            <a:endParaRPr lang="nl-NL" i="1" dirty="0"/>
          </a:p>
        </p:txBody>
      </p:sp>
      <p:sp>
        <p:nvSpPr>
          <p:cNvPr id="4" name="Tijdelijke aanduiding voor datum 3">
            <a:extLst>
              <a:ext uri="{FF2B5EF4-FFF2-40B4-BE49-F238E27FC236}">
                <a16:creationId xmlns:a16="http://schemas.microsoft.com/office/drawing/2014/main" id="{D94E61FF-7D92-934B-BC9A-238F35950CD1}"/>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DBB1EA20-C3AB-CB44-9593-2525A3FE76A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BFEFA7F-8DA7-7747-BB22-406FF954763F}"/>
              </a:ext>
            </a:extLst>
          </p:cNvPr>
          <p:cNvSpPr>
            <a:spLocks noGrp="1"/>
          </p:cNvSpPr>
          <p:nvPr>
            <p:ph type="sldNum" sz="quarter" idx="12"/>
          </p:nvPr>
        </p:nvSpPr>
        <p:spPr/>
        <p:txBody>
          <a:bodyPr/>
          <a:lstStyle/>
          <a:p>
            <a:fld id="{0AAEF2E2-A082-486B-BCC1-A4B8E9CF05F7}" type="slidenum">
              <a:rPr lang="nl-NL" smtClean="0"/>
              <a:t>12</a:t>
            </a:fld>
            <a:endParaRPr lang="nl-NL"/>
          </a:p>
        </p:txBody>
      </p:sp>
      <p:sp>
        <p:nvSpPr>
          <p:cNvPr id="7" name="Tijdelijke aanduiding voor tekst 6">
            <a:extLst>
              <a:ext uri="{FF2B5EF4-FFF2-40B4-BE49-F238E27FC236}">
                <a16:creationId xmlns:a16="http://schemas.microsoft.com/office/drawing/2014/main" id="{6B15A552-5820-1840-9152-3A49278E6D4B}"/>
              </a:ext>
            </a:extLst>
          </p:cNvPr>
          <p:cNvSpPr>
            <a:spLocks noGrp="1"/>
          </p:cNvSpPr>
          <p:nvPr>
            <p:ph type="body" sz="quarter" idx="17"/>
          </p:nvPr>
        </p:nvSpPr>
        <p:spPr/>
        <p:txBody>
          <a:bodyPr/>
          <a:lstStyle/>
          <a:p>
            <a:r>
              <a:rPr lang="nl-NL" dirty="0"/>
              <a:t>COLLEGE 1</a:t>
            </a:r>
          </a:p>
        </p:txBody>
      </p:sp>
    </p:spTree>
    <p:extLst>
      <p:ext uri="{BB962C8B-B14F-4D97-AF65-F5344CB8AC3E}">
        <p14:creationId xmlns:p14="http://schemas.microsoft.com/office/powerpoint/2010/main" val="56486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a:t>Men neme…</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838200" y="1252721"/>
            <a:ext cx="4432069" cy="4924242"/>
          </a:xfrm>
        </p:spPr>
        <p:txBody>
          <a:bodyPr/>
          <a:lstStyle/>
          <a:p>
            <a:r>
              <a:rPr lang="nl-NL" dirty="0"/>
              <a:t>Neem 3 eieren, breek deze en splits de dooier en het eiwit </a:t>
            </a: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120</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5</a:t>
            </a:r>
          </a:p>
        </p:txBody>
      </p:sp>
      <p:pic>
        <p:nvPicPr>
          <p:cNvPr id="8" name="Afbeelding 7">
            <a:extLst>
              <a:ext uri="{FF2B5EF4-FFF2-40B4-BE49-F238E27FC236}">
                <a16:creationId xmlns:a16="http://schemas.microsoft.com/office/drawing/2014/main" id="{34B8185D-EEF4-0946-BF36-F8A410B4E2A1}"/>
              </a:ext>
            </a:extLst>
          </p:cNvPr>
          <p:cNvPicPr>
            <a:picLocks noChangeAspect="1"/>
          </p:cNvPicPr>
          <p:nvPr/>
        </p:nvPicPr>
        <p:blipFill>
          <a:blip r:embed="rId2"/>
          <a:stretch>
            <a:fillRect/>
          </a:stretch>
        </p:blipFill>
        <p:spPr>
          <a:xfrm>
            <a:off x="5511800" y="1362070"/>
            <a:ext cx="5842000" cy="3302000"/>
          </a:xfrm>
          <a:prstGeom prst="rect">
            <a:avLst/>
          </a:prstGeom>
        </p:spPr>
      </p:pic>
    </p:spTree>
    <p:extLst>
      <p:ext uri="{BB962C8B-B14F-4D97-AF65-F5344CB8AC3E}">
        <p14:creationId xmlns:p14="http://schemas.microsoft.com/office/powerpoint/2010/main" val="16992424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a:t>Code</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838200" y="1252721"/>
            <a:ext cx="4432069" cy="4924242"/>
          </a:xfrm>
        </p:spPr>
        <p:txBody>
          <a:bodyPr/>
          <a:lstStyle/>
          <a:p>
            <a:pPr marL="0" indent="0">
              <a:buNone/>
            </a:pPr>
            <a:r>
              <a:rPr lang="nl-NL" dirty="0">
                <a:latin typeface="Monaco" pitchFamily="2" charset="77"/>
              </a:rPr>
              <a:t>Doe drie keer?!</a:t>
            </a:r>
          </a:p>
          <a:p>
            <a:pPr marL="0" indent="0">
              <a:buNone/>
            </a:pPr>
            <a:endParaRPr lang="nl-NL" dirty="0">
              <a:latin typeface="Monaco" pitchFamily="2" charset="77"/>
            </a:endParaRPr>
          </a:p>
          <a:p>
            <a:pPr marL="0" indent="0">
              <a:buNone/>
            </a:pPr>
            <a:r>
              <a:rPr lang="nl-NL" dirty="0" err="1">
                <a:latin typeface="Monaco" pitchFamily="2" charset="77"/>
              </a:rPr>
              <a:t>breakEgg</a:t>
            </a:r>
            <a:r>
              <a:rPr lang="nl-NL" dirty="0">
                <a:latin typeface="Monaco" pitchFamily="2" charset="77"/>
              </a:rPr>
              <a:t>();</a:t>
            </a:r>
          </a:p>
          <a:p>
            <a:pPr marL="0" indent="0">
              <a:buNone/>
            </a:pPr>
            <a:r>
              <a:rPr lang="nl-NL" dirty="0" err="1">
                <a:latin typeface="Monaco" pitchFamily="2" charset="77"/>
              </a:rPr>
              <a:t>spliceEgg</a:t>
            </a:r>
            <a:r>
              <a:rPr lang="nl-NL" dirty="0">
                <a:latin typeface="Monaco" pitchFamily="2" charset="77"/>
              </a:rPr>
              <a:t>();</a:t>
            </a: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121</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5</a:t>
            </a:r>
          </a:p>
        </p:txBody>
      </p:sp>
      <p:pic>
        <p:nvPicPr>
          <p:cNvPr id="9" name="Afbeelding 8">
            <a:extLst>
              <a:ext uri="{FF2B5EF4-FFF2-40B4-BE49-F238E27FC236}">
                <a16:creationId xmlns:a16="http://schemas.microsoft.com/office/drawing/2014/main" id="{5824D827-725D-2F40-8150-18DE7C1B635A}"/>
              </a:ext>
            </a:extLst>
          </p:cNvPr>
          <p:cNvPicPr>
            <a:picLocks noChangeAspect="1"/>
          </p:cNvPicPr>
          <p:nvPr/>
        </p:nvPicPr>
        <p:blipFill>
          <a:blip r:embed="rId2"/>
          <a:stretch>
            <a:fillRect/>
          </a:stretch>
        </p:blipFill>
        <p:spPr>
          <a:xfrm>
            <a:off x="5315092" y="1073335"/>
            <a:ext cx="5550131" cy="4530319"/>
          </a:xfrm>
          <a:prstGeom prst="rect">
            <a:avLst/>
          </a:prstGeom>
        </p:spPr>
      </p:pic>
    </p:spTree>
    <p:extLst>
      <p:ext uri="{BB962C8B-B14F-4D97-AF65-F5344CB8AC3E}">
        <p14:creationId xmlns:p14="http://schemas.microsoft.com/office/powerpoint/2010/main" val="23563485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p:txBody>
          <a:bodyPr/>
          <a:lstStyle/>
          <a:p>
            <a:r>
              <a:rPr lang="nl-NL" dirty="0"/>
              <a:t>herhaalstructuren</a:t>
            </a: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r>
              <a:rPr lang="nl-NL" dirty="0" err="1">
                <a:latin typeface="Monaco" pitchFamily="2" charset="77"/>
              </a:rPr>
              <a:t>while</a:t>
            </a:r>
            <a:endParaRPr lang="nl-NL" dirty="0">
              <a:latin typeface="Monaco" pitchFamily="2" charset="77"/>
            </a:endParaRPr>
          </a:p>
          <a:p>
            <a:r>
              <a:rPr lang="nl-NL" dirty="0"/>
              <a:t>en</a:t>
            </a:r>
          </a:p>
          <a:p>
            <a:r>
              <a:rPr lang="nl-NL" dirty="0" err="1">
                <a:latin typeface="Monaco" pitchFamily="2" charset="77"/>
              </a:rPr>
              <a:t>for</a:t>
            </a:r>
            <a:endParaRPr lang="nl-NL" dirty="0">
              <a:latin typeface="Monaco" pitchFamily="2" charset="77"/>
            </a:endParaRPr>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122</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dirty="0"/>
              <a:t>COLLEGE 5</a:t>
            </a:r>
          </a:p>
        </p:txBody>
      </p:sp>
    </p:spTree>
    <p:extLst>
      <p:ext uri="{BB962C8B-B14F-4D97-AF65-F5344CB8AC3E}">
        <p14:creationId xmlns:p14="http://schemas.microsoft.com/office/powerpoint/2010/main" val="16991707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Hoe zat het ook alweer met </a:t>
            </a:r>
            <a:r>
              <a:rPr lang="nl-NL" dirty="0" err="1"/>
              <a:t>if</a:t>
            </a:r>
            <a:r>
              <a:rPr lang="nl-NL" dirty="0"/>
              <a:t>?</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p:txBody>
          <a:bodyPr>
            <a:normAutofit/>
          </a:bodyPr>
          <a:lstStyle/>
          <a:p>
            <a:pPr marL="457200" lvl="1" indent="0">
              <a:buNone/>
            </a:pPr>
            <a:r>
              <a:rPr lang="nl-NL" dirty="0" err="1">
                <a:latin typeface="Monaco" pitchFamily="2" charset="77"/>
              </a:rPr>
              <a:t>if</a:t>
            </a:r>
            <a:r>
              <a:rPr lang="nl-NL" dirty="0">
                <a:latin typeface="Monaco" pitchFamily="2" charset="77"/>
              </a:rPr>
              <a:t> (</a:t>
            </a:r>
            <a:r>
              <a:rPr lang="nl-NL" dirty="0" err="1">
                <a:latin typeface="Monaco" pitchFamily="2" charset="77"/>
              </a:rPr>
              <a:t>toetscijfer</a:t>
            </a:r>
            <a:r>
              <a:rPr lang="nl-NL" dirty="0">
                <a:latin typeface="Monaco" pitchFamily="2" charset="77"/>
              </a:rPr>
              <a:t> &lt; 6) {</a:t>
            </a:r>
          </a:p>
          <a:p>
            <a:pPr marL="457200" lvl="1" indent="0">
              <a:buNone/>
            </a:pPr>
            <a:r>
              <a:rPr lang="nl-NL" dirty="0">
                <a:latin typeface="Monaco" pitchFamily="2" charset="77"/>
              </a:rPr>
              <a:t>  </a:t>
            </a:r>
            <a:r>
              <a:rPr lang="nl-NL" dirty="0" err="1">
                <a:latin typeface="Monaco" pitchFamily="2" charset="77"/>
              </a:rPr>
              <a:t>println</a:t>
            </a:r>
            <a:r>
              <a:rPr lang="nl-NL" dirty="0">
                <a:latin typeface="Monaco" pitchFamily="2" charset="77"/>
              </a:rPr>
              <a:t>("Onvoldoende!");</a:t>
            </a:r>
          </a:p>
          <a:p>
            <a:pPr marL="457200" lvl="1" indent="0">
              <a:buNone/>
            </a:pPr>
            <a:r>
              <a:rPr lang="nl-NL" dirty="0">
                <a:latin typeface="Monaco" pitchFamily="2" charset="77"/>
              </a:rPr>
              <a:t>}</a:t>
            </a:r>
          </a:p>
          <a:p>
            <a:pPr marL="457200" lvl="1" indent="0">
              <a:buNone/>
            </a:pPr>
            <a:r>
              <a:rPr lang="nl-NL" dirty="0" err="1">
                <a:latin typeface="Monaco" pitchFamily="2" charset="77"/>
              </a:rPr>
              <a:t>else</a:t>
            </a:r>
            <a:r>
              <a:rPr lang="nl-NL" dirty="0">
                <a:latin typeface="Monaco" pitchFamily="2" charset="77"/>
              </a:rPr>
              <a:t> {</a:t>
            </a:r>
          </a:p>
          <a:p>
            <a:pPr marL="457200" lvl="1" indent="0">
              <a:buNone/>
            </a:pPr>
            <a:r>
              <a:rPr lang="nl-NL">
                <a:latin typeface="Monaco" pitchFamily="2" charset="77"/>
              </a:rPr>
              <a:t>  println</a:t>
            </a:r>
            <a:r>
              <a:rPr lang="nl-NL" dirty="0">
                <a:latin typeface="Monaco" pitchFamily="2" charset="77"/>
              </a:rPr>
              <a:t>(”Voldoende!");</a:t>
            </a:r>
          </a:p>
          <a:p>
            <a:pPr marL="457200" lvl="1" indent="0">
              <a:buNone/>
            </a:pPr>
            <a:r>
              <a:rPr lang="nl-NL" dirty="0">
                <a:latin typeface="Monaco" pitchFamily="2" charset="77"/>
              </a:rPr>
              <a:t>}</a:t>
            </a:r>
          </a:p>
          <a:p>
            <a:pPr lvl="1"/>
            <a:endParaRPr lang="nl-NL" dirty="0"/>
          </a:p>
          <a:p>
            <a:pPr lvl="1"/>
            <a:r>
              <a:rPr lang="nl-NL" dirty="0"/>
              <a:t>Een blokje code wordt hooguit 1x uitgevoerd</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123</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Tree>
    <p:extLst>
      <p:ext uri="{BB962C8B-B14F-4D97-AF65-F5344CB8AC3E}">
        <p14:creationId xmlns:p14="http://schemas.microsoft.com/office/powerpoint/2010/main" val="2295903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Herhaling lijkt op eenvoudige selectie</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p:txBody>
          <a:bodyPr>
            <a:normAutofit/>
          </a:bodyPr>
          <a:lstStyle/>
          <a:p>
            <a:pPr marL="457200" lvl="1" indent="0">
              <a:buNone/>
            </a:pPr>
            <a:r>
              <a:rPr lang="nl-NL" dirty="0">
                <a:latin typeface="Monaco" pitchFamily="2" charset="77"/>
              </a:rPr>
              <a:t>var i = 0;</a:t>
            </a:r>
          </a:p>
          <a:p>
            <a:pPr marL="457200" lvl="1" indent="0">
              <a:buNone/>
            </a:pPr>
            <a:r>
              <a:rPr lang="nl-NL" dirty="0" err="1">
                <a:latin typeface="Monaco" pitchFamily="2" charset="77"/>
              </a:rPr>
              <a:t>while</a:t>
            </a:r>
            <a:r>
              <a:rPr lang="nl-NL" dirty="0">
                <a:latin typeface="Monaco" pitchFamily="2" charset="77"/>
              </a:rPr>
              <a:t> (i &lt; 3) {</a:t>
            </a:r>
          </a:p>
          <a:p>
            <a:pPr marL="457200" lvl="1" indent="0">
              <a:buNone/>
            </a:pPr>
            <a:r>
              <a:rPr lang="nl-NL" dirty="0">
                <a:latin typeface="Monaco" pitchFamily="2" charset="77"/>
              </a:rPr>
              <a:t>  </a:t>
            </a:r>
            <a:r>
              <a:rPr lang="nl-NL" dirty="0" err="1">
                <a:latin typeface="Monaco" pitchFamily="2" charset="77"/>
              </a:rPr>
              <a:t>breakEgg</a:t>
            </a:r>
            <a:r>
              <a:rPr lang="nl-NL" dirty="0">
                <a:latin typeface="Monaco" pitchFamily="2" charset="77"/>
              </a:rPr>
              <a:t>();</a:t>
            </a:r>
          </a:p>
          <a:p>
            <a:pPr marL="457200" lvl="1" indent="0">
              <a:buNone/>
            </a:pPr>
            <a:r>
              <a:rPr lang="nl-NL" dirty="0">
                <a:latin typeface="Monaco" pitchFamily="2" charset="77"/>
              </a:rPr>
              <a:t>  </a:t>
            </a:r>
            <a:r>
              <a:rPr lang="nl-NL" dirty="0" err="1">
                <a:latin typeface="Monaco" pitchFamily="2" charset="77"/>
              </a:rPr>
              <a:t>spliceEgg</a:t>
            </a:r>
            <a:r>
              <a:rPr lang="nl-NL" dirty="0">
                <a:latin typeface="Monaco" pitchFamily="2" charset="77"/>
              </a:rPr>
              <a:t>();</a:t>
            </a:r>
          </a:p>
          <a:p>
            <a:pPr marL="457200" lvl="1" indent="0">
              <a:buNone/>
            </a:pPr>
            <a:endParaRPr lang="nl-NL" dirty="0">
              <a:latin typeface="Monaco" pitchFamily="2" charset="77"/>
            </a:endParaRPr>
          </a:p>
          <a:p>
            <a:pPr marL="457200" lvl="1" indent="0">
              <a:buNone/>
            </a:pPr>
            <a:r>
              <a:rPr lang="nl-NL" dirty="0">
                <a:latin typeface="Monaco" pitchFamily="2" charset="77"/>
              </a:rPr>
              <a:t>  i = i + 1;</a:t>
            </a:r>
          </a:p>
          <a:p>
            <a:pPr marL="457200" lvl="1" indent="0">
              <a:buNone/>
            </a:pPr>
            <a:r>
              <a:rPr lang="nl-NL" dirty="0">
                <a:latin typeface="Monaco" pitchFamily="2" charset="77"/>
              </a:rPr>
              <a:t>}</a:t>
            </a:r>
          </a:p>
          <a:p>
            <a:pPr marL="457200" lvl="1" indent="0">
              <a:buNone/>
            </a:pPr>
            <a:endParaRPr lang="nl-NL" dirty="0">
              <a:latin typeface="Monaco" pitchFamily="2" charset="77"/>
            </a:endParaRPr>
          </a:p>
          <a:p>
            <a:pPr lvl="1"/>
            <a:r>
              <a:rPr lang="nl-NL" dirty="0" err="1"/>
              <a:t>While</a:t>
            </a:r>
            <a:r>
              <a:rPr lang="nl-NL" dirty="0"/>
              <a:t> doorloopt het bijbehorende blokje code ZOLANG de voorwaarde (=logische expressie) WAAR is.</a:t>
            </a:r>
          </a:p>
          <a:p>
            <a:pPr lvl="1"/>
            <a:endParaRPr lang="nl-NL" dirty="0"/>
          </a:p>
          <a:p>
            <a:pPr lvl="1"/>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124</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Tree>
    <p:extLst>
      <p:ext uri="{BB962C8B-B14F-4D97-AF65-F5344CB8AC3E}">
        <p14:creationId xmlns:p14="http://schemas.microsoft.com/office/powerpoint/2010/main" val="41113402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Herhaling met </a:t>
            </a:r>
            <a:r>
              <a:rPr lang="nl-NL" dirty="0" err="1"/>
              <a:t>while</a:t>
            </a:r>
            <a:endParaRPr lang="nl-NL" dirty="0"/>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p:txBody>
          <a:bodyPr>
            <a:normAutofit fontScale="70000" lnSpcReduction="20000"/>
          </a:bodyPr>
          <a:lstStyle/>
          <a:p>
            <a:pPr marL="0" indent="0">
              <a:buNone/>
            </a:pPr>
            <a:r>
              <a:rPr lang="nl-NL" b="1" u="sng" dirty="0"/>
              <a:t>Herhaling</a:t>
            </a:r>
            <a:r>
              <a:rPr lang="nl-NL" b="1" dirty="0"/>
              <a:t> </a:t>
            </a:r>
            <a:r>
              <a:rPr lang="nl-NL" dirty="0"/>
              <a:t>(Engels: </a:t>
            </a:r>
            <a:r>
              <a:rPr lang="nl-NL" b="1" u="sng" dirty="0"/>
              <a:t>loop</a:t>
            </a:r>
            <a:r>
              <a:rPr lang="nl-NL" dirty="0"/>
              <a:t>) is een manier om hetzelfde stukje code in een programma meerdere keren </a:t>
            </a:r>
            <a:r>
              <a:rPr lang="nl-NL" i="1" dirty="0"/>
              <a:t>direct na elkaar </a:t>
            </a:r>
            <a:r>
              <a:rPr lang="nl-NL" dirty="0"/>
              <a:t>te laten uitvoeren.</a:t>
            </a:r>
          </a:p>
          <a:p>
            <a:endParaRPr lang="nl-NL" dirty="0"/>
          </a:p>
          <a:p>
            <a:pPr marL="0" indent="0">
              <a:buNone/>
            </a:pPr>
            <a:r>
              <a:rPr lang="nl-NL" dirty="0"/>
              <a:t>Als je code wilt herhalen, bedenk dan eerst het antwoord op de volgende drie vragen:</a:t>
            </a:r>
          </a:p>
          <a:p>
            <a:pPr marL="0" indent="0">
              <a:buNone/>
            </a:pPr>
            <a:r>
              <a:rPr lang="nl-NL" dirty="0"/>
              <a:t>1. Wat wil je herhalen?</a:t>
            </a:r>
          </a:p>
          <a:p>
            <a:pPr marL="0" indent="0">
              <a:buNone/>
            </a:pPr>
            <a:r>
              <a:rPr lang="nl-NL" dirty="0"/>
              <a:t>2. Wat wil je elke herhaling veranderen?</a:t>
            </a:r>
          </a:p>
          <a:p>
            <a:pPr marL="0" indent="0">
              <a:buNone/>
            </a:pPr>
            <a:r>
              <a:rPr lang="nl-NL" dirty="0"/>
              <a:t>3. Hoelang wil je herhalen?</a:t>
            </a:r>
          </a:p>
          <a:p>
            <a:pPr marL="0" indent="0">
              <a:buNone/>
            </a:pPr>
            <a:endParaRPr lang="nl-NL" dirty="0"/>
          </a:p>
          <a:p>
            <a:pPr marL="0" indent="0">
              <a:buNone/>
            </a:pPr>
            <a:r>
              <a:rPr lang="nl-NL" dirty="0"/>
              <a:t>Voorbeeld:</a:t>
            </a:r>
          </a:p>
          <a:p>
            <a:pPr marL="147638" indent="0">
              <a:buNone/>
            </a:pPr>
            <a:r>
              <a:rPr lang="nl-NL" dirty="0">
                <a:solidFill>
                  <a:schemeClr val="accent1"/>
                </a:solidFill>
                <a:latin typeface="Courier" pitchFamily="2" charset="0"/>
              </a:rPr>
              <a:t>var i = 1;</a:t>
            </a:r>
            <a:br>
              <a:rPr lang="nl-NL" dirty="0">
                <a:solidFill>
                  <a:schemeClr val="accent1"/>
                </a:solidFill>
                <a:latin typeface="Courier" pitchFamily="2" charset="0"/>
              </a:rPr>
            </a:br>
            <a:r>
              <a:rPr lang="nl-NL" dirty="0" err="1">
                <a:solidFill>
                  <a:schemeClr val="accent1"/>
                </a:solidFill>
                <a:latin typeface="Courier" pitchFamily="2" charset="0"/>
              </a:rPr>
              <a:t>while</a:t>
            </a:r>
            <a:r>
              <a:rPr lang="nl-NL" dirty="0">
                <a:solidFill>
                  <a:schemeClr val="accent1"/>
                </a:solidFill>
                <a:latin typeface="Courier" pitchFamily="2" charset="0"/>
              </a:rPr>
              <a:t> (i &lt; 10) { </a:t>
            </a:r>
          </a:p>
          <a:p>
            <a:pPr marL="147638" indent="0">
              <a:buNone/>
            </a:pPr>
            <a:r>
              <a:rPr lang="nl-NL" dirty="0">
                <a:solidFill>
                  <a:schemeClr val="accent1"/>
                </a:solidFill>
                <a:latin typeface="Courier" pitchFamily="2" charset="0"/>
              </a:rPr>
              <a:t>  </a:t>
            </a:r>
            <a:r>
              <a:rPr lang="nl-NL" dirty="0">
                <a:solidFill>
                  <a:schemeClr val="bg1">
                    <a:lumMod val="50000"/>
                  </a:schemeClr>
                </a:solidFill>
                <a:latin typeface="Courier" pitchFamily="2" charset="0"/>
              </a:rPr>
              <a:t>// deze code wordt herhaald zolang de conditie (i&lt;10) </a:t>
            </a:r>
            <a:r>
              <a:rPr lang="nl-NL" dirty="0" err="1">
                <a:solidFill>
                  <a:schemeClr val="bg1">
                    <a:lumMod val="50000"/>
                  </a:schemeClr>
                </a:solidFill>
                <a:latin typeface="Courier" pitchFamily="2" charset="0"/>
              </a:rPr>
              <a:t>true</a:t>
            </a:r>
            <a:r>
              <a:rPr lang="nl-NL" dirty="0">
                <a:solidFill>
                  <a:schemeClr val="bg1">
                    <a:lumMod val="50000"/>
                  </a:schemeClr>
                </a:solidFill>
                <a:latin typeface="Courier" pitchFamily="2" charset="0"/>
              </a:rPr>
              <a:t> is</a:t>
            </a:r>
            <a:br>
              <a:rPr lang="nl-NL" dirty="0">
                <a:solidFill>
                  <a:schemeClr val="accent1"/>
                </a:solidFill>
                <a:latin typeface="Courier" pitchFamily="2" charset="0"/>
              </a:rPr>
            </a:br>
            <a:r>
              <a:rPr lang="nl-NL" dirty="0">
                <a:solidFill>
                  <a:schemeClr val="accent1"/>
                </a:solidFill>
                <a:latin typeface="Courier" pitchFamily="2" charset="0"/>
              </a:rPr>
              <a:t>  print(i);</a:t>
            </a:r>
            <a:br>
              <a:rPr lang="nl-NL" dirty="0">
                <a:solidFill>
                  <a:schemeClr val="accent1"/>
                </a:solidFill>
                <a:latin typeface="Courier" pitchFamily="2" charset="0"/>
              </a:rPr>
            </a:br>
            <a:r>
              <a:rPr lang="nl-NL" dirty="0">
                <a:solidFill>
                  <a:schemeClr val="accent1"/>
                </a:solidFill>
                <a:latin typeface="Courier" pitchFamily="2" charset="0"/>
              </a:rPr>
              <a:t>  i=i+1;</a:t>
            </a:r>
            <a:br>
              <a:rPr lang="nl-NL" dirty="0">
                <a:solidFill>
                  <a:schemeClr val="accent1"/>
                </a:solidFill>
                <a:latin typeface="Courier" pitchFamily="2" charset="0"/>
              </a:rPr>
            </a:br>
            <a:r>
              <a:rPr lang="nl-NL" dirty="0">
                <a:solidFill>
                  <a:schemeClr val="accent1"/>
                </a:solidFill>
                <a:latin typeface="Courier" pitchFamily="2" charset="0"/>
              </a:rPr>
              <a:t>}</a:t>
            </a:r>
          </a:p>
          <a:p>
            <a:pPr marL="147638" indent="0">
              <a:buNone/>
            </a:pPr>
            <a:r>
              <a:rPr lang="nl-NL" dirty="0">
                <a:solidFill>
                  <a:schemeClr val="bg1">
                    <a:lumMod val="50000"/>
                  </a:schemeClr>
                </a:solidFill>
                <a:latin typeface="Courier" pitchFamily="2" charset="0"/>
              </a:rPr>
              <a:t>// het programma gaat hier verder als i &gt;= 10</a:t>
            </a:r>
            <a:endParaRPr lang="nl-NL" b="1" u="sng" dirty="0">
              <a:solidFill>
                <a:schemeClr val="bg1">
                  <a:lumMod val="50000"/>
                </a:schemeClr>
              </a:solidFill>
            </a:endParaRP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125</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UITLEG</a:t>
            </a:r>
          </a:p>
        </p:txBody>
      </p:sp>
      <p:sp>
        <p:nvSpPr>
          <p:cNvPr id="8" name="Rechthoek 7">
            <a:extLst>
              <a:ext uri="{FF2B5EF4-FFF2-40B4-BE49-F238E27FC236}">
                <a16:creationId xmlns:a16="http://schemas.microsoft.com/office/drawing/2014/main" id="{FB1DCAA7-945C-134A-9D94-A932FFEEDB7B}"/>
              </a:ext>
            </a:extLst>
          </p:cNvPr>
          <p:cNvSpPr/>
          <p:nvPr/>
        </p:nvSpPr>
        <p:spPr>
          <a:xfrm>
            <a:off x="5240310" y="2487649"/>
            <a:ext cx="6096000" cy="1015663"/>
          </a:xfrm>
          <a:prstGeom prst="rect">
            <a:avLst/>
          </a:prstGeom>
        </p:spPr>
        <p:txBody>
          <a:bodyPr>
            <a:spAutoFit/>
          </a:bodyPr>
          <a:lstStyle/>
          <a:p>
            <a:pPr>
              <a:lnSpc>
                <a:spcPct val="70000"/>
              </a:lnSpc>
              <a:spcBef>
                <a:spcPts val="1000"/>
              </a:spcBef>
            </a:pPr>
            <a:r>
              <a:rPr lang="nl-NL" sz="2000" dirty="0">
                <a:solidFill>
                  <a:schemeClr val="accent1"/>
                </a:solidFill>
              </a:rPr>
              <a:t>1. De waarde van variabele i afdrukken op het scherm</a:t>
            </a:r>
          </a:p>
          <a:p>
            <a:pPr>
              <a:lnSpc>
                <a:spcPct val="70000"/>
              </a:lnSpc>
              <a:spcBef>
                <a:spcPts val="1000"/>
              </a:spcBef>
            </a:pPr>
            <a:r>
              <a:rPr lang="nl-NL" sz="2000" dirty="0">
                <a:solidFill>
                  <a:schemeClr val="accent1"/>
                </a:solidFill>
              </a:rPr>
              <a:t>2. 1 optellen bij i</a:t>
            </a:r>
          </a:p>
          <a:p>
            <a:pPr>
              <a:lnSpc>
                <a:spcPct val="70000"/>
              </a:lnSpc>
              <a:spcBef>
                <a:spcPts val="1000"/>
              </a:spcBef>
            </a:pPr>
            <a:r>
              <a:rPr lang="nl-NL" sz="2000" dirty="0">
                <a:solidFill>
                  <a:schemeClr val="accent1"/>
                </a:solidFill>
              </a:rPr>
              <a:t>3. Tot i gelijk is aan 10, dus: zolang i &lt; 10</a:t>
            </a:r>
          </a:p>
        </p:txBody>
      </p:sp>
    </p:spTree>
    <p:extLst>
      <p:ext uri="{BB962C8B-B14F-4D97-AF65-F5344CB8AC3E}">
        <p14:creationId xmlns:p14="http://schemas.microsoft.com/office/powerpoint/2010/main" val="92368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6070600" cy="2709679"/>
          </a:xfrm>
        </p:spPr>
        <p:txBody>
          <a:bodyPr>
            <a:normAutofit lnSpcReduction="10000"/>
          </a:bodyPr>
          <a:lstStyle/>
          <a:p>
            <a:pPr marL="457200" lvl="1" indent="0">
              <a:buNone/>
            </a:pPr>
            <a:r>
              <a:rPr lang="nl-NL" dirty="0">
                <a:latin typeface="Monaco" pitchFamily="2" charset="77"/>
              </a:rPr>
              <a:t>var i = 1;</a:t>
            </a:r>
          </a:p>
          <a:p>
            <a:pPr marL="457200" lvl="1" indent="0">
              <a:buNone/>
            </a:pPr>
            <a:r>
              <a:rPr lang="nl-NL" dirty="0" err="1">
                <a:latin typeface="Monaco" pitchFamily="2" charset="77"/>
              </a:rPr>
              <a:t>while</a:t>
            </a:r>
            <a:r>
              <a:rPr lang="nl-NL" dirty="0">
                <a:latin typeface="Monaco" pitchFamily="2" charset="77"/>
              </a:rPr>
              <a:t> (i &lt; 10) {</a:t>
            </a:r>
          </a:p>
          <a:p>
            <a:pPr marL="457200" lvl="1" indent="0">
              <a:buNone/>
            </a:pPr>
            <a:r>
              <a:rPr lang="nl-NL" dirty="0">
                <a:latin typeface="Monaco" pitchFamily="2" charset="77"/>
              </a:rPr>
              <a:t>  </a:t>
            </a:r>
            <a:r>
              <a:rPr lang="nl-NL" dirty="0" err="1">
                <a:latin typeface="Monaco" pitchFamily="2" charset="77"/>
              </a:rPr>
              <a:t>println</a:t>
            </a:r>
            <a:r>
              <a:rPr lang="nl-NL" dirty="0">
                <a:latin typeface="Monaco" pitchFamily="2" charset="77"/>
              </a:rPr>
              <a:t>(i);</a:t>
            </a:r>
          </a:p>
          <a:p>
            <a:pPr marL="457200" lvl="1" indent="0">
              <a:buNone/>
            </a:pPr>
            <a:r>
              <a:rPr lang="nl-NL" dirty="0">
                <a:latin typeface="Monaco" pitchFamily="2" charset="77"/>
              </a:rPr>
              <a:t>  i++;</a:t>
            </a:r>
          </a:p>
          <a:p>
            <a:pPr marL="457200" lvl="1" indent="0">
              <a:buNone/>
            </a:pPr>
            <a:r>
              <a:rPr lang="nl-NL" dirty="0">
                <a:latin typeface="Monaco" pitchFamily="2" charset="77"/>
              </a:rPr>
              <a:t>}</a:t>
            </a:r>
          </a:p>
          <a:p>
            <a:pPr marL="457200" lvl="1" indent="0">
              <a:buNone/>
            </a:pPr>
            <a:endParaRPr lang="nl-NL" dirty="0">
              <a:latin typeface="Monaco" pitchFamily="2" charset="77"/>
            </a:endParaRPr>
          </a:p>
          <a:p>
            <a:pPr marL="457200" lvl="1" indent="0">
              <a:buNone/>
            </a:pPr>
            <a:r>
              <a:rPr lang="nl-NL" dirty="0" err="1">
                <a:latin typeface="Monaco" pitchFamily="2" charset="77"/>
              </a:rPr>
              <a:t>println</a:t>
            </a:r>
            <a:r>
              <a:rPr lang="nl-NL" dirty="0">
                <a:latin typeface="Monaco" pitchFamily="2" charset="77"/>
              </a:rPr>
              <a:t>("We kunnen verder!");</a:t>
            </a:r>
          </a:p>
          <a:p>
            <a:pPr marL="457200" lvl="1" indent="0">
              <a:buNone/>
            </a:pPr>
            <a:endParaRPr lang="nl-NL" dirty="0"/>
          </a:p>
          <a:p>
            <a:pPr lvl="1"/>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126</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extLst>
              <p:ext uri="{D42A27DB-BD31-4B8C-83A1-F6EECF244321}">
                <p14:modId xmlns:p14="http://schemas.microsoft.com/office/powerpoint/2010/main" val="3278215957"/>
              </p:ext>
            </p:extLst>
          </p:nvPr>
        </p:nvGraphicFramePr>
        <p:xfrm>
          <a:off x="6908799" y="1157791"/>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a:t>
                      </a:r>
                    </a:p>
                  </a:txBody>
                  <a:tcPr/>
                </a:tc>
                <a:tc>
                  <a:txBody>
                    <a:bodyPr/>
                    <a:lstStyle/>
                    <a:p>
                      <a:r>
                        <a:rPr lang="nl-NL" dirty="0"/>
                        <a:t>1</a:t>
                      </a:r>
                    </a:p>
                  </a:txBody>
                  <a:tcPr/>
                </a:tc>
                <a:extLst>
                  <a:ext uri="{0D108BD9-81ED-4DB2-BD59-A6C34878D82A}">
                    <a16:rowId xmlns:a16="http://schemas.microsoft.com/office/drawing/2014/main" val="2848339466"/>
                  </a:ext>
                </a:extLst>
              </a:tr>
            </a:tbl>
          </a:graphicData>
        </a:graphic>
      </p:graphicFrame>
      <p:sp>
        <p:nvSpPr>
          <p:cNvPr id="9" name="Driehoek 8">
            <a:extLst>
              <a:ext uri="{FF2B5EF4-FFF2-40B4-BE49-F238E27FC236}">
                <a16:creationId xmlns:a16="http://schemas.microsoft.com/office/drawing/2014/main" id="{4E4CF560-4B6A-F245-8376-3F05B2D7264E}"/>
              </a:ext>
            </a:extLst>
          </p:cNvPr>
          <p:cNvSpPr/>
          <p:nvPr/>
        </p:nvSpPr>
        <p:spPr>
          <a:xfrm rot="5400000">
            <a:off x="833436" y="1257485"/>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tel 10">
            <a:extLst>
              <a:ext uri="{FF2B5EF4-FFF2-40B4-BE49-F238E27FC236}">
                <a16:creationId xmlns:a16="http://schemas.microsoft.com/office/drawing/2014/main" id="{4F760961-924A-264B-A599-158E687FC2FD}"/>
              </a:ext>
            </a:extLst>
          </p:cNvPr>
          <p:cNvSpPr>
            <a:spLocks noGrp="1"/>
          </p:cNvSpPr>
          <p:nvPr>
            <p:ph type="title"/>
          </p:nvPr>
        </p:nvSpPr>
        <p:spPr/>
        <p:txBody>
          <a:bodyPr/>
          <a:lstStyle/>
          <a:p>
            <a:r>
              <a:rPr lang="nl-NL" dirty="0"/>
              <a:t>Stap voor stap</a:t>
            </a:r>
          </a:p>
        </p:txBody>
      </p:sp>
    </p:spTree>
    <p:extLst>
      <p:ext uri="{BB962C8B-B14F-4D97-AF65-F5344CB8AC3E}">
        <p14:creationId xmlns:p14="http://schemas.microsoft.com/office/powerpoint/2010/main" val="30524030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6070600" cy="2709679"/>
          </a:xfrm>
        </p:spPr>
        <p:txBody>
          <a:bodyPr>
            <a:normAutofit lnSpcReduction="10000"/>
          </a:bodyPr>
          <a:lstStyle/>
          <a:p>
            <a:pPr marL="457200" lvl="1" indent="0">
              <a:buNone/>
            </a:pPr>
            <a:r>
              <a:rPr lang="nl-NL" dirty="0">
                <a:latin typeface="Monaco" pitchFamily="2" charset="77"/>
              </a:rPr>
              <a:t>var i = 1;</a:t>
            </a:r>
          </a:p>
          <a:p>
            <a:pPr marL="457200" lvl="1" indent="0">
              <a:buNone/>
            </a:pPr>
            <a:r>
              <a:rPr lang="nl-NL" dirty="0" err="1">
                <a:latin typeface="Monaco" pitchFamily="2" charset="77"/>
              </a:rPr>
              <a:t>while</a:t>
            </a:r>
            <a:r>
              <a:rPr lang="nl-NL" dirty="0">
                <a:latin typeface="Monaco" pitchFamily="2" charset="77"/>
              </a:rPr>
              <a:t> (i &lt; 10) {</a:t>
            </a:r>
          </a:p>
          <a:p>
            <a:pPr marL="457200" lvl="1" indent="0">
              <a:buNone/>
            </a:pPr>
            <a:r>
              <a:rPr lang="nl-NL" dirty="0">
                <a:latin typeface="Monaco" pitchFamily="2" charset="77"/>
              </a:rPr>
              <a:t>  </a:t>
            </a:r>
            <a:r>
              <a:rPr lang="nl-NL" dirty="0" err="1">
                <a:latin typeface="Monaco" pitchFamily="2" charset="77"/>
              </a:rPr>
              <a:t>println</a:t>
            </a:r>
            <a:r>
              <a:rPr lang="nl-NL" dirty="0">
                <a:latin typeface="Monaco" pitchFamily="2" charset="77"/>
              </a:rPr>
              <a:t>(i);</a:t>
            </a:r>
          </a:p>
          <a:p>
            <a:pPr marL="457200" lvl="1" indent="0">
              <a:buNone/>
            </a:pPr>
            <a:r>
              <a:rPr lang="nl-NL" dirty="0">
                <a:latin typeface="Monaco" pitchFamily="2" charset="77"/>
              </a:rPr>
              <a:t>  i++;</a:t>
            </a:r>
          </a:p>
          <a:p>
            <a:pPr marL="457200" lvl="1" indent="0">
              <a:buNone/>
            </a:pPr>
            <a:r>
              <a:rPr lang="nl-NL" dirty="0">
                <a:latin typeface="Monaco" pitchFamily="2" charset="77"/>
              </a:rPr>
              <a:t>}</a:t>
            </a:r>
          </a:p>
          <a:p>
            <a:pPr marL="457200" lvl="1" indent="0">
              <a:buNone/>
            </a:pPr>
            <a:endParaRPr lang="nl-NL" dirty="0">
              <a:latin typeface="Monaco" pitchFamily="2" charset="77"/>
            </a:endParaRPr>
          </a:p>
          <a:p>
            <a:pPr marL="457200" lvl="1" indent="0">
              <a:buNone/>
            </a:pPr>
            <a:r>
              <a:rPr lang="nl-NL" dirty="0" err="1">
                <a:latin typeface="Monaco" pitchFamily="2" charset="77"/>
              </a:rPr>
              <a:t>println</a:t>
            </a:r>
            <a:r>
              <a:rPr lang="nl-NL" dirty="0">
                <a:latin typeface="Monaco" pitchFamily="2" charset="77"/>
              </a:rPr>
              <a:t>("We kunnen verder!");</a:t>
            </a:r>
          </a:p>
          <a:p>
            <a:pPr marL="457200" lvl="1" indent="0">
              <a:buNone/>
            </a:pPr>
            <a:endParaRPr lang="nl-NL" dirty="0"/>
          </a:p>
          <a:p>
            <a:pPr lvl="1"/>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127</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nvGraphicFramePr>
        <p:xfrm>
          <a:off x="6908799" y="1157791"/>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a:t>
                      </a:r>
                    </a:p>
                  </a:txBody>
                  <a:tcPr/>
                </a:tc>
                <a:tc>
                  <a:txBody>
                    <a:bodyPr/>
                    <a:lstStyle/>
                    <a:p>
                      <a:r>
                        <a:rPr lang="nl-NL" dirty="0"/>
                        <a:t>1</a:t>
                      </a:r>
                    </a:p>
                  </a:txBody>
                  <a:tcPr/>
                </a:tc>
                <a:extLst>
                  <a:ext uri="{0D108BD9-81ED-4DB2-BD59-A6C34878D82A}">
                    <a16:rowId xmlns:a16="http://schemas.microsoft.com/office/drawing/2014/main" val="2848339466"/>
                  </a:ext>
                </a:extLst>
              </a:tr>
            </a:tbl>
          </a:graphicData>
        </a:graphic>
      </p:graphicFrame>
      <p:sp>
        <p:nvSpPr>
          <p:cNvPr id="9" name="Driehoek 8">
            <a:extLst>
              <a:ext uri="{FF2B5EF4-FFF2-40B4-BE49-F238E27FC236}">
                <a16:creationId xmlns:a16="http://schemas.microsoft.com/office/drawing/2014/main" id="{4E4CF560-4B6A-F245-8376-3F05B2D7264E}"/>
              </a:ext>
            </a:extLst>
          </p:cNvPr>
          <p:cNvSpPr/>
          <p:nvPr/>
        </p:nvSpPr>
        <p:spPr>
          <a:xfrm rot="5400000">
            <a:off x="833435" y="1642372"/>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tel 10">
            <a:extLst>
              <a:ext uri="{FF2B5EF4-FFF2-40B4-BE49-F238E27FC236}">
                <a16:creationId xmlns:a16="http://schemas.microsoft.com/office/drawing/2014/main" id="{ED6387D4-0C82-8245-826A-9AA0CE0AEC9C}"/>
              </a:ext>
            </a:extLst>
          </p:cNvPr>
          <p:cNvSpPr>
            <a:spLocks noGrp="1"/>
          </p:cNvSpPr>
          <p:nvPr>
            <p:ph type="title"/>
          </p:nvPr>
        </p:nvSpPr>
        <p:spPr/>
        <p:txBody>
          <a:bodyPr/>
          <a:lstStyle/>
          <a:p>
            <a:r>
              <a:rPr lang="nl-NL" dirty="0"/>
              <a:t>Stap voor stap</a:t>
            </a:r>
          </a:p>
        </p:txBody>
      </p:sp>
    </p:spTree>
    <p:extLst>
      <p:ext uri="{BB962C8B-B14F-4D97-AF65-F5344CB8AC3E}">
        <p14:creationId xmlns:p14="http://schemas.microsoft.com/office/powerpoint/2010/main" val="38770403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6070600" cy="2709679"/>
          </a:xfrm>
        </p:spPr>
        <p:txBody>
          <a:bodyPr>
            <a:normAutofit lnSpcReduction="10000"/>
          </a:bodyPr>
          <a:lstStyle/>
          <a:p>
            <a:pPr marL="457200" lvl="1" indent="0">
              <a:buNone/>
            </a:pPr>
            <a:r>
              <a:rPr lang="nl-NL" dirty="0">
                <a:latin typeface="Monaco" pitchFamily="2" charset="77"/>
              </a:rPr>
              <a:t>var i = 1;</a:t>
            </a:r>
          </a:p>
          <a:p>
            <a:pPr marL="457200" lvl="1" indent="0">
              <a:buNone/>
            </a:pPr>
            <a:r>
              <a:rPr lang="nl-NL" dirty="0" err="1">
                <a:latin typeface="Monaco" pitchFamily="2" charset="77"/>
              </a:rPr>
              <a:t>while</a:t>
            </a:r>
            <a:r>
              <a:rPr lang="nl-NL" dirty="0">
                <a:latin typeface="Monaco" pitchFamily="2" charset="77"/>
              </a:rPr>
              <a:t> (i &lt; 10) {</a:t>
            </a:r>
          </a:p>
          <a:p>
            <a:pPr marL="457200" lvl="1" indent="0">
              <a:buNone/>
            </a:pPr>
            <a:r>
              <a:rPr lang="nl-NL" dirty="0">
                <a:latin typeface="Monaco" pitchFamily="2" charset="77"/>
              </a:rPr>
              <a:t>  </a:t>
            </a:r>
            <a:r>
              <a:rPr lang="nl-NL" dirty="0" err="1">
                <a:latin typeface="Monaco" pitchFamily="2" charset="77"/>
              </a:rPr>
              <a:t>println</a:t>
            </a:r>
            <a:r>
              <a:rPr lang="nl-NL" dirty="0">
                <a:latin typeface="Monaco" pitchFamily="2" charset="77"/>
              </a:rPr>
              <a:t>(i);</a:t>
            </a:r>
          </a:p>
          <a:p>
            <a:pPr marL="457200" lvl="1" indent="0">
              <a:buNone/>
            </a:pPr>
            <a:r>
              <a:rPr lang="nl-NL" dirty="0">
                <a:latin typeface="Monaco" pitchFamily="2" charset="77"/>
              </a:rPr>
              <a:t>  i++;</a:t>
            </a:r>
          </a:p>
          <a:p>
            <a:pPr marL="457200" lvl="1" indent="0">
              <a:buNone/>
            </a:pPr>
            <a:r>
              <a:rPr lang="nl-NL" dirty="0">
                <a:latin typeface="Monaco" pitchFamily="2" charset="77"/>
              </a:rPr>
              <a:t>}</a:t>
            </a:r>
          </a:p>
          <a:p>
            <a:pPr marL="457200" lvl="1" indent="0">
              <a:buNone/>
            </a:pPr>
            <a:endParaRPr lang="nl-NL" dirty="0">
              <a:latin typeface="Monaco" pitchFamily="2" charset="77"/>
            </a:endParaRPr>
          </a:p>
          <a:p>
            <a:pPr marL="457200" lvl="1" indent="0">
              <a:buNone/>
            </a:pPr>
            <a:r>
              <a:rPr lang="nl-NL" dirty="0" err="1">
                <a:latin typeface="Monaco" pitchFamily="2" charset="77"/>
              </a:rPr>
              <a:t>println</a:t>
            </a:r>
            <a:r>
              <a:rPr lang="nl-NL" dirty="0">
                <a:latin typeface="Monaco" pitchFamily="2" charset="77"/>
              </a:rPr>
              <a:t>("We kunnen verder!");</a:t>
            </a:r>
          </a:p>
          <a:p>
            <a:pPr marL="457200" lvl="1" indent="0">
              <a:buNone/>
            </a:pPr>
            <a:endParaRPr lang="nl-NL" dirty="0"/>
          </a:p>
          <a:p>
            <a:pPr lvl="1"/>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128</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nvGraphicFramePr>
        <p:xfrm>
          <a:off x="6908799" y="1157791"/>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a:t>
                      </a:r>
                    </a:p>
                  </a:txBody>
                  <a:tcPr/>
                </a:tc>
                <a:tc>
                  <a:txBody>
                    <a:bodyPr/>
                    <a:lstStyle/>
                    <a:p>
                      <a:r>
                        <a:rPr lang="nl-NL" dirty="0"/>
                        <a:t>1</a:t>
                      </a:r>
                    </a:p>
                  </a:txBody>
                  <a:tcPr/>
                </a:tc>
                <a:extLst>
                  <a:ext uri="{0D108BD9-81ED-4DB2-BD59-A6C34878D82A}">
                    <a16:rowId xmlns:a16="http://schemas.microsoft.com/office/drawing/2014/main" val="2848339466"/>
                  </a:ext>
                </a:extLst>
              </a:tr>
            </a:tbl>
          </a:graphicData>
        </a:graphic>
      </p:graphicFrame>
      <p:sp>
        <p:nvSpPr>
          <p:cNvPr id="9" name="Driehoek 8">
            <a:extLst>
              <a:ext uri="{FF2B5EF4-FFF2-40B4-BE49-F238E27FC236}">
                <a16:creationId xmlns:a16="http://schemas.microsoft.com/office/drawing/2014/main" id="{4E4CF560-4B6A-F245-8376-3F05B2D7264E}"/>
              </a:ext>
            </a:extLst>
          </p:cNvPr>
          <p:cNvSpPr/>
          <p:nvPr/>
        </p:nvSpPr>
        <p:spPr>
          <a:xfrm rot="5400000">
            <a:off x="833436" y="2092511"/>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5261FBDE-214E-0D4F-B59A-01DDC7AFEEB4}"/>
              </a:ext>
            </a:extLst>
          </p:cNvPr>
          <p:cNvSpPr txBox="1"/>
          <p:nvPr/>
        </p:nvSpPr>
        <p:spPr>
          <a:xfrm>
            <a:off x="6908799" y="2398027"/>
            <a:ext cx="4013202" cy="3416320"/>
          </a:xfrm>
          <a:prstGeom prst="rect">
            <a:avLst/>
          </a:prstGeom>
          <a:solidFill>
            <a:schemeClr val="tx1"/>
          </a:solidFill>
        </p:spPr>
        <p:txBody>
          <a:bodyPr wrap="square" rtlCol="0">
            <a:spAutoFit/>
          </a:bodyPr>
          <a:lstStyle/>
          <a:p>
            <a:r>
              <a:rPr lang="nl-NL" dirty="0">
                <a:solidFill>
                  <a:schemeClr val="bg1"/>
                </a:solidFill>
              </a:rPr>
              <a:t>1</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18245137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6070600" cy="2709679"/>
          </a:xfrm>
        </p:spPr>
        <p:txBody>
          <a:bodyPr>
            <a:normAutofit lnSpcReduction="10000"/>
          </a:bodyPr>
          <a:lstStyle/>
          <a:p>
            <a:pPr marL="457200" lvl="1" indent="0">
              <a:buNone/>
            </a:pPr>
            <a:r>
              <a:rPr lang="nl-NL" dirty="0">
                <a:latin typeface="Monaco" pitchFamily="2" charset="77"/>
              </a:rPr>
              <a:t>var i = 1;</a:t>
            </a:r>
          </a:p>
          <a:p>
            <a:pPr marL="457200" lvl="1" indent="0">
              <a:buNone/>
            </a:pPr>
            <a:r>
              <a:rPr lang="nl-NL" dirty="0" err="1">
                <a:latin typeface="Monaco" pitchFamily="2" charset="77"/>
              </a:rPr>
              <a:t>while</a:t>
            </a:r>
            <a:r>
              <a:rPr lang="nl-NL" dirty="0">
                <a:latin typeface="Monaco" pitchFamily="2" charset="77"/>
              </a:rPr>
              <a:t> (i &lt; 10) {</a:t>
            </a:r>
          </a:p>
          <a:p>
            <a:pPr marL="457200" lvl="1" indent="0">
              <a:buNone/>
            </a:pPr>
            <a:r>
              <a:rPr lang="nl-NL" dirty="0">
                <a:latin typeface="Monaco" pitchFamily="2" charset="77"/>
              </a:rPr>
              <a:t>  </a:t>
            </a:r>
            <a:r>
              <a:rPr lang="nl-NL" dirty="0" err="1">
                <a:latin typeface="Monaco" pitchFamily="2" charset="77"/>
              </a:rPr>
              <a:t>println</a:t>
            </a:r>
            <a:r>
              <a:rPr lang="nl-NL" dirty="0">
                <a:latin typeface="Monaco" pitchFamily="2" charset="77"/>
              </a:rPr>
              <a:t>(i);</a:t>
            </a:r>
          </a:p>
          <a:p>
            <a:pPr marL="457200" lvl="1" indent="0">
              <a:buNone/>
            </a:pPr>
            <a:r>
              <a:rPr lang="nl-NL" dirty="0">
                <a:latin typeface="Monaco" pitchFamily="2" charset="77"/>
              </a:rPr>
              <a:t>  i++;</a:t>
            </a:r>
          </a:p>
          <a:p>
            <a:pPr marL="457200" lvl="1" indent="0">
              <a:buNone/>
            </a:pPr>
            <a:r>
              <a:rPr lang="nl-NL" dirty="0">
                <a:latin typeface="Monaco" pitchFamily="2" charset="77"/>
              </a:rPr>
              <a:t>}</a:t>
            </a:r>
          </a:p>
          <a:p>
            <a:pPr marL="457200" lvl="1" indent="0">
              <a:buNone/>
            </a:pPr>
            <a:endParaRPr lang="nl-NL" dirty="0">
              <a:latin typeface="Monaco" pitchFamily="2" charset="77"/>
            </a:endParaRPr>
          </a:p>
          <a:p>
            <a:pPr marL="457200" lvl="1" indent="0">
              <a:buNone/>
            </a:pPr>
            <a:r>
              <a:rPr lang="nl-NL" dirty="0" err="1">
                <a:latin typeface="Monaco" pitchFamily="2" charset="77"/>
              </a:rPr>
              <a:t>println</a:t>
            </a:r>
            <a:r>
              <a:rPr lang="nl-NL" dirty="0">
                <a:latin typeface="Monaco" pitchFamily="2" charset="77"/>
              </a:rPr>
              <a:t>("We kunnen verder!");</a:t>
            </a:r>
          </a:p>
          <a:p>
            <a:pPr marL="457200" lvl="1" indent="0">
              <a:buNone/>
            </a:pPr>
            <a:endParaRPr lang="nl-NL" dirty="0"/>
          </a:p>
          <a:p>
            <a:pPr lvl="1"/>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129</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extLst>
              <p:ext uri="{D42A27DB-BD31-4B8C-83A1-F6EECF244321}">
                <p14:modId xmlns:p14="http://schemas.microsoft.com/office/powerpoint/2010/main" val="4280000491"/>
              </p:ext>
            </p:extLst>
          </p:nvPr>
        </p:nvGraphicFramePr>
        <p:xfrm>
          <a:off x="6908799" y="1157791"/>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a:t>
                      </a:r>
                    </a:p>
                  </a:txBody>
                  <a:tcPr/>
                </a:tc>
                <a:tc>
                  <a:txBody>
                    <a:bodyPr/>
                    <a:lstStyle/>
                    <a:p>
                      <a:r>
                        <a:rPr lang="nl-NL" dirty="0"/>
                        <a:t>2</a:t>
                      </a:r>
                    </a:p>
                  </a:txBody>
                  <a:tcPr/>
                </a:tc>
                <a:extLst>
                  <a:ext uri="{0D108BD9-81ED-4DB2-BD59-A6C34878D82A}">
                    <a16:rowId xmlns:a16="http://schemas.microsoft.com/office/drawing/2014/main" val="2848339466"/>
                  </a:ext>
                </a:extLst>
              </a:tr>
            </a:tbl>
          </a:graphicData>
        </a:graphic>
      </p:graphicFrame>
      <p:sp>
        <p:nvSpPr>
          <p:cNvPr id="9" name="Driehoek 8">
            <a:extLst>
              <a:ext uri="{FF2B5EF4-FFF2-40B4-BE49-F238E27FC236}">
                <a16:creationId xmlns:a16="http://schemas.microsoft.com/office/drawing/2014/main" id="{4E4CF560-4B6A-F245-8376-3F05B2D7264E}"/>
              </a:ext>
            </a:extLst>
          </p:cNvPr>
          <p:cNvSpPr/>
          <p:nvPr/>
        </p:nvSpPr>
        <p:spPr>
          <a:xfrm rot="5400000">
            <a:off x="833436" y="2480951"/>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5261FBDE-214E-0D4F-B59A-01DDC7AFEEB4}"/>
              </a:ext>
            </a:extLst>
          </p:cNvPr>
          <p:cNvSpPr txBox="1"/>
          <p:nvPr/>
        </p:nvSpPr>
        <p:spPr>
          <a:xfrm>
            <a:off x="6908799" y="2398027"/>
            <a:ext cx="4013202" cy="3416320"/>
          </a:xfrm>
          <a:prstGeom prst="rect">
            <a:avLst/>
          </a:prstGeom>
          <a:solidFill>
            <a:schemeClr val="tx1"/>
          </a:solidFill>
        </p:spPr>
        <p:txBody>
          <a:bodyPr wrap="square" rtlCol="0">
            <a:spAutoFit/>
          </a:bodyPr>
          <a:lstStyle/>
          <a:p>
            <a:r>
              <a:rPr lang="nl-NL" dirty="0">
                <a:solidFill>
                  <a:schemeClr val="bg1"/>
                </a:solidFill>
              </a:rPr>
              <a:t>1</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3508635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16792-749C-0147-A5A2-17881AC59C8A}"/>
              </a:ext>
            </a:extLst>
          </p:cNvPr>
          <p:cNvSpPr>
            <a:spLocks noGrp="1"/>
          </p:cNvSpPr>
          <p:nvPr>
            <p:ph type="title"/>
          </p:nvPr>
        </p:nvSpPr>
        <p:spPr/>
        <p:txBody>
          <a:bodyPr>
            <a:normAutofit/>
          </a:bodyPr>
          <a:lstStyle/>
          <a:p>
            <a:r>
              <a:rPr lang="nl-NL" dirty="0"/>
              <a:t>Soorten hogere programmeertalen</a:t>
            </a:r>
          </a:p>
        </p:txBody>
      </p:sp>
      <p:sp>
        <p:nvSpPr>
          <p:cNvPr id="3" name="Tijdelijke aanduiding voor inhoud 2">
            <a:extLst>
              <a:ext uri="{FF2B5EF4-FFF2-40B4-BE49-F238E27FC236}">
                <a16:creationId xmlns:a16="http://schemas.microsoft.com/office/drawing/2014/main" id="{3C8A8FD8-0DB1-7C4A-ACB7-DEBD41B4CEF1}"/>
              </a:ext>
            </a:extLst>
          </p:cNvPr>
          <p:cNvSpPr>
            <a:spLocks noGrp="1"/>
          </p:cNvSpPr>
          <p:nvPr>
            <p:ph idx="1"/>
          </p:nvPr>
        </p:nvSpPr>
        <p:spPr/>
        <p:txBody>
          <a:bodyPr>
            <a:normAutofit fontScale="77500" lnSpcReduction="20000"/>
          </a:bodyPr>
          <a:lstStyle/>
          <a:p>
            <a:pPr marL="0" indent="0">
              <a:buNone/>
            </a:pPr>
            <a:r>
              <a:rPr lang="nl-NL" b="1" u="sng" dirty="0"/>
              <a:t>Imperatieve programmeertalen =&gt; hierover gaat deze collegereeks</a:t>
            </a:r>
            <a:endParaRPr lang="nl-NL" dirty="0"/>
          </a:p>
          <a:p>
            <a:r>
              <a:rPr lang="nl-NL" dirty="0"/>
              <a:t>Eigenschappen: Gegevens en logica zijn veelal van elkaar gescheiden</a:t>
            </a:r>
          </a:p>
          <a:p>
            <a:r>
              <a:rPr lang="nl-NL" dirty="0"/>
              <a:t>Bijvoorbeeld: Basic, </a:t>
            </a:r>
            <a:r>
              <a:rPr lang="nl-NL" dirty="0" err="1"/>
              <a:t>JavaScript</a:t>
            </a:r>
            <a:r>
              <a:rPr lang="nl-NL" dirty="0"/>
              <a:t>, C</a:t>
            </a:r>
          </a:p>
          <a:p>
            <a:pPr marL="0" indent="0">
              <a:buNone/>
            </a:pPr>
            <a:r>
              <a:rPr lang="nl-NL" u="sng" dirty="0"/>
              <a:t>Object georiënteerde programmeertalen</a:t>
            </a:r>
          </a:p>
          <a:p>
            <a:r>
              <a:rPr lang="nl-NL" dirty="0"/>
              <a:t>Eigenschappen: Gegevens en logica zijn samengebracht in “objecten”</a:t>
            </a:r>
          </a:p>
          <a:p>
            <a:r>
              <a:rPr lang="nl-NL" dirty="0"/>
              <a:t>Voorbeeld: C++, Java, Javascript</a:t>
            </a:r>
          </a:p>
          <a:p>
            <a:pPr marL="0" indent="0">
              <a:buNone/>
            </a:pPr>
            <a:r>
              <a:rPr lang="nl-NL" u="sng" dirty="0"/>
              <a:t>Declaratieve programmeertalen</a:t>
            </a:r>
          </a:p>
          <a:p>
            <a:r>
              <a:rPr lang="nl-NL" dirty="0"/>
              <a:t>Eigenschap: de volgorde waarin code wordt gezet, maakt niet uit voor het resultaat</a:t>
            </a:r>
          </a:p>
          <a:p>
            <a:r>
              <a:rPr lang="nl-NL" dirty="0"/>
              <a:t>Voorbeeld: CSS, SQL</a:t>
            </a:r>
          </a:p>
          <a:p>
            <a:pPr marL="0" indent="0">
              <a:buNone/>
            </a:pPr>
            <a:r>
              <a:rPr lang="nl-NL" u="sng" dirty="0"/>
              <a:t>Functionele programmeertalen</a:t>
            </a:r>
          </a:p>
          <a:p>
            <a:r>
              <a:rPr lang="nl-NL" dirty="0"/>
              <a:t>Eigenschap: Het resultaat is beschreven als verzameling deelresultaten, een deelresultaat is een verzameling sub-deelresultaten enzovoort</a:t>
            </a:r>
          </a:p>
          <a:p>
            <a:r>
              <a:rPr lang="nl-NL" dirty="0"/>
              <a:t>Voorbeeld: Lisp</a:t>
            </a:r>
          </a:p>
          <a:p>
            <a:pPr marL="0" indent="0">
              <a:buNone/>
            </a:pPr>
            <a:r>
              <a:rPr lang="nl-NL" dirty="0"/>
              <a:t>Een programmeertaal kan een mengsel van meerdere soorten zijn.</a:t>
            </a:r>
          </a:p>
        </p:txBody>
      </p:sp>
      <p:sp>
        <p:nvSpPr>
          <p:cNvPr id="4" name="Tijdelijke aanduiding voor datum 3">
            <a:extLst>
              <a:ext uri="{FF2B5EF4-FFF2-40B4-BE49-F238E27FC236}">
                <a16:creationId xmlns:a16="http://schemas.microsoft.com/office/drawing/2014/main" id="{D94E61FF-7D92-934B-BC9A-238F35950CD1}"/>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DBB1EA20-C3AB-CB44-9593-2525A3FE76A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BFEFA7F-8DA7-7747-BB22-406FF954763F}"/>
              </a:ext>
            </a:extLst>
          </p:cNvPr>
          <p:cNvSpPr>
            <a:spLocks noGrp="1"/>
          </p:cNvSpPr>
          <p:nvPr>
            <p:ph type="sldNum" sz="quarter" idx="12"/>
          </p:nvPr>
        </p:nvSpPr>
        <p:spPr/>
        <p:txBody>
          <a:bodyPr/>
          <a:lstStyle/>
          <a:p>
            <a:fld id="{0AAEF2E2-A082-486B-BCC1-A4B8E9CF05F7}" type="slidenum">
              <a:rPr lang="nl-NL" smtClean="0"/>
              <a:t>13</a:t>
            </a:fld>
            <a:endParaRPr lang="nl-NL"/>
          </a:p>
        </p:txBody>
      </p:sp>
      <p:sp>
        <p:nvSpPr>
          <p:cNvPr id="7" name="Tijdelijke aanduiding voor tekst 6">
            <a:extLst>
              <a:ext uri="{FF2B5EF4-FFF2-40B4-BE49-F238E27FC236}">
                <a16:creationId xmlns:a16="http://schemas.microsoft.com/office/drawing/2014/main" id="{6B15A552-5820-1840-9152-3A49278E6D4B}"/>
              </a:ext>
            </a:extLst>
          </p:cNvPr>
          <p:cNvSpPr>
            <a:spLocks noGrp="1"/>
          </p:cNvSpPr>
          <p:nvPr>
            <p:ph type="body" sz="quarter" idx="17"/>
          </p:nvPr>
        </p:nvSpPr>
        <p:spPr/>
        <p:txBody>
          <a:bodyPr/>
          <a:lstStyle/>
          <a:p>
            <a:r>
              <a:rPr lang="nl-NL" dirty="0"/>
              <a:t>COLLEGE 1</a:t>
            </a:r>
          </a:p>
        </p:txBody>
      </p:sp>
    </p:spTree>
    <p:extLst>
      <p:ext uri="{BB962C8B-B14F-4D97-AF65-F5344CB8AC3E}">
        <p14:creationId xmlns:p14="http://schemas.microsoft.com/office/powerpoint/2010/main" val="268445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Effect transition="in" filter="fade">
                                      <p:cBhvr>
                                        <p:cTn id="63" dur="1000"/>
                                        <p:tgtEl>
                                          <p:spTgt spid="3">
                                            <p:txEl>
                                              <p:pRg st="10" end="10"/>
                                            </p:txEl>
                                          </p:spTgt>
                                        </p:tgtEl>
                                      </p:cBhvr>
                                    </p:animEffect>
                                    <p:anim calcmode="lin" valueType="num">
                                      <p:cBhvr>
                                        <p:cTn id="6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3">
                                            <p:txEl>
                                              <p:pRg st="11" end="11"/>
                                            </p:txEl>
                                          </p:spTgt>
                                        </p:tgtEl>
                                        <p:attrNameLst>
                                          <p:attrName>style.visibility</p:attrName>
                                        </p:attrNameLst>
                                      </p:cBhvr>
                                      <p:to>
                                        <p:strVal val="visible"/>
                                      </p:to>
                                    </p:set>
                                    <p:animEffect transition="in" filter="fade">
                                      <p:cBhvr>
                                        <p:cTn id="68" dur="1000"/>
                                        <p:tgtEl>
                                          <p:spTgt spid="3">
                                            <p:txEl>
                                              <p:pRg st="11" end="11"/>
                                            </p:txEl>
                                          </p:spTgt>
                                        </p:tgtEl>
                                      </p:cBhvr>
                                    </p:animEffect>
                                    <p:anim calcmode="lin" valueType="num">
                                      <p:cBhvr>
                                        <p:cTn id="69"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42" presetClass="entr" presetSubtype="0" fill="hold" nodeType="afterEffect">
                                  <p:stCondLst>
                                    <p:cond delay="0"/>
                                  </p:stCondLst>
                                  <p:childTnLst>
                                    <p:set>
                                      <p:cBhvr>
                                        <p:cTn id="73" dur="1" fill="hold">
                                          <p:stCondLst>
                                            <p:cond delay="0"/>
                                          </p:stCondLst>
                                        </p:cTn>
                                        <p:tgtEl>
                                          <p:spTgt spid="3">
                                            <p:txEl>
                                              <p:pRg st="12" end="12"/>
                                            </p:txEl>
                                          </p:spTgt>
                                        </p:tgtEl>
                                        <p:attrNameLst>
                                          <p:attrName>style.visibility</p:attrName>
                                        </p:attrNameLst>
                                      </p:cBhvr>
                                      <p:to>
                                        <p:strVal val="visible"/>
                                      </p:to>
                                    </p:set>
                                    <p:animEffect transition="in" filter="fade">
                                      <p:cBhvr>
                                        <p:cTn id="74" dur="1000"/>
                                        <p:tgtEl>
                                          <p:spTgt spid="3">
                                            <p:txEl>
                                              <p:pRg st="12" end="12"/>
                                            </p:txEl>
                                          </p:spTgt>
                                        </p:tgtEl>
                                      </p:cBhvr>
                                    </p:animEffect>
                                    <p:anim calcmode="lin" valueType="num">
                                      <p:cBhvr>
                                        <p:cTn id="7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6070600" cy="2709679"/>
          </a:xfrm>
        </p:spPr>
        <p:txBody>
          <a:bodyPr>
            <a:normAutofit lnSpcReduction="10000"/>
          </a:bodyPr>
          <a:lstStyle/>
          <a:p>
            <a:pPr marL="457200" lvl="1" indent="0">
              <a:buNone/>
            </a:pPr>
            <a:r>
              <a:rPr lang="nl-NL" dirty="0">
                <a:latin typeface="Monaco" pitchFamily="2" charset="77"/>
              </a:rPr>
              <a:t>var i = 1;</a:t>
            </a:r>
          </a:p>
          <a:p>
            <a:pPr marL="457200" lvl="1" indent="0">
              <a:buNone/>
            </a:pPr>
            <a:r>
              <a:rPr lang="nl-NL" dirty="0" err="1">
                <a:latin typeface="Monaco" pitchFamily="2" charset="77"/>
              </a:rPr>
              <a:t>while</a:t>
            </a:r>
            <a:r>
              <a:rPr lang="nl-NL" dirty="0">
                <a:latin typeface="Monaco" pitchFamily="2" charset="77"/>
              </a:rPr>
              <a:t> (i &lt; 10) {</a:t>
            </a:r>
          </a:p>
          <a:p>
            <a:pPr marL="457200" lvl="1" indent="0">
              <a:buNone/>
            </a:pPr>
            <a:r>
              <a:rPr lang="nl-NL" dirty="0">
                <a:latin typeface="Monaco" pitchFamily="2" charset="77"/>
              </a:rPr>
              <a:t>  </a:t>
            </a:r>
            <a:r>
              <a:rPr lang="nl-NL" dirty="0" err="1">
                <a:latin typeface="Monaco" pitchFamily="2" charset="77"/>
              </a:rPr>
              <a:t>println</a:t>
            </a:r>
            <a:r>
              <a:rPr lang="nl-NL" dirty="0">
                <a:latin typeface="Monaco" pitchFamily="2" charset="77"/>
              </a:rPr>
              <a:t>(i);</a:t>
            </a:r>
          </a:p>
          <a:p>
            <a:pPr marL="457200" lvl="1" indent="0">
              <a:buNone/>
            </a:pPr>
            <a:r>
              <a:rPr lang="nl-NL" dirty="0">
                <a:latin typeface="Monaco" pitchFamily="2" charset="77"/>
              </a:rPr>
              <a:t>  i++;</a:t>
            </a:r>
          </a:p>
          <a:p>
            <a:pPr marL="457200" lvl="1" indent="0">
              <a:buNone/>
            </a:pPr>
            <a:r>
              <a:rPr lang="nl-NL" dirty="0">
                <a:latin typeface="Monaco" pitchFamily="2" charset="77"/>
              </a:rPr>
              <a:t>}</a:t>
            </a:r>
          </a:p>
          <a:p>
            <a:pPr marL="457200" lvl="1" indent="0">
              <a:buNone/>
            </a:pPr>
            <a:endParaRPr lang="nl-NL" dirty="0">
              <a:latin typeface="Monaco" pitchFamily="2" charset="77"/>
            </a:endParaRPr>
          </a:p>
          <a:p>
            <a:pPr marL="457200" lvl="1" indent="0">
              <a:buNone/>
            </a:pPr>
            <a:r>
              <a:rPr lang="nl-NL" dirty="0" err="1">
                <a:latin typeface="Monaco" pitchFamily="2" charset="77"/>
              </a:rPr>
              <a:t>println</a:t>
            </a:r>
            <a:r>
              <a:rPr lang="nl-NL" dirty="0">
                <a:latin typeface="Monaco" pitchFamily="2" charset="77"/>
              </a:rPr>
              <a:t>("We kunnen verder!");</a:t>
            </a:r>
          </a:p>
          <a:p>
            <a:pPr marL="457200" lvl="1" indent="0">
              <a:buNone/>
            </a:pPr>
            <a:endParaRPr lang="nl-NL" dirty="0"/>
          </a:p>
          <a:p>
            <a:pPr lvl="1"/>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130</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extLst>
              <p:ext uri="{D42A27DB-BD31-4B8C-83A1-F6EECF244321}">
                <p14:modId xmlns:p14="http://schemas.microsoft.com/office/powerpoint/2010/main" val="369365060"/>
              </p:ext>
            </p:extLst>
          </p:nvPr>
        </p:nvGraphicFramePr>
        <p:xfrm>
          <a:off x="6908799" y="1157791"/>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a:t>
                      </a:r>
                    </a:p>
                  </a:txBody>
                  <a:tcPr/>
                </a:tc>
                <a:tc>
                  <a:txBody>
                    <a:bodyPr/>
                    <a:lstStyle/>
                    <a:p>
                      <a:r>
                        <a:rPr lang="nl-NL" dirty="0"/>
                        <a:t>2</a:t>
                      </a:r>
                    </a:p>
                  </a:txBody>
                  <a:tcPr/>
                </a:tc>
                <a:extLst>
                  <a:ext uri="{0D108BD9-81ED-4DB2-BD59-A6C34878D82A}">
                    <a16:rowId xmlns:a16="http://schemas.microsoft.com/office/drawing/2014/main" val="2848339466"/>
                  </a:ext>
                </a:extLst>
              </a:tr>
            </a:tbl>
          </a:graphicData>
        </a:graphic>
      </p:graphicFrame>
      <p:sp>
        <p:nvSpPr>
          <p:cNvPr id="9" name="Driehoek 8">
            <a:extLst>
              <a:ext uri="{FF2B5EF4-FFF2-40B4-BE49-F238E27FC236}">
                <a16:creationId xmlns:a16="http://schemas.microsoft.com/office/drawing/2014/main" id="{4E4CF560-4B6A-F245-8376-3F05B2D7264E}"/>
              </a:ext>
            </a:extLst>
          </p:cNvPr>
          <p:cNvSpPr/>
          <p:nvPr/>
        </p:nvSpPr>
        <p:spPr>
          <a:xfrm rot="5400000">
            <a:off x="833435" y="1642372"/>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94263E7D-932F-B84C-84CC-E37994DAFC81}"/>
              </a:ext>
            </a:extLst>
          </p:cNvPr>
          <p:cNvSpPr txBox="1"/>
          <p:nvPr/>
        </p:nvSpPr>
        <p:spPr>
          <a:xfrm>
            <a:off x="6908799" y="2398027"/>
            <a:ext cx="4013202" cy="3416320"/>
          </a:xfrm>
          <a:prstGeom prst="rect">
            <a:avLst/>
          </a:prstGeom>
          <a:solidFill>
            <a:schemeClr val="tx1"/>
          </a:solidFill>
        </p:spPr>
        <p:txBody>
          <a:bodyPr wrap="square" rtlCol="0">
            <a:spAutoFit/>
          </a:bodyPr>
          <a:lstStyle/>
          <a:p>
            <a:r>
              <a:rPr lang="nl-NL" dirty="0">
                <a:solidFill>
                  <a:schemeClr val="bg1"/>
                </a:solidFill>
              </a:rPr>
              <a:t>1</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64115141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6070600" cy="2709679"/>
          </a:xfrm>
        </p:spPr>
        <p:txBody>
          <a:bodyPr>
            <a:normAutofit lnSpcReduction="10000"/>
          </a:bodyPr>
          <a:lstStyle/>
          <a:p>
            <a:pPr marL="457200" lvl="1" indent="0">
              <a:buNone/>
            </a:pPr>
            <a:r>
              <a:rPr lang="nl-NL" dirty="0">
                <a:latin typeface="Monaco" pitchFamily="2" charset="77"/>
              </a:rPr>
              <a:t>var i = 1;</a:t>
            </a:r>
          </a:p>
          <a:p>
            <a:pPr marL="457200" lvl="1" indent="0">
              <a:buNone/>
            </a:pPr>
            <a:r>
              <a:rPr lang="nl-NL" dirty="0" err="1">
                <a:latin typeface="Monaco" pitchFamily="2" charset="77"/>
              </a:rPr>
              <a:t>while</a:t>
            </a:r>
            <a:r>
              <a:rPr lang="nl-NL" dirty="0">
                <a:latin typeface="Monaco" pitchFamily="2" charset="77"/>
              </a:rPr>
              <a:t> (i &lt; 10) {</a:t>
            </a:r>
          </a:p>
          <a:p>
            <a:pPr marL="457200" lvl="1" indent="0">
              <a:buNone/>
            </a:pPr>
            <a:r>
              <a:rPr lang="nl-NL" dirty="0">
                <a:latin typeface="Monaco" pitchFamily="2" charset="77"/>
              </a:rPr>
              <a:t>  </a:t>
            </a:r>
            <a:r>
              <a:rPr lang="nl-NL" dirty="0" err="1">
                <a:latin typeface="Monaco" pitchFamily="2" charset="77"/>
              </a:rPr>
              <a:t>println</a:t>
            </a:r>
            <a:r>
              <a:rPr lang="nl-NL" dirty="0">
                <a:latin typeface="Monaco" pitchFamily="2" charset="77"/>
              </a:rPr>
              <a:t>(i);</a:t>
            </a:r>
          </a:p>
          <a:p>
            <a:pPr marL="457200" lvl="1" indent="0">
              <a:buNone/>
            </a:pPr>
            <a:r>
              <a:rPr lang="nl-NL" dirty="0">
                <a:latin typeface="Monaco" pitchFamily="2" charset="77"/>
              </a:rPr>
              <a:t>  i++;</a:t>
            </a:r>
          </a:p>
          <a:p>
            <a:pPr marL="457200" lvl="1" indent="0">
              <a:buNone/>
            </a:pPr>
            <a:r>
              <a:rPr lang="nl-NL" dirty="0">
                <a:latin typeface="Monaco" pitchFamily="2" charset="77"/>
              </a:rPr>
              <a:t>}</a:t>
            </a:r>
          </a:p>
          <a:p>
            <a:pPr marL="457200" lvl="1" indent="0">
              <a:buNone/>
            </a:pPr>
            <a:endParaRPr lang="nl-NL" dirty="0">
              <a:latin typeface="Monaco" pitchFamily="2" charset="77"/>
            </a:endParaRPr>
          </a:p>
          <a:p>
            <a:pPr marL="457200" lvl="1" indent="0">
              <a:buNone/>
            </a:pPr>
            <a:r>
              <a:rPr lang="nl-NL" dirty="0" err="1">
                <a:latin typeface="Monaco" pitchFamily="2" charset="77"/>
              </a:rPr>
              <a:t>println</a:t>
            </a:r>
            <a:r>
              <a:rPr lang="nl-NL" dirty="0">
                <a:latin typeface="Monaco" pitchFamily="2" charset="77"/>
              </a:rPr>
              <a:t>("We kunnen verder!");</a:t>
            </a:r>
          </a:p>
          <a:p>
            <a:pPr marL="457200" lvl="1" indent="0">
              <a:buNone/>
            </a:pPr>
            <a:endParaRPr lang="nl-NL" dirty="0"/>
          </a:p>
          <a:p>
            <a:pPr lvl="1"/>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131</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a:t>COLLEGE 5</a:t>
            </a:r>
            <a:endParaRPr lang="nl-NL" dirty="0"/>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extLst>
              <p:ext uri="{D42A27DB-BD31-4B8C-83A1-F6EECF244321}">
                <p14:modId xmlns:p14="http://schemas.microsoft.com/office/powerpoint/2010/main" val="1960423400"/>
              </p:ext>
            </p:extLst>
          </p:nvPr>
        </p:nvGraphicFramePr>
        <p:xfrm>
          <a:off x="6908799" y="1157791"/>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a:t>
                      </a:r>
                    </a:p>
                  </a:txBody>
                  <a:tcPr/>
                </a:tc>
                <a:tc>
                  <a:txBody>
                    <a:bodyPr/>
                    <a:lstStyle/>
                    <a:p>
                      <a:r>
                        <a:rPr lang="nl-NL" dirty="0"/>
                        <a:t>2</a:t>
                      </a:r>
                    </a:p>
                  </a:txBody>
                  <a:tcPr/>
                </a:tc>
                <a:extLst>
                  <a:ext uri="{0D108BD9-81ED-4DB2-BD59-A6C34878D82A}">
                    <a16:rowId xmlns:a16="http://schemas.microsoft.com/office/drawing/2014/main" val="2848339466"/>
                  </a:ext>
                </a:extLst>
              </a:tr>
            </a:tbl>
          </a:graphicData>
        </a:graphic>
      </p:graphicFrame>
      <p:sp>
        <p:nvSpPr>
          <p:cNvPr id="9" name="Driehoek 8">
            <a:extLst>
              <a:ext uri="{FF2B5EF4-FFF2-40B4-BE49-F238E27FC236}">
                <a16:creationId xmlns:a16="http://schemas.microsoft.com/office/drawing/2014/main" id="{4E4CF560-4B6A-F245-8376-3F05B2D7264E}"/>
              </a:ext>
            </a:extLst>
          </p:cNvPr>
          <p:cNvSpPr/>
          <p:nvPr/>
        </p:nvSpPr>
        <p:spPr>
          <a:xfrm rot="5400000">
            <a:off x="833436" y="2092511"/>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5261FBDE-214E-0D4F-B59A-01DDC7AFEEB4}"/>
              </a:ext>
            </a:extLst>
          </p:cNvPr>
          <p:cNvSpPr txBox="1"/>
          <p:nvPr/>
        </p:nvSpPr>
        <p:spPr>
          <a:xfrm>
            <a:off x="6908799" y="2398027"/>
            <a:ext cx="4013202" cy="3416320"/>
          </a:xfrm>
          <a:prstGeom prst="rect">
            <a:avLst/>
          </a:prstGeom>
          <a:solidFill>
            <a:schemeClr val="tx1"/>
          </a:solidFill>
        </p:spPr>
        <p:txBody>
          <a:bodyPr wrap="square" rtlCol="0">
            <a:spAutoFit/>
          </a:bodyPr>
          <a:lstStyle/>
          <a:p>
            <a:r>
              <a:rPr lang="nl-NL" dirty="0">
                <a:solidFill>
                  <a:schemeClr val="bg1"/>
                </a:solidFill>
              </a:rPr>
              <a:t>1</a:t>
            </a:r>
          </a:p>
          <a:p>
            <a:r>
              <a:rPr lang="nl-NL" dirty="0">
                <a:solidFill>
                  <a:schemeClr val="bg1"/>
                </a:solidFill>
              </a:rPr>
              <a:t>2</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39043203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6070600" cy="2709679"/>
          </a:xfrm>
        </p:spPr>
        <p:txBody>
          <a:bodyPr>
            <a:normAutofit lnSpcReduction="10000"/>
          </a:bodyPr>
          <a:lstStyle/>
          <a:p>
            <a:pPr marL="457200" lvl="1" indent="0">
              <a:buNone/>
            </a:pPr>
            <a:r>
              <a:rPr lang="nl-NL" dirty="0">
                <a:latin typeface="Monaco" pitchFamily="2" charset="77"/>
              </a:rPr>
              <a:t>var i = 1;</a:t>
            </a:r>
          </a:p>
          <a:p>
            <a:pPr marL="457200" lvl="1" indent="0">
              <a:buNone/>
            </a:pPr>
            <a:r>
              <a:rPr lang="nl-NL" dirty="0" err="1">
                <a:latin typeface="Monaco" pitchFamily="2" charset="77"/>
              </a:rPr>
              <a:t>while</a:t>
            </a:r>
            <a:r>
              <a:rPr lang="nl-NL" dirty="0">
                <a:latin typeface="Monaco" pitchFamily="2" charset="77"/>
              </a:rPr>
              <a:t> (i &lt; 10) {</a:t>
            </a:r>
          </a:p>
          <a:p>
            <a:pPr marL="457200" lvl="1" indent="0">
              <a:buNone/>
            </a:pPr>
            <a:r>
              <a:rPr lang="nl-NL" dirty="0">
                <a:latin typeface="Monaco" pitchFamily="2" charset="77"/>
              </a:rPr>
              <a:t>  </a:t>
            </a:r>
            <a:r>
              <a:rPr lang="nl-NL" dirty="0" err="1">
                <a:latin typeface="Monaco" pitchFamily="2" charset="77"/>
              </a:rPr>
              <a:t>println</a:t>
            </a:r>
            <a:r>
              <a:rPr lang="nl-NL" dirty="0">
                <a:latin typeface="Monaco" pitchFamily="2" charset="77"/>
              </a:rPr>
              <a:t>(i);</a:t>
            </a:r>
          </a:p>
          <a:p>
            <a:pPr marL="457200" lvl="1" indent="0">
              <a:buNone/>
            </a:pPr>
            <a:r>
              <a:rPr lang="nl-NL" dirty="0">
                <a:latin typeface="Monaco" pitchFamily="2" charset="77"/>
              </a:rPr>
              <a:t>  i++;</a:t>
            </a:r>
          </a:p>
          <a:p>
            <a:pPr marL="457200" lvl="1" indent="0">
              <a:buNone/>
            </a:pPr>
            <a:r>
              <a:rPr lang="nl-NL" dirty="0">
                <a:latin typeface="Monaco" pitchFamily="2" charset="77"/>
              </a:rPr>
              <a:t>}</a:t>
            </a:r>
          </a:p>
          <a:p>
            <a:pPr marL="457200" lvl="1" indent="0">
              <a:buNone/>
            </a:pPr>
            <a:endParaRPr lang="nl-NL" dirty="0">
              <a:latin typeface="Monaco" pitchFamily="2" charset="77"/>
            </a:endParaRPr>
          </a:p>
          <a:p>
            <a:pPr marL="457200" lvl="1" indent="0">
              <a:buNone/>
            </a:pPr>
            <a:r>
              <a:rPr lang="nl-NL" dirty="0" err="1">
                <a:latin typeface="Monaco" pitchFamily="2" charset="77"/>
              </a:rPr>
              <a:t>println</a:t>
            </a:r>
            <a:r>
              <a:rPr lang="nl-NL" dirty="0">
                <a:latin typeface="Monaco" pitchFamily="2" charset="77"/>
              </a:rPr>
              <a:t>("We kunnen verder!");</a:t>
            </a:r>
          </a:p>
          <a:p>
            <a:pPr marL="457200" lvl="1" indent="0">
              <a:buNone/>
            </a:pPr>
            <a:endParaRPr lang="nl-NL" dirty="0"/>
          </a:p>
          <a:p>
            <a:pPr lvl="1"/>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132</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a:t>COLLEGE 5</a:t>
            </a:r>
            <a:endParaRPr lang="nl-NL" dirty="0"/>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extLst>
              <p:ext uri="{D42A27DB-BD31-4B8C-83A1-F6EECF244321}">
                <p14:modId xmlns:p14="http://schemas.microsoft.com/office/powerpoint/2010/main" val="2230788783"/>
              </p:ext>
            </p:extLst>
          </p:nvPr>
        </p:nvGraphicFramePr>
        <p:xfrm>
          <a:off x="6908799" y="1157791"/>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a:t>
                      </a:r>
                    </a:p>
                  </a:txBody>
                  <a:tcPr/>
                </a:tc>
                <a:tc>
                  <a:txBody>
                    <a:bodyPr/>
                    <a:lstStyle/>
                    <a:p>
                      <a:r>
                        <a:rPr lang="nl-NL" dirty="0"/>
                        <a:t>3</a:t>
                      </a:r>
                    </a:p>
                  </a:txBody>
                  <a:tcPr/>
                </a:tc>
                <a:extLst>
                  <a:ext uri="{0D108BD9-81ED-4DB2-BD59-A6C34878D82A}">
                    <a16:rowId xmlns:a16="http://schemas.microsoft.com/office/drawing/2014/main" val="2848339466"/>
                  </a:ext>
                </a:extLst>
              </a:tr>
            </a:tbl>
          </a:graphicData>
        </a:graphic>
      </p:graphicFrame>
      <p:sp>
        <p:nvSpPr>
          <p:cNvPr id="9" name="Driehoek 8">
            <a:extLst>
              <a:ext uri="{FF2B5EF4-FFF2-40B4-BE49-F238E27FC236}">
                <a16:creationId xmlns:a16="http://schemas.microsoft.com/office/drawing/2014/main" id="{4E4CF560-4B6A-F245-8376-3F05B2D7264E}"/>
              </a:ext>
            </a:extLst>
          </p:cNvPr>
          <p:cNvSpPr/>
          <p:nvPr/>
        </p:nvSpPr>
        <p:spPr>
          <a:xfrm rot="5400000">
            <a:off x="833436" y="2480951"/>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5261FBDE-214E-0D4F-B59A-01DDC7AFEEB4}"/>
              </a:ext>
            </a:extLst>
          </p:cNvPr>
          <p:cNvSpPr txBox="1"/>
          <p:nvPr/>
        </p:nvSpPr>
        <p:spPr>
          <a:xfrm>
            <a:off x="6908799" y="2398027"/>
            <a:ext cx="4013202" cy="3416320"/>
          </a:xfrm>
          <a:prstGeom prst="rect">
            <a:avLst/>
          </a:prstGeom>
          <a:solidFill>
            <a:schemeClr val="tx1"/>
          </a:solidFill>
        </p:spPr>
        <p:txBody>
          <a:bodyPr wrap="square" rtlCol="0">
            <a:spAutoFit/>
          </a:bodyPr>
          <a:lstStyle/>
          <a:p>
            <a:r>
              <a:rPr lang="nl-NL" dirty="0">
                <a:solidFill>
                  <a:schemeClr val="bg1"/>
                </a:solidFill>
              </a:rPr>
              <a:t>1</a:t>
            </a:r>
          </a:p>
          <a:p>
            <a:r>
              <a:rPr lang="nl-NL" dirty="0">
                <a:solidFill>
                  <a:schemeClr val="bg1"/>
                </a:solidFill>
              </a:rPr>
              <a:t>2</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33952193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6070600" cy="2709679"/>
          </a:xfrm>
        </p:spPr>
        <p:txBody>
          <a:bodyPr>
            <a:normAutofit lnSpcReduction="10000"/>
          </a:bodyPr>
          <a:lstStyle/>
          <a:p>
            <a:pPr marL="457200" lvl="1" indent="0">
              <a:buNone/>
            </a:pPr>
            <a:r>
              <a:rPr lang="nl-NL" dirty="0">
                <a:latin typeface="Monaco" pitchFamily="2" charset="77"/>
              </a:rPr>
              <a:t>var i = 1;</a:t>
            </a:r>
          </a:p>
          <a:p>
            <a:pPr marL="457200" lvl="1" indent="0">
              <a:buNone/>
            </a:pPr>
            <a:r>
              <a:rPr lang="nl-NL" dirty="0" err="1">
                <a:latin typeface="Monaco" pitchFamily="2" charset="77"/>
              </a:rPr>
              <a:t>while</a:t>
            </a:r>
            <a:r>
              <a:rPr lang="nl-NL" dirty="0">
                <a:latin typeface="Monaco" pitchFamily="2" charset="77"/>
              </a:rPr>
              <a:t> (i &lt; 10) {</a:t>
            </a:r>
          </a:p>
          <a:p>
            <a:pPr marL="457200" lvl="1" indent="0">
              <a:buNone/>
            </a:pPr>
            <a:r>
              <a:rPr lang="nl-NL" dirty="0">
                <a:latin typeface="Monaco" pitchFamily="2" charset="77"/>
              </a:rPr>
              <a:t>  </a:t>
            </a:r>
            <a:r>
              <a:rPr lang="nl-NL" dirty="0" err="1">
                <a:latin typeface="Monaco" pitchFamily="2" charset="77"/>
              </a:rPr>
              <a:t>println</a:t>
            </a:r>
            <a:r>
              <a:rPr lang="nl-NL" dirty="0">
                <a:latin typeface="Monaco" pitchFamily="2" charset="77"/>
              </a:rPr>
              <a:t>(i);</a:t>
            </a:r>
          </a:p>
          <a:p>
            <a:pPr marL="457200" lvl="1" indent="0">
              <a:buNone/>
            </a:pPr>
            <a:r>
              <a:rPr lang="nl-NL" dirty="0">
                <a:latin typeface="Monaco" pitchFamily="2" charset="77"/>
              </a:rPr>
              <a:t>  i++;</a:t>
            </a:r>
          </a:p>
          <a:p>
            <a:pPr marL="457200" lvl="1" indent="0">
              <a:buNone/>
            </a:pPr>
            <a:r>
              <a:rPr lang="nl-NL" dirty="0">
                <a:latin typeface="Monaco" pitchFamily="2" charset="77"/>
              </a:rPr>
              <a:t>}</a:t>
            </a:r>
          </a:p>
          <a:p>
            <a:pPr marL="457200" lvl="1" indent="0">
              <a:buNone/>
            </a:pPr>
            <a:endParaRPr lang="nl-NL" dirty="0">
              <a:latin typeface="Monaco" pitchFamily="2" charset="77"/>
            </a:endParaRPr>
          </a:p>
          <a:p>
            <a:pPr marL="457200" lvl="1" indent="0">
              <a:buNone/>
            </a:pPr>
            <a:r>
              <a:rPr lang="nl-NL" dirty="0" err="1">
                <a:latin typeface="Monaco" pitchFamily="2" charset="77"/>
              </a:rPr>
              <a:t>println</a:t>
            </a:r>
            <a:r>
              <a:rPr lang="nl-NL" dirty="0">
                <a:latin typeface="Monaco" pitchFamily="2" charset="77"/>
              </a:rPr>
              <a:t>("We kunnen verder!");</a:t>
            </a:r>
          </a:p>
          <a:p>
            <a:pPr marL="457200" lvl="1" indent="0">
              <a:buNone/>
            </a:pPr>
            <a:endParaRPr lang="nl-NL" dirty="0"/>
          </a:p>
          <a:p>
            <a:pPr lvl="1"/>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133</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a:t>COLLEGE 5</a:t>
            </a:r>
            <a:endParaRPr lang="nl-NL" dirty="0"/>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extLst>
              <p:ext uri="{D42A27DB-BD31-4B8C-83A1-F6EECF244321}">
                <p14:modId xmlns:p14="http://schemas.microsoft.com/office/powerpoint/2010/main" val="1446491939"/>
              </p:ext>
            </p:extLst>
          </p:nvPr>
        </p:nvGraphicFramePr>
        <p:xfrm>
          <a:off x="6908799" y="1157791"/>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a:t>
                      </a:r>
                    </a:p>
                  </a:txBody>
                  <a:tcPr/>
                </a:tc>
                <a:tc>
                  <a:txBody>
                    <a:bodyPr/>
                    <a:lstStyle/>
                    <a:p>
                      <a:r>
                        <a:rPr lang="nl-NL" dirty="0"/>
                        <a:t>3</a:t>
                      </a:r>
                    </a:p>
                  </a:txBody>
                  <a:tcPr/>
                </a:tc>
                <a:extLst>
                  <a:ext uri="{0D108BD9-81ED-4DB2-BD59-A6C34878D82A}">
                    <a16:rowId xmlns:a16="http://schemas.microsoft.com/office/drawing/2014/main" val="2848339466"/>
                  </a:ext>
                </a:extLst>
              </a:tr>
            </a:tbl>
          </a:graphicData>
        </a:graphic>
      </p:graphicFrame>
      <p:sp>
        <p:nvSpPr>
          <p:cNvPr id="9" name="Driehoek 8">
            <a:extLst>
              <a:ext uri="{FF2B5EF4-FFF2-40B4-BE49-F238E27FC236}">
                <a16:creationId xmlns:a16="http://schemas.microsoft.com/office/drawing/2014/main" id="{4E4CF560-4B6A-F245-8376-3F05B2D7264E}"/>
              </a:ext>
            </a:extLst>
          </p:cNvPr>
          <p:cNvSpPr/>
          <p:nvPr/>
        </p:nvSpPr>
        <p:spPr>
          <a:xfrm rot="5400000">
            <a:off x="833435" y="1642372"/>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94263E7D-932F-B84C-84CC-E37994DAFC81}"/>
              </a:ext>
            </a:extLst>
          </p:cNvPr>
          <p:cNvSpPr txBox="1"/>
          <p:nvPr/>
        </p:nvSpPr>
        <p:spPr>
          <a:xfrm>
            <a:off x="6908799" y="2398027"/>
            <a:ext cx="4013202" cy="3416320"/>
          </a:xfrm>
          <a:prstGeom prst="rect">
            <a:avLst/>
          </a:prstGeom>
          <a:solidFill>
            <a:schemeClr val="tx1"/>
          </a:solidFill>
        </p:spPr>
        <p:txBody>
          <a:bodyPr wrap="square" rtlCol="0">
            <a:spAutoFit/>
          </a:bodyPr>
          <a:lstStyle/>
          <a:p>
            <a:r>
              <a:rPr lang="nl-NL" dirty="0">
                <a:solidFill>
                  <a:schemeClr val="bg1"/>
                </a:solidFill>
              </a:rPr>
              <a:t>1</a:t>
            </a:r>
          </a:p>
          <a:p>
            <a:r>
              <a:rPr lang="nl-NL" dirty="0">
                <a:solidFill>
                  <a:schemeClr val="bg1"/>
                </a:solidFill>
              </a:rPr>
              <a:t>2</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25509601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6070600" cy="2709679"/>
          </a:xfrm>
        </p:spPr>
        <p:txBody>
          <a:bodyPr>
            <a:normAutofit lnSpcReduction="10000"/>
          </a:bodyPr>
          <a:lstStyle/>
          <a:p>
            <a:pPr marL="457200" lvl="1" indent="0">
              <a:buNone/>
            </a:pPr>
            <a:r>
              <a:rPr lang="nl-NL" dirty="0">
                <a:latin typeface="Monaco" pitchFamily="2" charset="77"/>
              </a:rPr>
              <a:t>var i = 1;</a:t>
            </a:r>
          </a:p>
          <a:p>
            <a:pPr marL="457200" lvl="1" indent="0">
              <a:buNone/>
            </a:pPr>
            <a:r>
              <a:rPr lang="nl-NL" dirty="0" err="1">
                <a:latin typeface="Monaco" pitchFamily="2" charset="77"/>
              </a:rPr>
              <a:t>while</a:t>
            </a:r>
            <a:r>
              <a:rPr lang="nl-NL" dirty="0">
                <a:latin typeface="Monaco" pitchFamily="2" charset="77"/>
              </a:rPr>
              <a:t> (i &lt; 10) {</a:t>
            </a:r>
          </a:p>
          <a:p>
            <a:pPr marL="457200" lvl="1" indent="0">
              <a:buNone/>
            </a:pPr>
            <a:r>
              <a:rPr lang="nl-NL" dirty="0">
                <a:latin typeface="Monaco" pitchFamily="2" charset="77"/>
              </a:rPr>
              <a:t>  </a:t>
            </a:r>
            <a:r>
              <a:rPr lang="nl-NL" dirty="0" err="1">
                <a:latin typeface="Monaco" pitchFamily="2" charset="77"/>
              </a:rPr>
              <a:t>println</a:t>
            </a:r>
            <a:r>
              <a:rPr lang="nl-NL" dirty="0">
                <a:latin typeface="Monaco" pitchFamily="2" charset="77"/>
              </a:rPr>
              <a:t>(i);</a:t>
            </a:r>
          </a:p>
          <a:p>
            <a:pPr marL="457200" lvl="1" indent="0">
              <a:buNone/>
            </a:pPr>
            <a:r>
              <a:rPr lang="nl-NL" dirty="0">
                <a:latin typeface="Monaco" pitchFamily="2" charset="77"/>
              </a:rPr>
              <a:t>  i++;</a:t>
            </a:r>
          </a:p>
          <a:p>
            <a:pPr marL="457200" lvl="1" indent="0">
              <a:buNone/>
            </a:pPr>
            <a:r>
              <a:rPr lang="nl-NL" dirty="0">
                <a:latin typeface="Monaco" pitchFamily="2" charset="77"/>
              </a:rPr>
              <a:t>}</a:t>
            </a:r>
          </a:p>
          <a:p>
            <a:pPr marL="457200" lvl="1" indent="0">
              <a:buNone/>
            </a:pPr>
            <a:endParaRPr lang="nl-NL" dirty="0">
              <a:latin typeface="Monaco" pitchFamily="2" charset="77"/>
            </a:endParaRPr>
          </a:p>
          <a:p>
            <a:pPr marL="457200" lvl="1" indent="0">
              <a:buNone/>
            </a:pPr>
            <a:r>
              <a:rPr lang="nl-NL" dirty="0" err="1">
                <a:latin typeface="Monaco" pitchFamily="2" charset="77"/>
              </a:rPr>
              <a:t>println</a:t>
            </a:r>
            <a:r>
              <a:rPr lang="nl-NL" dirty="0">
                <a:latin typeface="Monaco" pitchFamily="2" charset="77"/>
              </a:rPr>
              <a:t>("We kunnen verder!");</a:t>
            </a:r>
          </a:p>
          <a:p>
            <a:pPr marL="457200" lvl="1" indent="0">
              <a:buNone/>
            </a:pPr>
            <a:endParaRPr lang="nl-NL" dirty="0"/>
          </a:p>
          <a:p>
            <a:pPr lvl="1"/>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134</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a:t>COLLEGE 5</a:t>
            </a:r>
            <a:endParaRPr lang="nl-NL" dirty="0"/>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extLst>
              <p:ext uri="{D42A27DB-BD31-4B8C-83A1-F6EECF244321}">
                <p14:modId xmlns:p14="http://schemas.microsoft.com/office/powerpoint/2010/main" val="832485913"/>
              </p:ext>
            </p:extLst>
          </p:nvPr>
        </p:nvGraphicFramePr>
        <p:xfrm>
          <a:off x="6908799" y="1157791"/>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a:t>
                      </a:r>
                    </a:p>
                  </a:txBody>
                  <a:tcPr/>
                </a:tc>
                <a:tc>
                  <a:txBody>
                    <a:bodyPr/>
                    <a:lstStyle/>
                    <a:p>
                      <a:r>
                        <a:rPr lang="nl-NL" dirty="0"/>
                        <a:t>3</a:t>
                      </a:r>
                    </a:p>
                  </a:txBody>
                  <a:tcPr/>
                </a:tc>
                <a:extLst>
                  <a:ext uri="{0D108BD9-81ED-4DB2-BD59-A6C34878D82A}">
                    <a16:rowId xmlns:a16="http://schemas.microsoft.com/office/drawing/2014/main" val="2848339466"/>
                  </a:ext>
                </a:extLst>
              </a:tr>
            </a:tbl>
          </a:graphicData>
        </a:graphic>
      </p:graphicFrame>
      <p:sp>
        <p:nvSpPr>
          <p:cNvPr id="9" name="Driehoek 8">
            <a:extLst>
              <a:ext uri="{FF2B5EF4-FFF2-40B4-BE49-F238E27FC236}">
                <a16:creationId xmlns:a16="http://schemas.microsoft.com/office/drawing/2014/main" id="{4E4CF560-4B6A-F245-8376-3F05B2D7264E}"/>
              </a:ext>
            </a:extLst>
          </p:cNvPr>
          <p:cNvSpPr/>
          <p:nvPr/>
        </p:nvSpPr>
        <p:spPr>
          <a:xfrm rot="5400000">
            <a:off x="833436" y="2092511"/>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5261FBDE-214E-0D4F-B59A-01DDC7AFEEB4}"/>
              </a:ext>
            </a:extLst>
          </p:cNvPr>
          <p:cNvSpPr txBox="1"/>
          <p:nvPr/>
        </p:nvSpPr>
        <p:spPr>
          <a:xfrm>
            <a:off x="6908799" y="2398027"/>
            <a:ext cx="4013202" cy="3416320"/>
          </a:xfrm>
          <a:prstGeom prst="rect">
            <a:avLst/>
          </a:prstGeom>
          <a:solidFill>
            <a:schemeClr val="tx1"/>
          </a:solidFill>
        </p:spPr>
        <p:txBody>
          <a:bodyPr wrap="square" rtlCol="0">
            <a:spAutoFit/>
          </a:bodyPr>
          <a:lstStyle/>
          <a:p>
            <a:r>
              <a:rPr lang="nl-NL" dirty="0">
                <a:solidFill>
                  <a:schemeClr val="bg1"/>
                </a:solidFill>
              </a:rPr>
              <a:t>1</a:t>
            </a:r>
          </a:p>
          <a:p>
            <a:r>
              <a:rPr lang="nl-NL" dirty="0">
                <a:solidFill>
                  <a:schemeClr val="bg1"/>
                </a:solidFill>
              </a:rPr>
              <a:t>2</a:t>
            </a:r>
          </a:p>
          <a:p>
            <a:r>
              <a:rPr lang="nl-NL" dirty="0">
                <a:solidFill>
                  <a:schemeClr val="bg1"/>
                </a:solidFill>
              </a:rPr>
              <a:t>3</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35233395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6070600" cy="2709679"/>
          </a:xfrm>
        </p:spPr>
        <p:txBody>
          <a:bodyPr>
            <a:normAutofit lnSpcReduction="10000"/>
          </a:bodyPr>
          <a:lstStyle/>
          <a:p>
            <a:pPr marL="457200" lvl="1" indent="0">
              <a:buNone/>
            </a:pPr>
            <a:r>
              <a:rPr lang="nl-NL" dirty="0">
                <a:latin typeface="Monaco" pitchFamily="2" charset="77"/>
              </a:rPr>
              <a:t>var i = 1;</a:t>
            </a:r>
          </a:p>
          <a:p>
            <a:pPr marL="457200" lvl="1" indent="0">
              <a:buNone/>
            </a:pPr>
            <a:r>
              <a:rPr lang="nl-NL" dirty="0" err="1">
                <a:latin typeface="Monaco" pitchFamily="2" charset="77"/>
              </a:rPr>
              <a:t>while</a:t>
            </a:r>
            <a:r>
              <a:rPr lang="nl-NL" dirty="0">
                <a:latin typeface="Monaco" pitchFamily="2" charset="77"/>
              </a:rPr>
              <a:t> (i &lt; 10) {</a:t>
            </a:r>
          </a:p>
          <a:p>
            <a:pPr marL="457200" lvl="1" indent="0">
              <a:buNone/>
            </a:pPr>
            <a:r>
              <a:rPr lang="nl-NL" dirty="0">
                <a:latin typeface="Monaco" pitchFamily="2" charset="77"/>
              </a:rPr>
              <a:t>  </a:t>
            </a:r>
            <a:r>
              <a:rPr lang="nl-NL" dirty="0" err="1">
                <a:latin typeface="Monaco" pitchFamily="2" charset="77"/>
              </a:rPr>
              <a:t>println</a:t>
            </a:r>
            <a:r>
              <a:rPr lang="nl-NL" dirty="0">
                <a:latin typeface="Monaco" pitchFamily="2" charset="77"/>
              </a:rPr>
              <a:t>(i);</a:t>
            </a:r>
          </a:p>
          <a:p>
            <a:pPr marL="457200" lvl="1" indent="0">
              <a:buNone/>
            </a:pPr>
            <a:r>
              <a:rPr lang="nl-NL" dirty="0">
                <a:latin typeface="Monaco" pitchFamily="2" charset="77"/>
              </a:rPr>
              <a:t>  i++;</a:t>
            </a:r>
          </a:p>
          <a:p>
            <a:pPr marL="457200" lvl="1" indent="0">
              <a:buNone/>
            </a:pPr>
            <a:r>
              <a:rPr lang="nl-NL" dirty="0">
                <a:latin typeface="Monaco" pitchFamily="2" charset="77"/>
              </a:rPr>
              <a:t>}</a:t>
            </a:r>
          </a:p>
          <a:p>
            <a:pPr marL="457200" lvl="1" indent="0">
              <a:buNone/>
            </a:pPr>
            <a:endParaRPr lang="nl-NL" dirty="0">
              <a:latin typeface="Monaco" pitchFamily="2" charset="77"/>
            </a:endParaRPr>
          </a:p>
          <a:p>
            <a:pPr marL="457200" lvl="1" indent="0">
              <a:buNone/>
            </a:pPr>
            <a:r>
              <a:rPr lang="nl-NL" dirty="0" err="1">
                <a:latin typeface="Monaco" pitchFamily="2" charset="77"/>
              </a:rPr>
              <a:t>println</a:t>
            </a:r>
            <a:r>
              <a:rPr lang="nl-NL" dirty="0">
                <a:latin typeface="Monaco" pitchFamily="2" charset="77"/>
              </a:rPr>
              <a:t>("We kunnen verder!");</a:t>
            </a:r>
          </a:p>
          <a:p>
            <a:pPr marL="457200" lvl="1" indent="0">
              <a:buNone/>
            </a:pPr>
            <a:endParaRPr lang="nl-NL" dirty="0"/>
          </a:p>
          <a:p>
            <a:pPr lvl="1"/>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135</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extLst>
              <p:ext uri="{D42A27DB-BD31-4B8C-83A1-F6EECF244321}">
                <p14:modId xmlns:p14="http://schemas.microsoft.com/office/powerpoint/2010/main" val="1062436607"/>
              </p:ext>
            </p:extLst>
          </p:nvPr>
        </p:nvGraphicFramePr>
        <p:xfrm>
          <a:off x="6908799" y="1157791"/>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a:t>
                      </a:r>
                    </a:p>
                  </a:txBody>
                  <a:tcPr/>
                </a:tc>
                <a:tc>
                  <a:txBody>
                    <a:bodyPr/>
                    <a:lstStyle/>
                    <a:p>
                      <a:r>
                        <a:rPr lang="nl-NL" dirty="0"/>
                        <a:t>4</a:t>
                      </a:r>
                    </a:p>
                  </a:txBody>
                  <a:tcPr/>
                </a:tc>
                <a:extLst>
                  <a:ext uri="{0D108BD9-81ED-4DB2-BD59-A6C34878D82A}">
                    <a16:rowId xmlns:a16="http://schemas.microsoft.com/office/drawing/2014/main" val="2848339466"/>
                  </a:ext>
                </a:extLst>
              </a:tr>
            </a:tbl>
          </a:graphicData>
        </a:graphic>
      </p:graphicFrame>
      <p:sp>
        <p:nvSpPr>
          <p:cNvPr id="9" name="Driehoek 8">
            <a:extLst>
              <a:ext uri="{FF2B5EF4-FFF2-40B4-BE49-F238E27FC236}">
                <a16:creationId xmlns:a16="http://schemas.microsoft.com/office/drawing/2014/main" id="{4E4CF560-4B6A-F245-8376-3F05B2D7264E}"/>
              </a:ext>
            </a:extLst>
          </p:cNvPr>
          <p:cNvSpPr/>
          <p:nvPr/>
        </p:nvSpPr>
        <p:spPr>
          <a:xfrm rot="5400000">
            <a:off x="833436" y="2480951"/>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5261FBDE-214E-0D4F-B59A-01DDC7AFEEB4}"/>
              </a:ext>
            </a:extLst>
          </p:cNvPr>
          <p:cNvSpPr txBox="1"/>
          <p:nvPr/>
        </p:nvSpPr>
        <p:spPr>
          <a:xfrm>
            <a:off x="6908799" y="2398027"/>
            <a:ext cx="4013202" cy="3416320"/>
          </a:xfrm>
          <a:prstGeom prst="rect">
            <a:avLst/>
          </a:prstGeom>
          <a:solidFill>
            <a:schemeClr val="tx1"/>
          </a:solidFill>
        </p:spPr>
        <p:txBody>
          <a:bodyPr wrap="square" rtlCol="0">
            <a:spAutoFit/>
          </a:bodyPr>
          <a:lstStyle/>
          <a:p>
            <a:r>
              <a:rPr lang="nl-NL" dirty="0">
                <a:solidFill>
                  <a:schemeClr val="bg1"/>
                </a:solidFill>
              </a:rPr>
              <a:t>1</a:t>
            </a:r>
          </a:p>
          <a:p>
            <a:r>
              <a:rPr lang="nl-NL" dirty="0">
                <a:solidFill>
                  <a:schemeClr val="bg1"/>
                </a:solidFill>
              </a:rPr>
              <a:t>2</a:t>
            </a:r>
          </a:p>
          <a:p>
            <a:r>
              <a:rPr lang="nl-NL" dirty="0">
                <a:solidFill>
                  <a:schemeClr val="bg1"/>
                </a:solidFill>
              </a:rPr>
              <a:t>3</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18229454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p:txBody>
          <a:bodyPr/>
          <a:lstStyle/>
          <a:p>
            <a:r>
              <a:rPr lang="nl-NL" dirty="0"/>
              <a:t>even doorspoelen…</a:t>
            </a: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dirty="0">
              <a:latin typeface="Monaco" pitchFamily="2" charset="77"/>
            </a:endParaRPr>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136</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a:t>COLLEGE 5</a:t>
            </a:r>
            <a:endParaRPr lang="nl-NL" dirty="0"/>
          </a:p>
        </p:txBody>
      </p:sp>
    </p:spTree>
    <p:extLst>
      <p:ext uri="{BB962C8B-B14F-4D97-AF65-F5344CB8AC3E}">
        <p14:creationId xmlns:p14="http://schemas.microsoft.com/office/powerpoint/2010/main" val="404405936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6070600" cy="2709679"/>
          </a:xfrm>
        </p:spPr>
        <p:txBody>
          <a:bodyPr>
            <a:normAutofit lnSpcReduction="10000"/>
          </a:bodyPr>
          <a:lstStyle/>
          <a:p>
            <a:pPr marL="457200" lvl="1" indent="0">
              <a:buNone/>
            </a:pPr>
            <a:r>
              <a:rPr lang="nl-NL" dirty="0">
                <a:latin typeface="Monaco" pitchFamily="2" charset="77"/>
              </a:rPr>
              <a:t>var i = 1;</a:t>
            </a:r>
          </a:p>
          <a:p>
            <a:pPr marL="457200" lvl="1" indent="0">
              <a:buNone/>
            </a:pPr>
            <a:r>
              <a:rPr lang="nl-NL" dirty="0" err="1">
                <a:latin typeface="Monaco" pitchFamily="2" charset="77"/>
              </a:rPr>
              <a:t>while</a:t>
            </a:r>
            <a:r>
              <a:rPr lang="nl-NL" dirty="0">
                <a:latin typeface="Monaco" pitchFamily="2" charset="77"/>
              </a:rPr>
              <a:t> (i &lt; 10) {</a:t>
            </a:r>
          </a:p>
          <a:p>
            <a:pPr marL="457200" lvl="1" indent="0">
              <a:buNone/>
            </a:pPr>
            <a:r>
              <a:rPr lang="nl-NL" dirty="0">
                <a:latin typeface="Monaco" pitchFamily="2" charset="77"/>
              </a:rPr>
              <a:t>  </a:t>
            </a:r>
            <a:r>
              <a:rPr lang="nl-NL" dirty="0" err="1">
                <a:latin typeface="Monaco" pitchFamily="2" charset="77"/>
              </a:rPr>
              <a:t>println</a:t>
            </a:r>
            <a:r>
              <a:rPr lang="nl-NL" dirty="0">
                <a:latin typeface="Monaco" pitchFamily="2" charset="77"/>
              </a:rPr>
              <a:t>(i);</a:t>
            </a:r>
          </a:p>
          <a:p>
            <a:pPr marL="457200" lvl="1" indent="0">
              <a:buNone/>
            </a:pPr>
            <a:r>
              <a:rPr lang="nl-NL" dirty="0">
                <a:latin typeface="Monaco" pitchFamily="2" charset="77"/>
              </a:rPr>
              <a:t>  i=i+1;</a:t>
            </a:r>
          </a:p>
          <a:p>
            <a:pPr marL="457200" lvl="1" indent="0">
              <a:buNone/>
            </a:pPr>
            <a:r>
              <a:rPr lang="nl-NL" dirty="0">
                <a:latin typeface="Monaco" pitchFamily="2" charset="77"/>
              </a:rPr>
              <a:t>}</a:t>
            </a:r>
          </a:p>
          <a:p>
            <a:pPr marL="457200" lvl="1" indent="0">
              <a:buNone/>
            </a:pPr>
            <a:endParaRPr lang="nl-NL" dirty="0">
              <a:latin typeface="Monaco" pitchFamily="2" charset="77"/>
            </a:endParaRPr>
          </a:p>
          <a:p>
            <a:pPr marL="457200" lvl="1" indent="0">
              <a:buNone/>
            </a:pPr>
            <a:r>
              <a:rPr lang="nl-NL" dirty="0" err="1">
                <a:latin typeface="Monaco" pitchFamily="2" charset="77"/>
              </a:rPr>
              <a:t>println</a:t>
            </a:r>
            <a:r>
              <a:rPr lang="nl-NL" dirty="0">
                <a:latin typeface="Monaco" pitchFamily="2" charset="77"/>
              </a:rPr>
              <a:t>("We kunnen verder!");</a:t>
            </a:r>
          </a:p>
          <a:p>
            <a:pPr marL="457200" lvl="1" indent="0">
              <a:buNone/>
            </a:pPr>
            <a:endParaRPr lang="nl-NL" dirty="0"/>
          </a:p>
          <a:p>
            <a:pPr lvl="1"/>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137</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a:t>COLLEGE 5</a:t>
            </a:r>
            <a:endParaRPr lang="nl-NL" dirty="0"/>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extLst>
              <p:ext uri="{D42A27DB-BD31-4B8C-83A1-F6EECF244321}">
                <p14:modId xmlns:p14="http://schemas.microsoft.com/office/powerpoint/2010/main" val="3711497527"/>
              </p:ext>
            </p:extLst>
          </p:nvPr>
        </p:nvGraphicFramePr>
        <p:xfrm>
          <a:off x="6908799" y="1157791"/>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a:t>
                      </a:r>
                    </a:p>
                  </a:txBody>
                  <a:tcPr/>
                </a:tc>
                <a:tc>
                  <a:txBody>
                    <a:bodyPr/>
                    <a:lstStyle/>
                    <a:p>
                      <a:r>
                        <a:rPr lang="nl-NL" dirty="0"/>
                        <a:t>9</a:t>
                      </a:r>
                    </a:p>
                  </a:txBody>
                  <a:tcPr/>
                </a:tc>
                <a:extLst>
                  <a:ext uri="{0D108BD9-81ED-4DB2-BD59-A6C34878D82A}">
                    <a16:rowId xmlns:a16="http://schemas.microsoft.com/office/drawing/2014/main" val="2848339466"/>
                  </a:ext>
                </a:extLst>
              </a:tr>
            </a:tbl>
          </a:graphicData>
        </a:graphic>
      </p:graphicFrame>
      <p:sp>
        <p:nvSpPr>
          <p:cNvPr id="9" name="Driehoek 8">
            <a:extLst>
              <a:ext uri="{FF2B5EF4-FFF2-40B4-BE49-F238E27FC236}">
                <a16:creationId xmlns:a16="http://schemas.microsoft.com/office/drawing/2014/main" id="{4E4CF560-4B6A-F245-8376-3F05B2D7264E}"/>
              </a:ext>
            </a:extLst>
          </p:cNvPr>
          <p:cNvSpPr/>
          <p:nvPr/>
        </p:nvSpPr>
        <p:spPr>
          <a:xfrm rot="5400000">
            <a:off x="833435" y="1642372"/>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94263E7D-932F-B84C-84CC-E37994DAFC81}"/>
              </a:ext>
            </a:extLst>
          </p:cNvPr>
          <p:cNvSpPr txBox="1"/>
          <p:nvPr/>
        </p:nvSpPr>
        <p:spPr>
          <a:xfrm>
            <a:off x="6908799" y="2398027"/>
            <a:ext cx="4013202" cy="3416320"/>
          </a:xfrm>
          <a:prstGeom prst="rect">
            <a:avLst/>
          </a:prstGeom>
          <a:solidFill>
            <a:schemeClr val="tx1"/>
          </a:solidFill>
        </p:spPr>
        <p:txBody>
          <a:bodyPr wrap="square" rtlCol="0">
            <a:spAutoFit/>
          </a:bodyPr>
          <a:lstStyle/>
          <a:p>
            <a:r>
              <a:rPr lang="nl-NL" dirty="0">
                <a:solidFill>
                  <a:schemeClr val="bg1"/>
                </a:solidFill>
              </a:rPr>
              <a:t>1</a:t>
            </a:r>
          </a:p>
          <a:p>
            <a:r>
              <a:rPr lang="nl-NL" dirty="0">
                <a:solidFill>
                  <a:schemeClr val="bg1"/>
                </a:solidFill>
              </a:rPr>
              <a:t>2</a:t>
            </a:r>
          </a:p>
          <a:p>
            <a:r>
              <a:rPr lang="nl-NL" dirty="0">
                <a:solidFill>
                  <a:schemeClr val="bg1"/>
                </a:solidFill>
              </a:rPr>
              <a:t>3</a:t>
            </a:r>
          </a:p>
          <a:p>
            <a:r>
              <a:rPr lang="nl-NL" dirty="0">
                <a:solidFill>
                  <a:schemeClr val="bg1"/>
                </a:solidFill>
              </a:rPr>
              <a:t>4</a:t>
            </a:r>
          </a:p>
          <a:p>
            <a:r>
              <a:rPr lang="nl-NL" dirty="0">
                <a:solidFill>
                  <a:schemeClr val="bg1"/>
                </a:solidFill>
              </a:rPr>
              <a:t>5</a:t>
            </a:r>
          </a:p>
          <a:p>
            <a:r>
              <a:rPr lang="nl-NL" dirty="0">
                <a:solidFill>
                  <a:schemeClr val="bg1"/>
                </a:solidFill>
              </a:rPr>
              <a:t>6</a:t>
            </a:r>
          </a:p>
          <a:p>
            <a:r>
              <a:rPr lang="nl-NL" dirty="0">
                <a:solidFill>
                  <a:schemeClr val="bg1"/>
                </a:solidFill>
              </a:rPr>
              <a:t>7</a:t>
            </a:r>
          </a:p>
          <a:p>
            <a:r>
              <a:rPr lang="nl-NL" dirty="0">
                <a:solidFill>
                  <a:schemeClr val="bg1"/>
                </a:solidFill>
              </a:rPr>
              <a:t>8</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23998903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6070600" cy="2709679"/>
          </a:xfrm>
        </p:spPr>
        <p:txBody>
          <a:bodyPr>
            <a:normAutofit lnSpcReduction="10000"/>
          </a:bodyPr>
          <a:lstStyle/>
          <a:p>
            <a:pPr marL="457200" lvl="1" indent="0">
              <a:buNone/>
            </a:pPr>
            <a:r>
              <a:rPr lang="nl-NL" dirty="0">
                <a:latin typeface="Monaco" pitchFamily="2" charset="77"/>
              </a:rPr>
              <a:t>var i = 1;</a:t>
            </a:r>
          </a:p>
          <a:p>
            <a:pPr marL="457200" lvl="1" indent="0">
              <a:buNone/>
            </a:pPr>
            <a:r>
              <a:rPr lang="nl-NL" dirty="0" err="1">
                <a:latin typeface="Monaco" pitchFamily="2" charset="77"/>
              </a:rPr>
              <a:t>while</a:t>
            </a:r>
            <a:r>
              <a:rPr lang="nl-NL" dirty="0">
                <a:latin typeface="Monaco" pitchFamily="2" charset="77"/>
              </a:rPr>
              <a:t> (i &lt; 10) {</a:t>
            </a:r>
          </a:p>
          <a:p>
            <a:pPr marL="457200" lvl="1" indent="0">
              <a:buNone/>
            </a:pPr>
            <a:r>
              <a:rPr lang="nl-NL" dirty="0">
                <a:latin typeface="Monaco" pitchFamily="2" charset="77"/>
              </a:rPr>
              <a:t>  </a:t>
            </a:r>
            <a:r>
              <a:rPr lang="nl-NL" dirty="0" err="1">
                <a:latin typeface="Monaco" pitchFamily="2" charset="77"/>
              </a:rPr>
              <a:t>println</a:t>
            </a:r>
            <a:r>
              <a:rPr lang="nl-NL" dirty="0">
                <a:latin typeface="Monaco" pitchFamily="2" charset="77"/>
              </a:rPr>
              <a:t>(i);</a:t>
            </a:r>
          </a:p>
          <a:p>
            <a:pPr marL="457200" lvl="1" indent="0">
              <a:buNone/>
            </a:pPr>
            <a:r>
              <a:rPr lang="nl-NL" dirty="0">
                <a:latin typeface="Monaco" pitchFamily="2" charset="77"/>
              </a:rPr>
              <a:t>  i++;</a:t>
            </a:r>
          </a:p>
          <a:p>
            <a:pPr marL="457200" lvl="1" indent="0">
              <a:buNone/>
            </a:pPr>
            <a:r>
              <a:rPr lang="nl-NL" dirty="0">
                <a:latin typeface="Monaco" pitchFamily="2" charset="77"/>
              </a:rPr>
              <a:t>}</a:t>
            </a:r>
          </a:p>
          <a:p>
            <a:pPr marL="457200" lvl="1" indent="0">
              <a:buNone/>
            </a:pPr>
            <a:endParaRPr lang="nl-NL" dirty="0">
              <a:latin typeface="Monaco" pitchFamily="2" charset="77"/>
            </a:endParaRPr>
          </a:p>
          <a:p>
            <a:pPr marL="457200" lvl="1" indent="0">
              <a:buNone/>
            </a:pPr>
            <a:r>
              <a:rPr lang="nl-NL" dirty="0" err="1">
                <a:latin typeface="Monaco" pitchFamily="2" charset="77"/>
              </a:rPr>
              <a:t>println</a:t>
            </a:r>
            <a:r>
              <a:rPr lang="nl-NL" dirty="0">
                <a:latin typeface="Monaco" pitchFamily="2" charset="77"/>
              </a:rPr>
              <a:t>("We kunnen verder!");</a:t>
            </a:r>
          </a:p>
          <a:p>
            <a:pPr marL="457200" lvl="1" indent="0">
              <a:buNone/>
            </a:pPr>
            <a:endParaRPr lang="nl-NL" dirty="0"/>
          </a:p>
          <a:p>
            <a:pPr lvl="1"/>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138</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a:t>COLLEGE 5</a:t>
            </a:r>
            <a:endParaRPr lang="nl-NL" dirty="0"/>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nvGraphicFramePr>
        <p:xfrm>
          <a:off x="6908799" y="1157791"/>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a:t>
                      </a:r>
                    </a:p>
                  </a:txBody>
                  <a:tcPr/>
                </a:tc>
                <a:tc>
                  <a:txBody>
                    <a:bodyPr/>
                    <a:lstStyle/>
                    <a:p>
                      <a:r>
                        <a:rPr lang="nl-NL" dirty="0"/>
                        <a:t>3</a:t>
                      </a:r>
                    </a:p>
                  </a:txBody>
                  <a:tcPr/>
                </a:tc>
                <a:extLst>
                  <a:ext uri="{0D108BD9-81ED-4DB2-BD59-A6C34878D82A}">
                    <a16:rowId xmlns:a16="http://schemas.microsoft.com/office/drawing/2014/main" val="2848339466"/>
                  </a:ext>
                </a:extLst>
              </a:tr>
            </a:tbl>
          </a:graphicData>
        </a:graphic>
      </p:graphicFrame>
      <p:sp>
        <p:nvSpPr>
          <p:cNvPr id="9" name="Driehoek 8">
            <a:extLst>
              <a:ext uri="{FF2B5EF4-FFF2-40B4-BE49-F238E27FC236}">
                <a16:creationId xmlns:a16="http://schemas.microsoft.com/office/drawing/2014/main" id="{4E4CF560-4B6A-F245-8376-3F05B2D7264E}"/>
              </a:ext>
            </a:extLst>
          </p:cNvPr>
          <p:cNvSpPr/>
          <p:nvPr/>
        </p:nvSpPr>
        <p:spPr>
          <a:xfrm rot="5400000">
            <a:off x="833436" y="2092511"/>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5261FBDE-214E-0D4F-B59A-01DDC7AFEEB4}"/>
              </a:ext>
            </a:extLst>
          </p:cNvPr>
          <p:cNvSpPr txBox="1"/>
          <p:nvPr/>
        </p:nvSpPr>
        <p:spPr>
          <a:xfrm>
            <a:off x="6908799" y="2398027"/>
            <a:ext cx="4013202" cy="3416320"/>
          </a:xfrm>
          <a:prstGeom prst="rect">
            <a:avLst/>
          </a:prstGeom>
          <a:solidFill>
            <a:schemeClr val="tx1"/>
          </a:solidFill>
        </p:spPr>
        <p:txBody>
          <a:bodyPr wrap="square" rtlCol="0">
            <a:spAutoFit/>
          </a:bodyPr>
          <a:lstStyle/>
          <a:p>
            <a:r>
              <a:rPr lang="nl-NL" dirty="0">
                <a:solidFill>
                  <a:schemeClr val="bg1"/>
                </a:solidFill>
              </a:rPr>
              <a:t>1</a:t>
            </a:r>
          </a:p>
          <a:p>
            <a:r>
              <a:rPr lang="nl-NL" dirty="0">
                <a:solidFill>
                  <a:schemeClr val="bg1"/>
                </a:solidFill>
              </a:rPr>
              <a:t>2</a:t>
            </a:r>
          </a:p>
          <a:p>
            <a:r>
              <a:rPr lang="nl-NL" dirty="0">
                <a:solidFill>
                  <a:schemeClr val="bg1"/>
                </a:solidFill>
              </a:rPr>
              <a:t>3</a:t>
            </a:r>
          </a:p>
          <a:p>
            <a:r>
              <a:rPr lang="nl-NL" dirty="0">
                <a:solidFill>
                  <a:schemeClr val="bg1"/>
                </a:solidFill>
              </a:rPr>
              <a:t>4</a:t>
            </a:r>
          </a:p>
          <a:p>
            <a:r>
              <a:rPr lang="nl-NL" dirty="0">
                <a:solidFill>
                  <a:schemeClr val="bg1"/>
                </a:solidFill>
              </a:rPr>
              <a:t>5</a:t>
            </a:r>
          </a:p>
          <a:p>
            <a:r>
              <a:rPr lang="nl-NL" dirty="0">
                <a:solidFill>
                  <a:schemeClr val="bg1"/>
                </a:solidFill>
              </a:rPr>
              <a:t>6</a:t>
            </a:r>
          </a:p>
          <a:p>
            <a:r>
              <a:rPr lang="nl-NL" dirty="0">
                <a:solidFill>
                  <a:schemeClr val="bg1"/>
                </a:solidFill>
              </a:rPr>
              <a:t>7</a:t>
            </a:r>
          </a:p>
          <a:p>
            <a:r>
              <a:rPr lang="nl-NL" dirty="0">
                <a:solidFill>
                  <a:schemeClr val="bg1"/>
                </a:solidFill>
              </a:rPr>
              <a:t>8</a:t>
            </a:r>
          </a:p>
          <a:p>
            <a:r>
              <a:rPr lang="nl-NL" dirty="0">
                <a:solidFill>
                  <a:schemeClr val="bg1"/>
                </a:solidFill>
              </a:rPr>
              <a:t>9</a:t>
            </a:r>
          </a:p>
          <a:p>
            <a:endParaRPr lang="nl-NL" dirty="0">
              <a:solidFill>
                <a:schemeClr val="bg1"/>
              </a:solidFill>
            </a:endParaRP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13776439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6070600" cy="2709679"/>
          </a:xfrm>
        </p:spPr>
        <p:txBody>
          <a:bodyPr>
            <a:normAutofit lnSpcReduction="10000"/>
          </a:bodyPr>
          <a:lstStyle/>
          <a:p>
            <a:pPr marL="457200" lvl="1" indent="0">
              <a:buNone/>
            </a:pPr>
            <a:r>
              <a:rPr lang="nl-NL" dirty="0">
                <a:latin typeface="Monaco" pitchFamily="2" charset="77"/>
              </a:rPr>
              <a:t>var i = 1;</a:t>
            </a:r>
          </a:p>
          <a:p>
            <a:pPr marL="457200" lvl="1" indent="0">
              <a:buNone/>
            </a:pPr>
            <a:r>
              <a:rPr lang="nl-NL" dirty="0" err="1">
                <a:latin typeface="Monaco" pitchFamily="2" charset="77"/>
              </a:rPr>
              <a:t>while</a:t>
            </a:r>
            <a:r>
              <a:rPr lang="nl-NL" dirty="0">
                <a:latin typeface="Monaco" pitchFamily="2" charset="77"/>
              </a:rPr>
              <a:t> (i &lt; 10) {</a:t>
            </a:r>
          </a:p>
          <a:p>
            <a:pPr marL="457200" lvl="1" indent="0">
              <a:buNone/>
            </a:pPr>
            <a:r>
              <a:rPr lang="nl-NL" dirty="0">
                <a:latin typeface="Monaco" pitchFamily="2" charset="77"/>
              </a:rPr>
              <a:t>  </a:t>
            </a:r>
            <a:r>
              <a:rPr lang="nl-NL" dirty="0" err="1">
                <a:latin typeface="Monaco" pitchFamily="2" charset="77"/>
              </a:rPr>
              <a:t>println</a:t>
            </a:r>
            <a:r>
              <a:rPr lang="nl-NL" dirty="0">
                <a:latin typeface="Monaco" pitchFamily="2" charset="77"/>
              </a:rPr>
              <a:t>(i);</a:t>
            </a:r>
          </a:p>
          <a:p>
            <a:pPr marL="457200" lvl="1" indent="0">
              <a:buNone/>
            </a:pPr>
            <a:r>
              <a:rPr lang="nl-NL" dirty="0">
                <a:latin typeface="Monaco" pitchFamily="2" charset="77"/>
              </a:rPr>
              <a:t>  i++;</a:t>
            </a:r>
          </a:p>
          <a:p>
            <a:pPr marL="457200" lvl="1" indent="0">
              <a:buNone/>
            </a:pPr>
            <a:r>
              <a:rPr lang="nl-NL" dirty="0">
                <a:latin typeface="Monaco" pitchFamily="2" charset="77"/>
              </a:rPr>
              <a:t>}</a:t>
            </a:r>
          </a:p>
          <a:p>
            <a:pPr marL="457200" lvl="1" indent="0">
              <a:buNone/>
            </a:pPr>
            <a:endParaRPr lang="nl-NL" dirty="0">
              <a:latin typeface="Monaco" pitchFamily="2" charset="77"/>
            </a:endParaRPr>
          </a:p>
          <a:p>
            <a:pPr marL="457200" lvl="1" indent="0">
              <a:buNone/>
            </a:pPr>
            <a:r>
              <a:rPr lang="nl-NL" dirty="0" err="1">
                <a:latin typeface="Monaco" pitchFamily="2" charset="77"/>
              </a:rPr>
              <a:t>println</a:t>
            </a:r>
            <a:r>
              <a:rPr lang="nl-NL" dirty="0">
                <a:latin typeface="Monaco" pitchFamily="2" charset="77"/>
              </a:rPr>
              <a:t>("We kunnen verder!");</a:t>
            </a:r>
          </a:p>
          <a:p>
            <a:pPr marL="457200" lvl="1" indent="0">
              <a:buNone/>
            </a:pPr>
            <a:endParaRPr lang="nl-NL" dirty="0"/>
          </a:p>
          <a:p>
            <a:pPr lvl="1"/>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139</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a:t>COLLEGE 5</a:t>
            </a:r>
            <a:endParaRPr lang="nl-NL" dirty="0"/>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extLst>
              <p:ext uri="{D42A27DB-BD31-4B8C-83A1-F6EECF244321}">
                <p14:modId xmlns:p14="http://schemas.microsoft.com/office/powerpoint/2010/main" val="3348347982"/>
              </p:ext>
            </p:extLst>
          </p:nvPr>
        </p:nvGraphicFramePr>
        <p:xfrm>
          <a:off x="6908799" y="1157791"/>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a:t>
                      </a:r>
                    </a:p>
                  </a:txBody>
                  <a:tcPr/>
                </a:tc>
                <a:tc>
                  <a:txBody>
                    <a:bodyPr/>
                    <a:lstStyle/>
                    <a:p>
                      <a:r>
                        <a:rPr lang="nl-NL" dirty="0"/>
                        <a:t>10</a:t>
                      </a:r>
                    </a:p>
                  </a:txBody>
                  <a:tcPr/>
                </a:tc>
                <a:extLst>
                  <a:ext uri="{0D108BD9-81ED-4DB2-BD59-A6C34878D82A}">
                    <a16:rowId xmlns:a16="http://schemas.microsoft.com/office/drawing/2014/main" val="2848339466"/>
                  </a:ext>
                </a:extLst>
              </a:tr>
            </a:tbl>
          </a:graphicData>
        </a:graphic>
      </p:graphicFrame>
      <p:sp>
        <p:nvSpPr>
          <p:cNvPr id="9" name="Driehoek 8">
            <a:extLst>
              <a:ext uri="{FF2B5EF4-FFF2-40B4-BE49-F238E27FC236}">
                <a16:creationId xmlns:a16="http://schemas.microsoft.com/office/drawing/2014/main" id="{4E4CF560-4B6A-F245-8376-3F05B2D7264E}"/>
              </a:ext>
            </a:extLst>
          </p:cNvPr>
          <p:cNvSpPr/>
          <p:nvPr/>
        </p:nvSpPr>
        <p:spPr>
          <a:xfrm rot="5400000">
            <a:off x="833436" y="2480951"/>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5261FBDE-214E-0D4F-B59A-01DDC7AFEEB4}"/>
              </a:ext>
            </a:extLst>
          </p:cNvPr>
          <p:cNvSpPr txBox="1"/>
          <p:nvPr/>
        </p:nvSpPr>
        <p:spPr>
          <a:xfrm>
            <a:off x="6908799" y="2398027"/>
            <a:ext cx="4013202" cy="3416320"/>
          </a:xfrm>
          <a:prstGeom prst="rect">
            <a:avLst/>
          </a:prstGeom>
          <a:solidFill>
            <a:schemeClr val="tx1"/>
          </a:solidFill>
        </p:spPr>
        <p:txBody>
          <a:bodyPr wrap="square" rtlCol="0">
            <a:spAutoFit/>
          </a:bodyPr>
          <a:lstStyle/>
          <a:p>
            <a:r>
              <a:rPr lang="nl-NL" dirty="0">
                <a:solidFill>
                  <a:schemeClr val="bg1"/>
                </a:solidFill>
              </a:rPr>
              <a:t>1</a:t>
            </a:r>
          </a:p>
          <a:p>
            <a:r>
              <a:rPr lang="nl-NL" dirty="0">
                <a:solidFill>
                  <a:schemeClr val="bg1"/>
                </a:solidFill>
              </a:rPr>
              <a:t>2</a:t>
            </a:r>
          </a:p>
          <a:p>
            <a:r>
              <a:rPr lang="nl-NL" dirty="0">
                <a:solidFill>
                  <a:schemeClr val="bg1"/>
                </a:solidFill>
              </a:rPr>
              <a:t>3</a:t>
            </a:r>
          </a:p>
          <a:p>
            <a:r>
              <a:rPr lang="nl-NL" dirty="0">
                <a:solidFill>
                  <a:schemeClr val="bg1"/>
                </a:solidFill>
              </a:rPr>
              <a:t>4</a:t>
            </a:r>
          </a:p>
          <a:p>
            <a:r>
              <a:rPr lang="nl-NL" dirty="0">
                <a:solidFill>
                  <a:schemeClr val="bg1"/>
                </a:solidFill>
              </a:rPr>
              <a:t>5</a:t>
            </a:r>
          </a:p>
          <a:p>
            <a:r>
              <a:rPr lang="nl-NL" dirty="0">
                <a:solidFill>
                  <a:schemeClr val="bg1"/>
                </a:solidFill>
              </a:rPr>
              <a:t>6</a:t>
            </a:r>
          </a:p>
          <a:p>
            <a:r>
              <a:rPr lang="nl-NL" dirty="0">
                <a:solidFill>
                  <a:schemeClr val="bg1"/>
                </a:solidFill>
              </a:rPr>
              <a:t>7</a:t>
            </a:r>
          </a:p>
          <a:p>
            <a:r>
              <a:rPr lang="nl-NL" dirty="0">
                <a:solidFill>
                  <a:schemeClr val="bg1"/>
                </a:solidFill>
              </a:rPr>
              <a:t>8</a:t>
            </a:r>
          </a:p>
          <a:p>
            <a:r>
              <a:rPr lang="nl-NL" dirty="0">
                <a:solidFill>
                  <a:schemeClr val="bg1"/>
                </a:solidFill>
              </a:rPr>
              <a:t>9</a:t>
            </a:r>
          </a:p>
          <a:p>
            <a:endParaRPr lang="nl-NL" dirty="0">
              <a:solidFill>
                <a:schemeClr val="bg1"/>
              </a:solidFill>
            </a:endParaRP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3742990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16792-749C-0147-A5A2-17881AC59C8A}"/>
              </a:ext>
            </a:extLst>
          </p:cNvPr>
          <p:cNvSpPr>
            <a:spLocks noGrp="1"/>
          </p:cNvSpPr>
          <p:nvPr>
            <p:ph type="title"/>
          </p:nvPr>
        </p:nvSpPr>
        <p:spPr/>
        <p:txBody>
          <a:bodyPr/>
          <a:lstStyle/>
          <a:p>
            <a:r>
              <a:rPr lang="nl-NL" dirty="0"/>
              <a:t>Welke programmeertaal is het beste?</a:t>
            </a:r>
          </a:p>
        </p:txBody>
      </p:sp>
      <p:sp>
        <p:nvSpPr>
          <p:cNvPr id="3" name="Tijdelijke aanduiding voor inhoud 2">
            <a:extLst>
              <a:ext uri="{FF2B5EF4-FFF2-40B4-BE49-F238E27FC236}">
                <a16:creationId xmlns:a16="http://schemas.microsoft.com/office/drawing/2014/main" id="{3C8A8FD8-0DB1-7C4A-ACB7-DEBD41B4CEF1}"/>
              </a:ext>
            </a:extLst>
          </p:cNvPr>
          <p:cNvSpPr>
            <a:spLocks noGrp="1"/>
          </p:cNvSpPr>
          <p:nvPr>
            <p:ph idx="1"/>
          </p:nvPr>
        </p:nvSpPr>
        <p:spPr/>
        <p:txBody>
          <a:bodyPr>
            <a:normAutofit/>
          </a:bodyPr>
          <a:lstStyle/>
          <a:p>
            <a:pPr marL="0" indent="0">
              <a:buNone/>
            </a:pPr>
            <a:r>
              <a:rPr lang="nl-NL" dirty="0"/>
              <a:t>Er is niet 1 taal het beste, </a:t>
            </a:r>
          </a:p>
          <a:p>
            <a:pPr marL="0" indent="0">
              <a:buNone/>
            </a:pPr>
            <a:r>
              <a:rPr lang="nl-NL" dirty="0"/>
              <a:t>je keuze hangt af van:</a:t>
            </a:r>
          </a:p>
          <a:p>
            <a:r>
              <a:rPr lang="nl-NL" dirty="0"/>
              <a:t>Wat wil je dat het programma doet?</a:t>
            </a:r>
          </a:p>
          <a:p>
            <a:r>
              <a:rPr lang="nl-NL" dirty="0"/>
              <a:t>Met welke andere programma’s moet het programma samenwerken?</a:t>
            </a:r>
          </a:p>
          <a:p>
            <a:r>
              <a:rPr lang="nl-NL" dirty="0"/>
              <a:t>Op wat voor apparaat draait het programma?</a:t>
            </a:r>
          </a:p>
          <a:p>
            <a:r>
              <a:rPr lang="nl-NL" dirty="0"/>
              <a:t>Van welke taal zijn veel voorbeeld-programma’s beschikbaar</a:t>
            </a:r>
          </a:p>
          <a:p>
            <a:r>
              <a:rPr lang="nl-NL" dirty="0"/>
              <a:t>Met welke taal ben je al bekend?</a:t>
            </a:r>
          </a:p>
          <a:p>
            <a:r>
              <a:rPr lang="nl-NL" dirty="0"/>
              <a:t>…enzovoort</a:t>
            </a:r>
          </a:p>
        </p:txBody>
      </p:sp>
      <p:sp>
        <p:nvSpPr>
          <p:cNvPr id="4" name="Tijdelijke aanduiding voor datum 3">
            <a:extLst>
              <a:ext uri="{FF2B5EF4-FFF2-40B4-BE49-F238E27FC236}">
                <a16:creationId xmlns:a16="http://schemas.microsoft.com/office/drawing/2014/main" id="{D94E61FF-7D92-934B-BC9A-238F35950CD1}"/>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DBB1EA20-C3AB-CB44-9593-2525A3FE76A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BFEFA7F-8DA7-7747-BB22-406FF954763F}"/>
              </a:ext>
            </a:extLst>
          </p:cNvPr>
          <p:cNvSpPr>
            <a:spLocks noGrp="1"/>
          </p:cNvSpPr>
          <p:nvPr>
            <p:ph type="sldNum" sz="quarter" idx="12"/>
          </p:nvPr>
        </p:nvSpPr>
        <p:spPr/>
        <p:txBody>
          <a:bodyPr/>
          <a:lstStyle/>
          <a:p>
            <a:fld id="{0AAEF2E2-A082-486B-BCC1-A4B8E9CF05F7}" type="slidenum">
              <a:rPr lang="nl-NL" smtClean="0"/>
              <a:t>14</a:t>
            </a:fld>
            <a:endParaRPr lang="nl-NL"/>
          </a:p>
        </p:txBody>
      </p:sp>
      <p:sp>
        <p:nvSpPr>
          <p:cNvPr id="7" name="Tijdelijke aanduiding voor tekst 6">
            <a:extLst>
              <a:ext uri="{FF2B5EF4-FFF2-40B4-BE49-F238E27FC236}">
                <a16:creationId xmlns:a16="http://schemas.microsoft.com/office/drawing/2014/main" id="{6B15A552-5820-1840-9152-3A49278E6D4B}"/>
              </a:ext>
            </a:extLst>
          </p:cNvPr>
          <p:cNvSpPr>
            <a:spLocks noGrp="1"/>
          </p:cNvSpPr>
          <p:nvPr>
            <p:ph type="body" sz="quarter" idx="17"/>
          </p:nvPr>
        </p:nvSpPr>
        <p:spPr/>
        <p:txBody>
          <a:bodyPr/>
          <a:lstStyle/>
          <a:p>
            <a:r>
              <a:rPr lang="nl-NL" dirty="0"/>
              <a:t>COLLEGE 1</a:t>
            </a:r>
          </a:p>
        </p:txBody>
      </p:sp>
    </p:spTree>
    <p:extLst>
      <p:ext uri="{BB962C8B-B14F-4D97-AF65-F5344CB8AC3E}">
        <p14:creationId xmlns:p14="http://schemas.microsoft.com/office/powerpoint/2010/main" val="275573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6070600" cy="2709679"/>
          </a:xfrm>
        </p:spPr>
        <p:txBody>
          <a:bodyPr>
            <a:normAutofit lnSpcReduction="10000"/>
          </a:bodyPr>
          <a:lstStyle/>
          <a:p>
            <a:pPr marL="457200" lvl="1" indent="0">
              <a:buNone/>
            </a:pPr>
            <a:r>
              <a:rPr lang="nl-NL" dirty="0">
                <a:latin typeface="Monaco" pitchFamily="2" charset="77"/>
              </a:rPr>
              <a:t>var i = 1;</a:t>
            </a:r>
          </a:p>
          <a:p>
            <a:pPr marL="457200" lvl="1" indent="0">
              <a:buNone/>
            </a:pPr>
            <a:r>
              <a:rPr lang="nl-NL" dirty="0" err="1">
                <a:latin typeface="Monaco" pitchFamily="2" charset="77"/>
              </a:rPr>
              <a:t>while</a:t>
            </a:r>
            <a:r>
              <a:rPr lang="nl-NL" dirty="0">
                <a:latin typeface="Monaco" pitchFamily="2" charset="77"/>
              </a:rPr>
              <a:t> (i &lt; 10) {</a:t>
            </a:r>
          </a:p>
          <a:p>
            <a:pPr marL="457200" lvl="1" indent="0">
              <a:buNone/>
            </a:pPr>
            <a:r>
              <a:rPr lang="nl-NL" dirty="0">
                <a:latin typeface="Monaco" pitchFamily="2" charset="77"/>
              </a:rPr>
              <a:t>  </a:t>
            </a:r>
            <a:r>
              <a:rPr lang="nl-NL" dirty="0" err="1">
                <a:latin typeface="Monaco" pitchFamily="2" charset="77"/>
              </a:rPr>
              <a:t>println</a:t>
            </a:r>
            <a:r>
              <a:rPr lang="nl-NL" dirty="0">
                <a:latin typeface="Monaco" pitchFamily="2" charset="77"/>
              </a:rPr>
              <a:t>(i);</a:t>
            </a:r>
          </a:p>
          <a:p>
            <a:pPr marL="457200" lvl="1" indent="0">
              <a:buNone/>
            </a:pPr>
            <a:r>
              <a:rPr lang="nl-NL" dirty="0">
                <a:latin typeface="Monaco" pitchFamily="2" charset="77"/>
              </a:rPr>
              <a:t>  i++;</a:t>
            </a:r>
          </a:p>
          <a:p>
            <a:pPr marL="457200" lvl="1" indent="0">
              <a:buNone/>
            </a:pPr>
            <a:r>
              <a:rPr lang="nl-NL" dirty="0">
                <a:latin typeface="Monaco" pitchFamily="2" charset="77"/>
              </a:rPr>
              <a:t>}</a:t>
            </a:r>
          </a:p>
          <a:p>
            <a:pPr marL="457200" lvl="1" indent="0">
              <a:buNone/>
            </a:pPr>
            <a:endParaRPr lang="nl-NL" dirty="0">
              <a:latin typeface="Monaco" pitchFamily="2" charset="77"/>
            </a:endParaRPr>
          </a:p>
          <a:p>
            <a:pPr marL="457200" lvl="1" indent="0">
              <a:buNone/>
            </a:pPr>
            <a:r>
              <a:rPr lang="nl-NL" dirty="0" err="1">
                <a:latin typeface="Monaco" pitchFamily="2" charset="77"/>
              </a:rPr>
              <a:t>println</a:t>
            </a:r>
            <a:r>
              <a:rPr lang="nl-NL" dirty="0">
                <a:latin typeface="Monaco" pitchFamily="2" charset="77"/>
              </a:rPr>
              <a:t>("We kunnen verder!");</a:t>
            </a:r>
          </a:p>
          <a:p>
            <a:pPr marL="457200" lvl="1" indent="0">
              <a:buNone/>
            </a:pPr>
            <a:endParaRPr lang="nl-NL" dirty="0"/>
          </a:p>
          <a:p>
            <a:pPr lvl="1"/>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140</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a:t>COLLEGE 5</a:t>
            </a:r>
            <a:endParaRPr lang="nl-NL" dirty="0"/>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extLst>
              <p:ext uri="{D42A27DB-BD31-4B8C-83A1-F6EECF244321}">
                <p14:modId xmlns:p14="http://schemas.microsoft.com/office/powerpoint/2010/main" val="4275651624"/>
              </p:ext>
            </p:extLst>
          </p:nvPr>
        </p:nvGraphicFramePr>
        <p:xfrm>
          <a:off x="6908799" y="1157791"/>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a:t>
                      </a:r>
                    </a:p>
                  </a:txBody>
                  <a:tcPr/>
                </a:tc>
                <a:tc>
                  <a:txBody>
                    <a:bodyPr/>
                    <a:lstStyle/>
                    <a:p>
                      <a:r>
                        <a:rPr lang="nl-NL" dirty="0"/>
                        <a:t>10</a:t>
                      </a:r>
                    </a:p>
                  </a:txBody>
                  <a:tcPr/>
                </a:tc>
                <a:extLst>
                  <a:ext uri="{0D108BD9-81ED-4DB2-BD59-A6C34878D82A}">
                    <a16:rowId xmlns:a16="http://schemas.microsoft.com/office/drawing/2014/main" val="2848339466"/>
                  </a:ext>
                </a:extLst>
              </a:tr>
            </a:tbl>
          </a:graphicData>
        </a:graphic>
      </p:graphicFrame>
      <p:sp>
        <p:nvSpPr>
          <p:cNvPr id="9" name="Driehoek 8">
            <a:extLst>
              <a:ext uri="{FF2B5EF4-FFF2-40B4-BE49-F238E27FC236}">
                <a16:creationId xmlns:a16="http://schemas.microsoft.com/office/drawing/2014/main" id="{4E4CF560-4B6A-F245-8376-3F05B2D7264E}"/>
              </a:ext>
            </a:extLst>
          </p:cNvPr>
          <p:cNvSpPr/>
          <p:nvPr/>
        </p:nvSpPr>
        <p:spPr>
          <a:xfrm rot="5400000">
            <a:off x="833435" y="1642372"/>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94263E7D-932F-B84C-84CC-E37994DAFC81}"/>
              </a:ext>
            </a:extLst>
          </p:cNvPr>
          <p:cNvSpPr txBox="1"/>
          <p:nvPr/>
        </p:nvSpPr>
        <p:spPr>
          <a:xfrm>
            <a:off x="6908799" y="2398027"/>
            <a:ext cx="4013202" cy="3416320"/>
          </a:xfrm>
          <a:prstGeom prst="rect">
            <a:avLst/>
          </a:prstGeom>
          <a:solidFill>
            <a:schemeClr val="tx1"/>
          </a:solidFill>
        </p:spPr>
        <p:txBody>
          <a:bodyPr wrap="square" rtlCol="0">
            <a:spAutoFit/>
          </a:bodyPr>
          <a:lstStyle/>
          <a:p>
            <a:r>
              <a:rPr lang="nl-NL" dirty="0">
                <a:solidFill>
                  <a:schemeClr val="bg1"/>
                </a:solidFill>
              </a:rPr>
              <a:t>1</a:t>
            </a:r>
          </a:p>
          <a:p>
            <a:r>
              <a:rPr lang="nl-NL" dirty="0">
                <a:solidFill>
                  <a:schemeClr val="bg1"/>
                </a:solidFill>
              </a:rPr>
              <a:t>2</a:t>
            </a:r>
          </a:p>
          <a:p>
            <a:r>
              <a:rPr lang="nl-NL" dirty="0">
                <a:solidFill>
                  <a:schemeClr val="bg1"/>
                </a:solidFill>
              </a:rPr>
              <a:t>3</a:t>
            </a:r>
          </a:p>
          <a:p>
            <a:r>
              <a:rPr lang="nl-NL" dirty="0">
                <a:solidFill>
                  <a:schemeClr val="bg1"/>
                </a:solidFill>
              </a:rPr>
              <a:t>4</a:t>
            </a:r>
          </a:p>
          <a:p>
            <a:r>
              <a:rPr lang="nl-NL" dirty="0">
                <a:solidFill>
                  <a:schemeClr val="bg1"/>
                </a:solidFill>
              </a:rPr>
              <a:t>5</a:t>
            </a:r>
          </a:p>
          <a:p>
            <a:r>
              <a:rPr lang="nl-NL" dirty="0">
                <a:solidFill>
                  <a:schemeClr val="bg1"/>
                </a:solidFill>
              </a:rPr>
              <a:t>6</a:t>
            </a:r>
          </a:p>
          <a:p>
            <a:r>
              <a:rPr lang="nl-NL" dirty="0">
                <a:solidFill>
                  <a:schemeClr val="bg1"/>
                </a:solidFill>
              </a:rPr>
              <a:t>7</a:t>
            </a:r>
          </a:p>
          <a:p>
            <a:r>
              <a:rPr lang="nl-NL" dirty="0">
                <a:solidFill>
                  <a:schemeClr val="bg1"/>
                </a:solidFill>
              </a:rPr>
              <a:t>8</a:t>
            </a:r>
          </a:p>
          <a:p>
            <a:r>
              <a:rPr lang="nl-NL" dirty="0">
                <a:solidFill>
                  <a:schemeClr val="bg1"/>
                </a:solidFill>
              </a:rPr>
              <a:t>9</a:t>
            </a:r>
          </a:p>
          <a:p>
            <a:endParaRPr lang="nl-NL" dirty="0">
              <a:solidFill>
                <a:schemeClr val="bg1"/>
              </a:solidFill>
            </a:endParaRP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157017092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6070600" cy="2709679"/>
          </a:xfrm>
        </p:spPr>
        <p:txBody>
          <a:bodyPr>
            <a:normAutofit lnSpcReduction="10000"/>
          </a:bodyPr>
          <a:lstStyle/>
          <a:p>
            <a:pPr marL="457200" lvl="1" indent="0">
              <a:buNone/>
            </a:pPr>
            <a:r>
              <a:rPr lang="nl-NL" dirty="0">
                <a:latin typeface="Monaco" pitchFamily="2" charset="77"/>
              </a:rPr>
              <a:t>var i = 1;</a:t>
            </a:r>
          </a:p>
          <a:p>
            <a:pPr marL="457200" lvl="1" indent="0">
              <a:buNone/>
            </a:pPr>
            <a:r>
              <a:rPr lang="nl-NL" dirty="0" err="1">
                <a:latin typeface="Monaco" pitchFamily="2" charset="77"/>
              </a:rPr>
              <a:t>while</a:t>
            </a:r>
            <a:r>
              <a:rPr lang="nl-NL" dirty="0">
                <a:latin typeface="Monaco" pitchFamily="2" charset="77"/>
              </a:rPr>
              <a:t> (i &lt; 10) {</a:t>
            </a:r>
          </a:p>
          <a:p>
            <a:pPr marL="457200" lvl="1" indent="0">
              <a:buNone/>
            </a:pPr>
            <a:r>
              <a:rPr lang="nl-NL" dirty="0">
                <a:latin typeface="Monaco" pitchFamily="2" charset="77"/>
              </a:rPr>
              <a:t>  </a:t>
            </a:r>
            <a:r>
              <a:rPr lang="nl-NL" dirty="0" err="1">
                <a:latin typeface="Monaco" pitchFamily="2" charset="77"/>
              </a:rPr>
              <a:t>println</a:t>
            </a:r>
            <a:r>
              <a:rPr lang="nl-NL" dirty="0">
                <a:latin typeface="Monaco" pitchFamily="2" charset="77"/>
              </a:rPr>
              <a:t>(i);</a:t>
            </a:r>
          </a:p>
          <a:p>
            <a:pPr marL="457200" lvl="1" indent="0">
              <a:buNone/>
            </a:pPr>
            <a:r>
              <a:rPr lang="nl-NL" dirty="0">
                <a:latin typeface="Monaco" pitchFamily="2" charset="77"/>
              </a:rPr>
              <a:t>  i++;</a:t>
            </a:r>
          </a:p>
          <a:p>
            <a:pPr marL="457200" lvl="1" indent="0">
              <a:buNone/>
            </a:pPr>
            <a:r>
              <a:rPr lang="nl-NL" dirty="0">
                <a:latin typeface="Monaco" pitchFamily="2" charset="77"/>
              </a:rPr>
              <a:t>}</a:t>
            </a:r>
          </a:p>
          <a:p>
            <a:pPr marL="457200" lvl="1" indent="0">
              <a:buNone/>
            </a:pPr>
            <a:endParaRPr lang="nl-NL" dirty="0">
              <a:latin typeface="Monaco" pitchFamily="2" charset="77"/>
            </a:endParaRPr>
          </a:p>
          <a:p>
            <a:pPr marL="457200" lvl="1" indent="0">
              <a:buNone/>
            </a:pPr>
            <a:r>
              <a:rPr lang="nl-NL" dirty="0" err="1">
                <a:latin typeface="Monaco" pitchFamily="2" charset="77"/>
              </a:rPr>
              <a:t>println</a:t>
            </a:r>
            <a:r>
              <a:rPr lang="nl-NL" dirty="0">
                <a:latin typeface="Monaco" pitchFamily="2" charset="77"/>
              </a:rPr>
              <a:t>("We kunnen verder!");</a:t>
            </a:r>
          </a:p>
          <a:p>
            <a:pPr marL="457200" lvl="1" indent="0">
              <a:buNone/>
            </a:pPr>
            <a:endParaRPr lang="nl-NL" dirty="0"/>
          </a:p>
          <a:p>
            <a:pPr lvl="1"/>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141</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a:t>COLLEGE 5</a:t>
            </a:r>
            <a:endParaRPr lang="nl-NL" dirty="0"/>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nvGraphicFramePr>
        <p:xfrm>
          <a:off x="6908799" y="1157791"/>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a:t>
                      </a:r>
                    </a:p>
                  </a:txBody>
                  <a:tcPr/>
                </a:tc>
                <a:tc>
                  <a:txBody>
                    <a:bodyPr/>
                    <a:lstStyle/>
                    <a:p>
                      <a:r>
                        <a:rPr lang="nl-NL" dirty="0"/>
                        <a:t>10</a:t>
                      </a:r>
                    </a:p>
                  </a:txBody>
                  <a:tcPr/>
                </a:tc>
                <a:extLst>
                  <a:ext uri="{0D108BD9-81ED-4DB2-BD59-A6C34878D82A}">
                    <a16:rowId xmlns:a16="http://schemas.microsoft.com/office/drawing/2014/main" val="2848339466"/>
                  </a:ext>
                </a:extLst>
              </a:tr>
            </a:tbl>
          </a:graphicData>
        </a:graphic>
      </p:graphicFrame>
      <p:sp>
        <p:nvSpPr>
          <p:cNvPr id="9" name="Driehoek 8">
            <a:extLst>
              <a:ext uri="{FF2B5EF4-FFF2-40B4-BE49-F238E27FC236}">
                <a16:creationId xmlns:a16="http://schemas.microsoft.com/office/drawing/2014/main" id="{4E4CF560-4B6A-F245-8376-3F05B2D7264E}"/>
              </a:ext>
            </a:extLst>
          </p:cNvPr>
          <p:cNvSpPr/>
          <p:nvPr/>
        </p:nvSpPr>
        <p:spPr>
          <a:xfrm rot="5400000">
            <a:off x="833435" y="3638841"/>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94263E7D-932F-B84C-84CC-E37994DAFC81}"/>
              </a:ext>
            </a:extLst>
          </p:cNvPr>
          <p:cNvSpPr txBox="1"/>
          <p:nvPr/>
        </p:nvSpPr>
        <p:spPr>
          <a:xfrm>
            <a:off x="6908799" y="2398027"/>
            <a:ext cx="4013202" cy="3416320"/>
          </a:xfrm>
          <a:prstGeom prst="rect">
            <a:avLst/>
          </a:prstGeom>
          <a:solidFill>
            <a:schemeClr val="tx1"/>
          </a:solidFill>
        </p:spPr>
        <p:txBody>
          <a:bodyPr wrap="square" rtlCol="0">
            <a:spAutoFit/>
          </a:bodyPr>
          <a:lstStyle/>
          <a:p>
            <a:r>
              <a:rPr lang="nl-NL" dirty="0">
                <a:solidFill>
                  <a:schemeClr val="bg1"/>
                </a:solidFill>
              </a:rPr>
              <a:t>1</a:t>
            </a:r>
          </a:p>
          <a:p>
            <a:r>
              <a:rPr lang="nl-NL" dirty="0">
                <a:solidFill>
                  <a:schemeClr val="bg1"/>
                </a:solidFill>
              </a:rPr>
              <a:t>2</a:t>
            </a:r>
          </a:p>
          <a:p>
            <a:r>
              <a:rPr lang="nl-NL" dirty="0">
                <a:solidFill>
                  <a:schemeClr val="bg1"/>
                </a:solidFill>
              </a:rPr>
              <a:t>3</a:t>
            </a:r>
          </a:p>
          <a:p>
            <a:r>
              <a:rPr lang="nl-NL" dirty="0">
                <a:solidFill>
                  <a:schemeClr val="bg1"/>
                </a:solidFill>
              </a:rPr>
              <a:t>4</a:t>
            </a:r>
          </a:p>
          <a:p>
            <a:r>
              <a:rPr lang="nl-NL" dirty="0">
                <a:solidFill>
                  <a:schemeClr val="bg1"/>
                </a:solidFill>
              </a:rPr>
              <a:t>5</a:t>
            </a:r>
          </a:p>
          <a:p>
            <a:r>
              <a:rPr lang="nl-NL" dirty="0">
                <a:solidFill>
                  <a:schemeClr val="bg1"/>
                </a:solidFill>
              </a:rPr>
              <a:t>6</a:t>
            </a:r>
          </a:p>
          <a:p>
            <a:r>
              <a:rPr lang="nl-NL" dirty="0">
                <a:solidFill>
                  <a:schemeClr val="bg1"/>
                </a:solidFill>
              </a:rPr>
              <a:t>7</a:t>
            </a:r>
          </a:p>
          <a:p>
            <a:r>
              <a:rPr lang="nl-NL" dirty="0">
                <a:solidFill>
                  <a:schemeClr val="bg1"/>
                </a:solidFill>
              </a:rPr>
              <a:t>8</a:t>
            </a:r>
          </a:p>
          <a:p>
            <a:r>
              <a:rPr lang="nl-NL" dirty="0">
                <a:solidFill>
                  <a:schemeClr val="bg1"/>
                </a:solidFill>
              </a:rPr>
              <a:t>9</a:t>
            </a:r>
          </a:p>
          <a:p>
            <a:r>
              <a:rPr lang="nl-NL" dirty="0">
                <a:solidFill>
                  <a:schemeClr val="bg1"/>
                </a:solidFill>
              </a:rPr>
              <a:t>We kunnen verder!</a:t>
            </a: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386724022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C7462-6A7B-664B-8B9B-7AAFC11432FA}"/>
              </a:ext>
            </a:extLst>
          </p:cNvPr>
          <p:cNvSpPr>
            <a:spLocks noGrp="1"/>
          </p:cNvSpPr>
          <p:nvPr>
            <p:ph type="title"/>
          </p:nvPr>
        </p:nvSpPr>
        <p:spPr/>
        <p:txBody>
          <a:bodyPr/>
          <a:lstStyle/>
          <a:p>
            <a:r>
              <a:rPr lang="nl-NL" dirty="0"/>
              <a:t>Oefenen…</a:t>
            </a:r>
          </a:p>
        </p:txBody>
      </p:sp>
      <p:sp>
        <p:nvSpPr>
          <p:cNvPr id="3" name="Tijdelijke aanduiding voor inhoud 2">
            <a:extLst>
              <a:ext uri="{FF2B5EF4-FFF2-40B4-BE49-F238E27FC236}">
                <a16:creationId xmlns:a16="http://schemas.microsoft.com/office/drawing/2014/main" id="{BAF0C099-E47D-6346-9853-A496FBFEBA70}"/>
              </a:ext>
            </a:extLst>
          </p:cNvPr>
          <p:cNvSpPr>
            <a:spLocks noGrp="1"/>
          </p:cNvSpPr>
          <p:nvPr>
            <p:ph idx="1"/>
          </p:nvPr>
        </p:nvSpPr>
        <p:spPr/>
        <p:txBody>
          <a:bodyPr/>
          <a:lstStyle/>
          <a:p>
            <a:r>
              <a:rPr lang="nl-NL" dirty="0"/>
              <a:t>Wat is de waarde van uitkomst?</a:t>
            </a:r>
          </a:p>
          <a:p>
            <a:r>
              <a:rPr lang="nl-NL" dirty="0">
                <a:solidFill>
                  <a:srgbClr val="FF0000"/>
                </a:solidFill>
              </a:rPr>
              <a:t>0+1+2+3+4+5+6+7+8+9+10=55</a:t>
            </a:r>
          </a:p>
          <a:p>
            <a:endParaRPr lang="nl-NL" dirty="0"/>
          </a:p>
        </p:txBody>
      </p:sp>
      <p:sp>
        <p:nvSpPr>
          <p:cNvPr id="4" name="Tijdelijke aanduiding voor datum 3">
            <a:extLst>
              <a:ext uri="{FF2B5EF4-FFF2-40B4-BE49-F238E27FC236}">
                <a16:creationId xmlns:a16="http://schemas.microsoft.com/office/drawing/2014/main" id="{431AC133-9956-1F48-BEAB-4F95C60A7B35}"/>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9EA681E-D64B-4646-8F13-F28CB99EBB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069D5FC-6D70-9C4D-940B-A8539572433D}"/>
              </a:ext>
            </a:extLst>
          </p:cNvPr>
          <p:cNvSpPr>
            <a:spLocks noGrp="1"/>
          </p:cNvSpPr>
          <p:nvPr>
            <p:ph type="sldNum" sz="quarter" idx="12"/>
          </p:nvPr>
        </p:nvSpPr>
        <p:spPr/>
        <p:txBody>
          <a:bodyPr/>
          <a:lstStyle/>
          <a:p>
            <a:fld id="{0AAEF2E2-A082-486B-BCC1-A4B8E9CF05F7}" type="slidenum">
              <a:rPr lang="nl-NL" smtClean="0"/>
              <a:t>142</a:t>
            </a:fld>
            <a:endParaRPr lang="nl-NL"/>
          </a:p>
        </p:txBody>
      </p:sp>
      <p:sp>
        <p:nvSpPr>
          <p:cNvPr id="7" name="Tijdelijke aanduiding voor tekst 6">
            <a:extLst>
              <a:ext uri="{FF2B5EF4-FFF2-40B4-BE49-F238E27FC236}">
                <a16:creationId xmlns:a16="http://schemas.microsoft.com/office/drawing/2014/main" id="{38522527-0040-2842-A662-65E9484FEF39}"/>
              </a:ext>
            </a:extLst>
          </p:cNvPr>
          <p:cNvSpPr>
            <a:spLocks noGrp="1"/>
          </p:cNvSpPr>
          <p:nvPr>
            <p:ph type="body" sz="quarter" idx="17"/>
          </p:nvPr>
        </p:nvSpPr>
        <p:spPr/>
        <p:txBody>
          <a:bodyPr/>
          <a:lstStyle/>
          <a:p>
            <a:r>
              <a:rPr lang="nl-NL"/>
              <a:t>COLLEGE 5</a:t>
            </a:r>
            <a:endParaRPr lang="nl-NL" dirty="0"/>
          </a:p>
        </p:txBody>
      </p:sp>
      <p:sp>
        <p:nvSpPr>
          <p:cNvPr id="8" name="Tijdelijke aanduiding voor inhoud 2">
            <a:extLst>
              <a:ext uri="{FF2B5EF4-FFF2-40B4-BE49-F238E27FC236}">
                <a16:creationId xmlns:a16="http://schemas.microsoft.com/office/drawing/2014/main" id="{AB042AA3-335B-5745-859C-B271B2EF1691}"/>
              </a:ext>
            </a:extLst>
          </p:cNvPr>
          <p:cNvSpPr txBox="1">
            <a:spLocks/>
          </p:cNvSpPr>
          <p:nvPr/>
        </p:nvSpPr>
        <p:spPr>
          <a:xfrm>
            <a:off x="838200" y="2436442"/>
            <a:ext cx="6070600" cy="34547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nl-NL" dirty="0">
                <a:latin typeface="Monaco" pitchFamily="2" charset="77"/>
              </a:rPr>
              <a:t>var x = 0;</a:t>
            </a:r>
          </a:p>
          <a:p>
            <a:pPr marL="457200" lvl="1" indent="0">
              <a:buFont typeface="Arial" panose="020B0604020202020204" pitchFamily="34" charset="0"/>
              <a:buNone/>
            </a:pPr>
            <a:r>
              <a:rPr lang="nl-NL" dirty="0">
                <a:latin typeface="Monaco" pitchFamily="2" charset="77"/>
              </a:rPr>
              <a:t>var i = 1;</a:t>
            </a:r>
          </a:p>
          <a:p>
            <a:pPr marL="457200" lvl="1" indent="0">
              <a:buFont typeface="Arial" panose="020B0604020202020204" pitchFamily="34" charset="0"/>
              <a:buNone/>
            </a:pPr>
            <a:r>
              <a:rPr lang="nl-NL" dirty="0" err="1">
                <a:latin typeface="Monaco" pitchFamily="2" charset="77"/>
              </a:rPr>
              <a:t>while</a:t>
            </a:r>
            <a:r>
              <a:rPr lang="nl-NL" dirty="0">
                <a:latin typeface="Monaco" pitchFamily="2" charset="77"/>
              </a:rPr>
              <a:t> (i &lt;= 10) {</a:t>
            </a:r>
          </a:p>
          <a:p>
            <a:pPr marL="457200" lvl="1" indent="0">
              <a:buFont typeface="Arial" panose="020B0604020202020204" pitchFamily="34" charset="0"/>
              <a:buNone/>
            </a:pPr>
            <a:r>
              <a:rPr lang="nl-NL" dirty="0">
                <a:latin typeface="Monaco" pitchFamily="2" charset="77"/>
              </a:rPr>
              <a:t>  x = x + i;</a:t>
            </a:r>
          </a:p>
          <a:p>
            <a:pPr marL="457200" lvl="1" indent="0">
              <a:buFont typeface="Arial" panose="020B0604020202020204" pitchFamily="34" charset="0"/>
              <a:buNone/>
            </a:pPr>
            <a:r>
              <a:rPr lang="nl-NL" dirty="0">
                <a:latin typeface="Monaco" pitchFamily="2" charset="77"/>
              </a:rPr>
              <a:t>  i=i+1;</a:t>
            </a:r>
          </a:p>
          <a:p>
            <a:pPr marL="457200" lvl="1" indent="0">
              <a:buFont typeface="Arial" panose="020B0604020202020204" pitchFamily="34" charset="0"/>
              <a:buNone/>
            </a:pPr>
            <a:r>
              <a:rPr lang="nl-NL" dirty="0">
                <a:latin typeface="Monaco" pitchFamily="2" charset="77"/>
              </a:rPr>
              <a:t>}</a:t>
            </a:r>
          </a:p>
          <a:p>
            <a:pPr marL="457200" lvl="1" indent="0">
              <a:buFont typeface="Arial" panose="020B0604020202020204" pitchFamily="34" charset="0"/>
              <a:buNone/>
            </a:pPr>
            <a:endParaRPr lang="nl-NL" dirty="0">
              <a:latin typeface="Monaco" pitchFamily="2" charset="77"/>
            </a:endParaRPr>
          </a:p>
          <a:p>
            <a:pPr marL="457200" lvl="1" indent="0">
              <a:buFont typeface="Arial" panose="020B0604020202020204" pitchFamily="34" charset="0"/>
              <a:buNone/>
            </a:pPr>
            <a:r>
              <a:rPr lang="nl-NL" dirty="0" err="1">
                <a:latin typeface="Monaco" pitchFamily="2" charset="77"/>
              </a:rPr>
              <a:t>println</a:t>
            </a:r>
            <a:r>
              <a:rPr lang="nl-NL" dirty="0">
                <a:latin typeface="Monaco" pitchFamily="2" charset="77"/>
              </a:rPr>
              <a:t>(x);</a:t>
            </a:r>
          </a:p>
          <a:p>
            <a:pPr marL="457200" lvl="1" indent="0">
              <a:buFont typeface="Arial" panose="020B0604020202020204" pitchFamily="34" charset="0"/>
              <a:buNone/>
            </a:pPr>
            <a:endParaRPr lang="nl-NL" dirty="0"/>
          </a:p>
        </p:txBody>
      </p:sp>
    </p:spTree>
    <p:extLst>
      <p:ext uri="{BB962C8B-B14F-4D97-AF65-F5344CB8AC3E}">
        <p14:creationId xmlns:p14="http://schemas.microsoft.com/office/powerpoint/2010/main" val="339213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C7462-6A7B-664B-8B9B-7AAFC11432FA}"/>
              </a:ext>
            </a:extLst>
          </p:cNvPr>
          <p:cNvSpPr>
            <a:spLocks noGrp="1"/>
          </p:cNvSpPr>
          <p:nvPr>
            <p:ph type="title"/>
          </p:nvPr>
        </p:nvSpPr>
        <p:spPr/>
        <p:txBody>
          <a:bodyPr/>
          <a:lstStyle/>
          <a:p>
            <a:r>
              <a:rPr lang="nl-NL" dirty="0"/>
              <a:t>Oefenen…</a:t>
            </a:r>
          </a:p>
        </p:txBody>
      </p:sp>
      <p:sp>
        <p:nvSpPr>
          <p:cNvPr id="3" name="Tijdelijke aanduiding voor inhoud 2">
            <a:extLst>
              <a:ext uri="{FF2B5EF4-FFF2-40B4-BE49-F238E27FC236}">
                <a16:creationId xmlns:a16="http://schemas.microsoft.com/office/drawing/2014/main" id="{BAF0C099-E47D-6346-9853-A496FBFEBA70}"/>
              </a:ext>
            </a:extLst>
          </p:cNvPr>
          <p:cNvSpPr>
            <a:spLocks noGrp="1"/>
          </p:cNvSpPr>
          <p:nvPr>
            <p:ph idx="1"/>
          </p:nvPr>
        </p:nvSpPr>
        <p:spPr/>
        <p:txBody>
          <a:bodyPr/>
          <a:lstStyle/>
          <a:p>
            <a:r>
              <a:rPr lang="nl-NL" dirty="0"/>
              <a:t>Wat is de waarde van uitkomst?</a:t>
            </a:r>
            <a:endParaRPr lang="nl-NL" dirty="0">
              <a:solidFill>
                <a:srgbClr val="FF0000"/>
              </a:solidFill>
            </a:endParaRPr>
          </a:p>
          <a:p>
            <a:endParaRPr lang="nl-NL" dirty="0"/>
          </a:p>
        </p:txBody>
      </p:sp>
      <p:sp>
        <p:nvSpPr>
          <p:cNvPr id="4" name="Tijdelijke aanduiding voor datum 3">
            <a:extLst>
              <a:ext uri="{FF2B5EF4-FFF2-40B4-BE49-F238E27FC236}">
                <a16:creationId xmlns:a16="http://schemas.microsoft.com/office/drawing/2014/main" id="{431AC133-9956-1F48-BEAB-4F95C60A7B35}"/>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9EA681E-D64B-4646-8F13-F28CB99EBB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069D5FC-6D70-9C4D-940B-A8539572433D}"/>
              </a:ext>
            </a:extLst>
          </p:cNvPr>
          <p:cNvSpPr>
            <a:spLocks noGrp="1"/>
          </p:cNvSpPr>
          <p:nvPr>
            <p:ph type="sldNum" sz="quarter" idx="12"/>
          </p:nvPr>
        </p:nvSpPr>
        <p:spPr/>
        <p:txBody>
          <a:bodyPr/>
          <a:lstStyle/>
          <a:p>
            <a:fld id="{0AAEF2E2-A082-486B-BCC1-A4B8E9CF05F7}" type="slidenum">
              <a:rPr lang="nl-NL" smtClean="0"/>
              <a:t>143</a:t>
            </a:fld>
            <a:endParaRPr lang="nl-NL"/>
          </a:p>
        </p:txBody>
      </p:sp>
      <p:sp>
        <p:nvSpPr>
          <p:cNvPr id="7" name="Tijdelijke aanduiding voor tekst 6">
            <a:extLst>
              <a:ext uri="{FF2B5EF4-FFF2-40B4-BE49-F238E27FC236}">
                <a16:creationId xmlns:a16="http://schemas.microsoft.com/office/drawing/2014/main" id="{38522527-0040-2842-A662-65E9484FEF39}"/>
              </a:ext>
            </a:extLst>
          </p:cNvPr>
          <p:cNvSpPr>
            <a:spLocks noGrp="1"/>
          </p:cNvSpPr>
          <p:nvPr>
            <p:ph type="body" sz="quarter" idx="17"/>
          </p:nvPr>
        </p:nvSpPr>
        <p:spPr/>
        <p:txBody>
          <a:bodyPr/>
          <a:lstStyle/>
          <a:p>
            <a:r>
              <a:rPr lang="nl-NL" dirty="0"/>
              <a:t>COLLEGE 5</a:t>
            </a:r>
          </a:p>
        </p:txBody>
      </p:sp>
      <p:sp>
        <p:nvSpPr>
          <p:cNvPr id="8" name="Tijdelijke aanduiding voor inhoud 2">
            <a:extLst>
              <a:ext uri="{FF2B5EF4-FFF2-40B4-BE49-F238E27FC236}">
                <a16:creationId xmlns:a16="http://schemas.microsoft.com/office/drawing/2014/main" id="{AB042AA3-335B-5745-859C-B271B2EF1691}"/>
              </a:ext>
            </a:extLst>
          </p:cNvPr>
          <p:cNvSpPr txBox="1">
            <a:spLocks/>
          </p:cNvSpPr>
          <p:nvPr/>
        </p:nvSpPr>
        <p:spPr>
          <a:xfrm>
            <a:off x="838200" y="2436442"/>
            <a:ext cx="6070600" cy="34547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nl-NL" dirty="0">
                <a:latin typeface="Monaco" pitchFamily="2" charset="77"/>
              </a:rPr>
              <a:t>var x = 0;</a:t>
            </a:r>
          </a:p>
          <a:p>
            <a:pPr marL="457200" lvl="1" indent="0">
              <a:buFont typeface="Arial" panose="020B0604020202020204" pitchFamily="34" charset="0"/>
              <a:buNone/>
            </a:pPr>
            <a:r>
              <a:rPr lang="nl-NL" dirty="0">
                <a:latin typeface="Monaco" pitchFamily="2" charset="77"/>
              </a:rPr>
              <a:t>var i = 1;</a:t>
            </a:r>
          </a:p>
          <a:p>
            <a:pPr marL="457200" lvl="1" indent="0">
              <a:buFont typeface="Arial" panose="020B0604020202020204" pitchFamily="34" charset="0"/>
              <a:buNone/>
            </a:pPr>
            <a:r>
              <a:rPr lang="nl-NL" dirty="0" err="1">
                <a:latin typeface="Monaco" pitchFamily="2" charset="77"/>
              </a:rPr>
              <a:t>while</a:t>
            </a:r>
            <a:r>
              <a:rPr lang="nl-NL" dirty="0">
                <a:latin typeface="Monaco" pitchFamily="2" charset="77"/>
              </a:rPr>
              <a:t> (i &lt;= 10) {</a:t>
            </a:r>
          </a:p>
          <a:p>
            <a:pPr marL="457200" lvl="1" indent="0">
              <a:buFont typeface="Arial" panose="020B0604020202020204" pitchFamily="34" charset="0"/>
              <a:buNone/>
            </a:pPr>
            <a:r>
              <a:rPr lang="nl-NL" dirty="0">
                <a:latin typeface="Monaco" pitchFamily="2" charset="77"/>
              </a:rPr>
              <a:t>  x = x + i;</a:t>
            </a:r>
          </a:p>
          <a:p>
            <a:pPr marL="457200" lvl="1" indent="0">
              <a:buFont typeface="Arial" panose="020B0604020202020204" pitchFamily="34" charset="0"/>
              <a:buNone/>
            </a:pPr>
            <a:r>
              <a:rPr lang="nl-NL" dirty="0">
                <a:latin typeface="Monaco" pitchFamily="2" charset="77"/>
              </a:rPr>
              <a:t>}</a:t>
            </a:r>
          </a:p>
          <a:p>
            <a:pPr marL="457200" lvl="1" indent="0">
              <a:buFont typeface="Arial" panose="020B0604020202020204" pitchFamily="34" charset="0"/>
              <a:buNone/>
            </a:pPr>
            <a:endParaRPr lang="nl-NL" dirty="0">
              <a:latin typeface="Monaco" pitchFamily="2" charset="77"/>
            </a:endParaRPr>
          </a:p>
          <a:p>
            <a:pPr marL="457200" lvl="1" indent="0">
              <a:buFont typeface="Arial" panose="020B0604020202020204" pitchFamily="34" charset="0"/>
              <a:buNone/>
            </a:pPr>
            <a:r>
              <a:rPr lang="nl-NL" dirty="0" err="1">
                <a:latin typeface="Monaco" pitchFamily="2" charset="77"/>
              </a:rPr>
              <a:t>println</a:t>
            </a:r>
            <a:r>
              <a:rPr lang="nl-NL" dirty="0">
                <a:latin typeface="Monaco" pitchFamily="2" charset="77"/>
              </a:rPr>
              <a:t>(x);</a:t>
            </a:r>
          </a:p>
          <a:p>
            <a:pPr marL="457200" lvl="1" indent="0">
              <a:buFont typeface="Arial" panose="020B0604020202020204" pitchFamily="34" charset="0"/>
              <a:buNone/>
            </a:pPr>
            <a:endParaRPr lang="nl-NL" dirty="0"/>
          </a:p>
        </p:txBody>
      </p:sp>
    </p:spTree>
    <p:extLst>
      <p:ext uri="{BB962C8B-B14F-4D97-AF65-F5344CB8AC3E}">
        <p14:creationId xmlns:p14="http://schemas.microsoft.com/office/powerpoint/2010/main" val="158954904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C7462-6A7B-664B-8B9B-7AAFC11432FA}"/>
              </a:ext>
            </a:extLst>
          </p:cNvPr>
          <p:cNvSpPr>
            <a:spLocks noGrp="1"/>
          </p:cNvSpPr>
          <p:nvPr>
            <p:ph type="title"/>
          </p:nvPr>
        </p:nvSpPr>
        <p:spPr/>
        <p:txBody>
          <a:bodyPr/>
          <a:lstStyle/>
          <a:p>
            <a:r>
              <a:rPr lang="nl-NL" dirty="0"/>
              <a:t>Terugkerend patroon</a:t>
            </a:r>
          </a:p>
        </p:txBody>
      </p:sp>
      <p:sp>
        <p:nvSpPr>
          <p:cNvPr id="3" name="Tijdelijke aanduiding voor inhoud 2">
            <a:extLst>
              <a:ext uri="{FF2B5EF4-FFF2-40B4-BE49-F238E27FC236}">
                <a16:creationId xmlns:a16="http://schemas.microsoft.com/office/drawing/2014/main" id="{BAF0C099-E47D-6346-9853-A496FBFEBA70}"/>
              </a:ext>
            </a:extLst>
          </p:cNvPr>
          <p:cNvSpPr>
            <a:spLocks noGrp="1"/>
          </p:cNvSpPr>
          <p:nvPr>
            <p:ph idx="1"/>
          </p:nvPr>
        </p:nvSpPr>
        <p:spPr/>
        <p:txBody>
          <a:bodyPr/>
          <a:lstStyle/>
          <a:p>
            <a:r>
              <a:rPr lang="nl-NL" dirty="0"/>
              <a:t>Als van tevoren duidelijk is hoe vaak iets moet gebeuren, zie steeds dit patroon:</a:t>
            </a:r>
          </a:p>
          <a:p>
            <a:pPr marL="0" indent="0">
              <a:buNone/>
            </a:pPr>
            <a:endParaRPr lang="nl-NL" dirty="0">
              <a:solidFill>
                <a:srgbClr val="FF0000"/>
              </a:solidFill>
            </a:endParaRPr>
          </a:p>
          <a:p>
            <a:endParaRPr lang="nl-NL" dirty="0"/>
          </a:p>
        </p:txBody>
      </p:sp>
      <p:sp>
        <p:nvSpPr>
          <p:cNvPr id="4" name="Tijdelijke aanduiding voor datum 3">
            <a:extLst>
              <a:ext uri="{FF2B5EF4-FFF2-40B4-BE49-F238E27FC236}">
                <a16:creationId xmlns:a16="http://schemas.microsoft.com/office/drawing/2014/main" id="{431AC133-9956-1F48-BEAB-4F95C60A7B35}"/>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9EA681E-D64B-4646-8F13-F28CB99EBB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069D5FC-6D70-9C4D-940B-A8539572433D}"/>
              </a:ext>
            </a:extLst>
          </p:cNvPr>
          <p:cNvSpPr>
            <a:spLocks noGrp="1"/>
          </p:cNvSpPr>
          <p:nvPr>
            <p:ph type="sldNum" sz="quarter" idx="12"/>
          </p:nvPr>
        </p:nvSpPr>
        <p:spPr/>
        <p:txBody>
          <a:bodyPr/>
          <a:lstStyle/>
          <a:p>
            <a:fld id="{0AAEF2E2-A082-486B-BCC1-A4B8E9CF05F7}" type="slidenum">
              <a:rPr lang="nl-NL" smtClean="0"/>
              <a:t>144</a:t>
            </a:fld>
            <a:endParaRPr lang="nl-NL"/>
          </a:p>
        </p:txBody>
      </p:sp>
      <p:sp>
        <p:nvSpPr>
          <p:cNvPr id="7" name="Tijdelijke aanduiding voor tekst 6">
            <a:extLst>
              <a:ext uri="{FF2B5EF4-FFF2-40B4-BE49-F238E27FC236}">
                <a16:creationId xmlns:a16="http://schemas.microsoft.com/office/drawing/2014/main" id="{38522527-0040-2842-A662-65E9484FEF39}"/>
              </a:ext>
            </a:extLst>
          </p:cNvPr>
          <p:cNvSpPr>
            <a:spLocks noGrp="1"/>
          </p:cNvSpPr>
          <p:nvPr>
            <p:ph type="body" sz="quarter" idx="17"/>
          </p:nvPr>
        </p:nvSpPr>
        <p:spPr/>
        <p:txBody>
          <a:bodyPr/>
          <a:lstStyle/>
          <a:p>
            <a:r>
              <a:rPr lang="nl-NL" dirty="0"/>
              <a:t>COLLEGE 5</a:t>
            </a:r>
          </a:p>
        </p:txBody>
      </p:sp>
      <p:sp>
        <p:nvSpPr>
          <p:cNvPr id="9" name="Tijdelijke aanduiding voor inhoud 2">
            <a:extLst>
              <a:ext uri="{FF2B5EF4-FFF2-40B4-BE49-F238E27FC236}">
                <a16:creationId xmlns:a16="http://schemas.microsoft.com/office/drawing/2014/main" id="{8F15C8FB-3DD5-D04C-A332-47C6DC99F956}"/>
              </a:ext>
            </a:extLst>
          </p:cNvPr>
          <p:cNvSpPr txBox="1">
            <a:spLocks/>
          </p:cNvSpPr>
          <p:nvPr/>
        </p:nvSpPr>
        <p:spPr>
          <a:xfrm>
            <a:off x="838200" y="2505788"/>
            <a:ext cx="6070600" cy="270967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nl-NL" dirty="0">
                <a:latin typeface="Monaco" pitchFamily="2" charset="77"/>
              </a:rPr>
              <a:t>var i = 0;</a:t>
            </a:r>
          </a:p>
          <a:p>
            <a:pPr marL="457200" lvl="1" indent="0">
              <a:buFont typeface="Arial" panose="020B0604020202020204" pitchFamily="34" charset="0"/>
              <a:buNone/>
            </a:pPr>
            <a:r>
              <a:rPr lang="nl-NL" dirty="0" err="1">
                <a:latin typeface="Monaco" pitchFamily="2" charset="77"/>
              </a:rPr>
              <a:t>while</a:t>
            </a:r>
            <a:r>
              <a:rPr lang="nl-NL" dirty="0">
                <a:latin typeface="Monaco" pitchFamily="2" charset="77"/>
              </a:rPr>
              <a:t> (i &lt; 10) {</a:t>
            </a:r>
          </a:p>
          <a:p>
            <a:pPr marL="457200" lvl="1" indent="0">
              <a:buFont typeface="Arial" panose="020B0604020202020204" pitchFamily="34" charset="0"/>
              <a:buNone/>
            </a:pPr>
            <a:r>
              <a:rPr lang="nl-NL" dirty="0">
                <a:latin typeface="Monaco" pitchFamily="2" charset="77"/>
              </a:rPr>
              <a:t>  </a:t>
            </a:r>
            <a:r>
              <a:rPr lang="nl-NL" dirty="0" err="1">
                <a:latin typeface="Monaco" pitchFamily="2" charset="77"/>
              </a:rPr>
              <a:t>println</a:t>
            </a:r>
            <a:r>
              <a:rPr lang="nl-NL" dirty="0">
                <a:latin typeface="Monaco" pitchFamily="2" charset="77"/>
              </a:rPr>
              <a:t>(i);</a:t>
            </a:r>
          </a:p>
          <a:p>
            <a:pPr marL="457200" lvl="1" indent="0">
              <a:buFont typeface="Arial" panose="020B0604020202020204" pitchFamily="34" charset="0"/>
              <a:buNone/>
            </a:pPr>
            <a:r>
              <a:rPr lang="nl-NL" dirty="0">
                <a:latin typeface="Monaco" pitchFamily="2" charset="77"/>
              </a:rPr>
              <a:t>  i++;</a:t>
            </a:r>
          </a:p>
          <a:p>
            <a:pPr marL="457200" lvl="1" indent="0">
              <a:buFont typeface="Arial" panose="020B0604020202020204" pitchFamily="34" charset="0"/>
              <a:buNone/>
            </a:pPr>
            <a:r>
              <a:rPr lang="nl-NL" dirty="0">
                <a:latin typeface="Monaco" pitchFamily="2" charset="77"/>
              </a:rPr>
              <a:t>}</a:t>
            </a:r>
          </a:p>
          <a:p>
            <a:pPr marL="457200" lvl="1" indent="0">
              <a:buFont typeface="Arial" panose="020B0604020202020204" pitchFamily="34" charset="0"/>
              <a:buNone/>
            </a:pPr>
            <a:endParaRPr lang="nl-NL" dirty="0">
              <a:latin typeface="Monaco" pitchFamily="2" charset="77"/>
            </a:endParaRPr>
          </a:p>
          <a:p>
            <a:pPr marL="457200" lvl="1" indent="0">
              <a:buFont typeface="Arial" panose="020B0604020202020204" pitchFamily="34" charset="0"/>
              <a:buNone/>
            </a:pPr>
            <a:r>
              <a:rPr lang="nl-NL" dirty="0" err="1">
                <a:latin typeface="Monaco" pitchFamily="2" charset="77"/>
              </a:rPr>
              <a:t>println</a:t>
            </a:r>
            <a:r>
              <a:rPr lang="nl-NL" dirty="0">
                <a:latin typeface="Monaco" pitchFamily="2" charset="77"/>
              </a:rPr>
              <a:t>("We kunnen verder!");</a:t>
            </a:r>
          </a:p>
          <a:p>
            <a:pPr marL="457200" lvl="1" indent="0">
              <a:buFont typeface="Arial" panose="020B0604020202020204" pitchFamily="34" charset="0"/>
              <a:buNone/>
            </a:pPr>
            <a:endParaRPr lang="nl-NL" dirty="0"/>
          </a:p>
          <a:p>
            <a:pPr lvl="1"/>
            <a:endParaRPr lang="nl-NL" dirty="0"/>
          </a:p>
        </p:txBody>
      </p:sp>
      <p:sp>
        <p:nvSpPr>
          <p:cNvPr id="10" name="Tekstvak 9">
            <a:extLst>
              <a:ext uri="{FF2B5EF4-FFF2-40B4-BE49-F238E27FC236}">
                <a16:creationId xmlns:a16="http://schemas.microsoft.com/office/drawing/2014/main" id="{C0CD54FD-7F9F-DF41-8EDC-87B653BE19D1}"/>
              </a:ext>
            </a:extLst>
          </p:cNvPr>
          <p:cNvSpPr txBox="1"/>
          <p:nvPr/>
        </p:nvSpPr>
        <p:spPr>
          <a:xfrm>
            <a:off x="4656667" y="2505787"/>
            <a:ext cx="4504266" cy="369332"/>
          </a:xfrm>
          <a:prstGeom prst="rect">
            <a:avLst/>
          </a:prstGeom>
          <a:noFill/>
        </p:spPr>
        <p:txBody>
          <a:bodyPr wrap="square" rtlCol="0">
            <a:spAutoFit/>
          </a:bodyPr>
          <a:lstStyle/>
          <a:p>
            <a:r>
              <a:rPr lang="nl-NL" dirty="0">
                <a:solidFill>
                  <a:srgbClr val="FF0000"/>
                </a:solidFill>
              </a:rPr>
              <a:t>variabele declareren en beginwaarde geven</a:t>
            </a:r>
          </a:p>
        </p:txBody>
      </p:sp>
      <p:sp>
        <p:nvSpPr>
          <p:cNvPr id="12" name="Tekstvak 11">
            <a:extLst>
              <a:ext uri="{FF2B5EF4-FFF2-40B4-BE49-F238E27FC236}">
                <a16:creationId xmlns:a16="http://schemas.microsoft.com/office/drawing/2014/main" id="{1B394534-BA42-A744-BE4A-9E842A034E50}"/>
              </a:ext>
            </a:extLst>
          </p:cNvPr>
          <p:cNvSpPr txBox="1"/>
          <p:nvPr/>
        </p:nvSpPr>
        <p:spPr>
          <a:xfrm>
            <a:off x="4656667" y="2915490"/>
            <a:ext cx="4504266" cy="369332"/>
          </a:xfrm>
          <a:prstGeom prst="rect">
            <a:avLst/>
          </a:prstGeom>
          <a:noFill/>
        </p:spPr>
        <p:txBody>
          <a:bodyPr wrap="square" rtlCol="0">
            <a:spAutoFit/>
          </a:bodyPr>
          <a:lstStyle/>
          <a:p>
            <a:r>
              <a:rPr lang="nl-NL" dirty="0">
                <a:solidFill>
                  <a:srgbClr val="FF0000"/>
                </a:solidFill>
              </a:rPr>
              <a:t>voorwaarde definiëren m.b.v. die variabele</a:t>
            </a:r>
          </a:p>
        </p:txBody>
      </p:sp>
      <p:sp>
        <p:nvSpPr>
          <p:cNvPr id="13" name="Tekstvak 12">
            <a:extLst>
              <a:ext uri="{FF2B5EF4-FFF2-40B4-BE49-F238E27FC236}">
                <a16:creationId xmlns:a16="http://schemas.microsoft.com/office/drawing/2014/main" id="{9BFAA344-B871-D54E-B2EE-5A02CF8E5783}"/>
              </a:ext>
            </a:extLst>
          </p:cNvPr>
          <p:cNvSpPr txBox="1"/>
          <p:nvPr/>
        </p:nvSpPr>
        <p:spPr>
          <a:xfrm>
            <a:off x="4656667" y="3675961"/>
            <a:ext cx="4504266" cy="369332"/>
          </a:xfrm>
          <a:prstGeom prst="rect">
            <a:avLst/>
          </a:prstGeom>
          <a:noFill/>
        </p:spPr>
        <p:txBody>
          <a:bodyPr wrap="square" rtlCol="0">
            <a:spAutoFit/>
          </a:bodyPr>
          <a:lstStyle/>
          <a:p>
            <a:r>
              <a:rPr lang="nl-NL" dirty="0">
                <a:solidFill>
                  <a:srgbClr val="FF0000"/>
                </a:solidFill>
              </a:rPr>
              <a:t>waarde variabele veranderen, vaak +1</a:t>
            </a:r>
          </a:p>
        </p:txBody>
      </p:sp>
    </p:spTree>
    <p:extLst>
      <p:ext uri="{BB962C8B-B14F-4D97-AF65-F5344CB8AC3E}">
        <p14:creationId xmlns:p14="http://schemas.microsoft.com/office/powerpoint/2010/main" val="302923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C7462-6A7B-664B-8B9B-7AAFC11432FA}"/>
              </a:ext>
            </a:extLst>
          </p:cNvPr>
          <p:cNvSpPr>
            <a:spLocks noGrp="1"/>
          </p:cNvSpPr>
          <p:nvPr>
            <p:ph type="title"/>
          </p:nvPr>
        </p:nvSpPr>
        <p:spPr/>
        <p:txBody>
          <a:bodyPr/>
          <a:lstStyle/>
          <a:p>
            <a:r>
              <a:rPr lang="nl-NL" dirty="0"/>
              <a:t>For in plaats van </a:t>
            </a:r>
            <a:r>
              <a:rPr lang="nl-NL" dirty="0" err="1"/>
              <a:t>while</a:t>
            </a:r>
            <a:endParaRPr lang="nl-NL" dirty="0"/>
          </a:p>
        </p:txBody>
      </p:sp>
      <p:sp>
        <p:nvSpPr>
          <p:cNvPr id="3" name="Tijdelijke aanduiding voor inhoud 2">
            <a:extLst>
              <a:ext uri="{FF2B5EF4-FFF2-40B4-BE49-F238E27FC236}">
                <a16:creationId xmlns:a16="http://schemas.microsoft.com/office/drawing/2014/main" id="{BAF0C099-E47D-6346-9853-A496FBFEBA70}"/>
              </a:ext>
            </a:extLst>
          </p:cNvPr>
          <p:cNvSpPr>
            <a:spLocks noGrp="1"/>
          </p:cNvSpPr>
          <p:nvPr>
            <p:ph idx="1"/>
          </p:nvPr>
        </p:nvSpPr>
        <p:spPr/>
        <p:txBody>
          <a:bodyPr/>
          <a:lstStyle/>
          <a:p>
            <a:r>
              <a:rPr lang="nl-NL" dirty="0"/>
              <a:t>Als van tevoren duidelijk is hoe vaak iets moet gebeuren, gebruiken we </a:t>
            </a:r>
            <a:r>
              <a:rPr lang="nl-NL" dirty="0" err="1"/>
              <a:t>for</a:t>
            </a:r>
            <a:r>
              <a:rPr lang="nl-NL" dirty="0"/>
              <a:t> in plaats van </a:t>
            </a:r>
            <a:r>
              <a:rPr lang="nl-NL" dirty="0" err="1"/>
              <a:t>while</a:t>
            </a:r>
            <a:endParaRPr lang="nl-NL" dirty="0"/>
          </a:p>
          <a:p>
            <a:r>
              <a:rPr lang="nl-NL" dirty="0"/>
              <a:t>Veel overzichtelijker</a:t>
            </a:r>
          </a:p>
          <a:p>
            <a:pPr marL="0" indent="0">
              <a:buNone/>
            </a:pPr>
            <a:endParaRPr lang="nl-NL" dirty="0">
              <a:solidFill>
                <a:srgbClr val="FF0000"/>
              </a:solidFill>
            </a:endParaRPr>
          </a:p>
          <a:p>
            <a:endParaRPr lang="nl-NL" dirty="0"/>
          </a:p>
        </p:txBody>
      </p:sp>
      <p:sp>
        <p:nvSpPr>
          <p:cNvPr id="4" name="Tijdelijke aanduiding voor datum 3">
            <a:extLst>
              <a:ext uri="{FF2B5EF4-FFF2-40B4-BE49-F238E27FC236}">
                <a16:creationId xmlns:a16="http://schemas.microsoft.com/office/drawing/2014/main" id="{431AC133-9956-1F48-BEAB-4F95C60A7B35}"/>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9EA681E-D64B-4646-8F13-F28CB99EBB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069D5FC-6D70-9C4D-940B-A8539572433D}"/>
              </a:ext>
            </a:extLst>
          </p:cNvPr>
          <p:cNvSpPr>
            <a:spLocks noGrp="1"/>
          </p:cNvSpPr>
          <p:nvPr>
            <p:ph type="sldNum" sz="quarter" idx="12"/>
          </p:nvPr>
        </p:nvSpPr>
        <p:spPr/>
        <p:txBody>
          <a:bodyPr/>
          <a:lstStyle/>
          <a:p>
            <a:fld id="{0AAEF2E2-A082-486B-BCC1-A4B8E9CF05F7}" type="slidenum">
              <a:rPr lang="nl-NL" smtClean="0"/>
              <a:t>145</a:t>
            </a:fld>
            <a:endParaRPr lang="nl-NL"/>
          </a:p>
        </p:txBody>
      </p:sp>
      <p:sp>
        <p:nvSpPr>
          <p:cNvPr id="7" name="Tijdelijke aanduiding voor tekst 6">
            <a:extLst>
              <a:ext uri="{FF2B5EF4-FFF2-40B4-BE49-F238E27FC236}">
                <a16:creationId xmlns:a16="http://schemas.microsoft.com/office/drawing/2014/main" id="{38522527-0040-2842-A662-65E9484FEF39}"/>
              </a:ext>
            </a:extLst>
          </p:cNvPr>
          <p:cNvSpPr>
            <a:spLocks noGrp="1"/>
          </p:cNvSpPr>
          <p:nvPr>
            <p:ph type="body" sz="quarter" idx="17"/>
          </p:nvPr>
        </p:nvSpPr>
        <p:spPr/>
        <p:txBody>
          <a:bodyPr/>
          <a:lstStyle/>
          <a:p>
            <a:r>
              <a:rPr lang="nl-NL" dirty="0"/>
              <a:t>COLLEGE 5</a:t>
            </a:r>
          </a:p>
        </p:txBody>
      </p:sp>
      <p:sp>
        <p:nvSpPr>
          <p:cNvPr id="9" name="Tijdelijke aanduiding voor inhoud 2">
            <a:extLst>
              <a:ext uri="{FF2B5EF4-FFF2-40B4-BE49-F238E27FC236}">
                <a16:creationId xmlns:a16="http://schemas.microsoft.com/office/drawing/2014/main" id="{8F15C8FB-3DD5-D04C-A332-47C6DC99F956}"/>
              </a:ext>
            </a:extLst>
          </p:cNvPr>
          <p:cNvSpPr txBox="1">
            <a:spLocks/>
          </p:cNvSpPr>
          <p:nvPr/>
        </p:nvSpPr>
        <p:spPr>
          <a:xfrm>
            <a:off x="838200" y="3077646"/>
            <a:ext cx="4072467" cy="206621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nl-NL" dirty="0">
                <a:solidFill>
                  <a:srgbClr val="00B050"/>
                </a:solidFill>
                <a:latin typeface="Monaco" pitchFamily="2" charset="77"/>
              </a:rPr>
              <a:t>var i = 0</a:t>
            </a:r>
            <a:r>
              <a:rPr lang="nl-NL" dirty="0">
                <a:latin typeface="Monaco" pitchFamily="2" charset="77"/>
              </a:rPr>
              <a:t>;</a:t>
            </a:r>
          </a:p>
          <a:p>
            <a:pPr marL="457200" lvl="1" indent="0">
              <a:buFont typeface="Arial" panose="020B0604020202020204" pitchFamily="34" charset="0"/>
              <a:buNone/>
            </a:pPr>
            <a:r>
              <a:rPr lang="nl-NL" dirty="0" err="1">
                <a:latin typeface="Monaco" pitchFamily="2" charset="77"/>
              </a:rPr>
              <a:t>while</a:t>
            </a:r>
            <a:r>
              <a:rPr lang="nl-NL" dirty="0">
                <a:latin typeface="Monaco" pitchFamily="2" charset="77"/>
              </a:rPr>
              <a:t> (</a:t>
            </a:r>
            <a:r>
              <a:rPr lang="nl-NL" dirty="0">
                <a:solidFill>
                  <a:srgbClr val="0070C0"/>
                </a:solidFill>
                <a:latin typeface="Monaco" pitchFamily="2" charset="77"/>
              </a:rPr>
              <a:t>i &lt; 10</a:t>
            </a:r>
            <a:r>
              <a:rPr lang="nl-NL" dirty="0">
                <a:latin typeface="Monaco" pitchFamily="2" charset="77"/>
              </a:rPr>
              <a:t>) {</a:t>
            </a:r>
          </a:p>
          <a:p>
            <a:pPr marL="457200" lvl="1" indent="0">
              <a:buFont typeface="Arial" panose="020B0604020202020204" pitchFamily="34" charset="0"/>
              <a:buNone/>
            </a:pPr>
            <a:r>
              <a:rPr lang="nl-NL" dirty="0">
                <a:latin typeface="Monaco" pitchFamily="2" charset="77"/>
              </a:rPr>
              <a:t>  </a:t>
            </a:r>
            <a:r>
              <a:rPr lang="nl-NL" dirty="0" err="1">
                <a:latin typeface="Monaco" pitchFamily="2" charset="77"/>
              </a:rPr>
              <a:t>println</a:t>
            </a:r>
            <a:r>
              <a:rPr lang="nl-NL" dirty="0">
                <a:latin typeface="Monaco" pitchFamily="2" charset="77"/>
              </a:rPr>
              <a:t>(i);</a:t>
            </a:r>
          </a:p>
          <a:p>
            <a:pPr marL="457200" lvl="1" indent="0">
              <a:buFont typeface="Arial" panose="020B0604020202020204" pitchFamily="34" charset="0"/>
              <a:buNone/>
            </a:pPr>
            <a:r>
              <a:rPr lang="nl-NL" dirty="0">
                <a:latin typeface="Monaco" pitchFamily="2" charset="77"/>
              </a:rPr>
              <a:t>  </a:t>
            </a:r>
            <a:r>
              <a:rPr lang="nl-NL" dirty="0">
                <a:solidFill>
                  <a:srgbClr val="FF9039"/>
                </a:solidFill>
                <a:latin typeface="Monaco" pitchFamily="2" charset="77"/>
              </a:rPr>
              <a:t>i=i+1</a:t>
            </a:r>
            <a:r>
              <a:rPr lang="nl-NL" dirty="0">
                <a:latin typeface="Monaco" pitchFamily="2" charset="77"/>
              </a:rPr>
              <a:t>;</a:t>
            </a:r>
          </a:p>
          <a:p>
            <a:pPr marL="457200" lvl="1" indent="0">
              <a:buFont typeface="Arial" panose="020B0604020202020204" pitchFamily="34" charset="0"/>
              <a:buNone/>
            </a:pPr>
            <a:r>
              <a:rPr lang="nl-NL" dirty="0">
                <a:latin typeface="Monaco" pitchFamily="2" charset="77"/>
              </a:rPr>
              <a:t>}</a:t>
            </a:r>
          </a:p>
          <a:p>
            <a:pPr marL="457200" lvl="1" indent="0">
              <a:buFont typeface="Arial" panose="020B0604020202020204" pitchFamily="34" charset="0"/>
              <a:buNone/>
            </a:pPr>
            <a:endParaRPr lang="nl-NL" dirty="0"/>
          </a:p>
          <a:p>
            <a:pPr lvl="1"/>
            <a:endParaRPr lang="nl-NL" dirty="0"/>
          </a:p>
        </p:txBody>
      </p:sp>
      <p:sp>
        <p:nvSpPr>
          <p:cNvPr id="14" name="Tijdelijke aanduiding voor inhoud 2">
            <a:extLst>
              <a:ext uri="{FF2B5EF4-FFF2-40B4-BE49-F238E27FC236}">
                <a16:creationId xmlns:a16="http://schemas.microsoft.com/office/drawing/2014/main" id="{38B5F209-ADC4-A940-BB51-9920F1C2B8A9}"/>
              </a:ext>
            </a:extLst>
          </p:cNvPr>
          <p:cNvSpPr txBox="1">
            <a:spLocks/>
          </p:cNvSpPr>
          <p:nvPr/>
        </p:nvSpPr>
        <p:spPr>
          <a:xfrm>
            <a:off x="5037666" y="3077646"/>
            <a:ext cx="6637263" cy="206621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nl-NL" dirty="0" err="1">
                <a:latin typeface="Monaco" pitchFamily="2" charset="77"/>
              </a:rPr>
              <a:t>for</a:t>
            </a:r>
            <a:r>
              <a:rPr lang="nl-NL" dirty="0">
                <a:latin typeface="Monaco" pitchFamily="2" charset="77"/>
              </a:rPr>
              <a:t> (</a:t>
            </a:r>
            <a:r>
              <a:rPr lang="nl-NL" dirty="0">
                <a:solidFill>
                  <a:srgbClr val="00B050"/>
                </a:solidFill>
                <a:latin typeface="Monaco" pitchFamily="2" charset="77"/>
              </a:rPr>
              <a:t>var i = 0</a:t>
            </a:r>
            <a:r>
              <a:rPr lang="nl-NL" dirty="0">
                <a:latin typeface="Monaco" pitchFamily="2" charset="77"/>
              </a:rPr>
              <a:t>; </a:t>
            </a:r>
            <a:r>
              <a:rPr lang="nl-NL" dirty="0">
                <a:solidFill>
                  <a:srgbClr val="0070C0"/>
                </a:solidFill>
                <a:latin typeface="Monaco" pitchFamily="2" charset="77"/>
              </a:rPr>
              <a:t>i &lt; 10</a:t>
            </a:r>
            <a:r>
              <a:rPr lang="nl-NL" dirty="0">
                <a:latin typeface="Monaco" pitchFamily="2" charset="77"/>
              </a:rPr>
              <a:t>; </a:t>
            </a:r>
            <a:r>
              <a:rPr lang="nl-NL" dirty="0">
                <a:solidFill>
                  <a:srgbClr val="FF9039"/>
                </a:solidFill>
                <a:latin typeface="Monaco" pitchFamily="2" charset="77"/>
              </a:rPr>
              <a:t>i=i+1</a:t>
            </a:r>
            <a:r>
              <a:rPr lang="nl-NL" dirty="0">
                <a:latin typeface="Monaco" pitchFamily="2" charset="77"/>
              </a:rPr>
              <a:t>) {</a:t>
            </a:r>
          </a:p>
          <a:p>
            <a:pPr marL="457200" lvl="1" indent="0">
              <a:buFont typeface="Arial" panose="020B0604020202020204" pitchFamily="34" charset="0"/>
              <a:buNone/>
            </a:pPr>
            <a:r>
              <a:rPr lang="nl-NL" dirty="0">
                <a:latin typeface="Monaco" pitchFamily="2" charset="77"/>
              </a:rPr>
              <a:t>  </a:t>
            </a:r>
            <a:r>
              <a:rPr lang="nl-NL" dirty="0" err="1">
                <a:latin typeface="Monaco" pitchFamily="2" charset="77"/>
              </a:rPr>
              <a:t>println</a:t>
            </a:r>
            <a:r>
              <a:rPr lang="nl-NL" dirty="0">
                <a:latin typeface="Monaco" pitchFamily="2" charset="77"/>
              </a:rPr>
              <a:t>(i);</a:t>
            </a:r>
          </a:p>
          <a:p>
            <a:pPr marL="457200" lvl="1" indent="0">
              <a:buFont typeface="Arial" panose="020B0604020202020204" pitchFamily="34" charset="0"/>
              <a:buNone/>
            </a:pPr>
            <a:r>
              <a:rPr lang="nl-NL" dirty="0">
                <a:latin typeface="Monaco" pitchFamily="2" charset="77"/>
              </a:rPr>
              <a:t>}</a:t>
            </a:r>
          </a:p>
          <a:p>
            <a:pPr marL="457200" lvl="1" indent="0">
              <a:buFont typeface="Arial" panose="020B0604020202020204" pitchFamily="34" charset="0"/>
              <a:buNone/>
            </a:pPr>
            <a:endParaRPr lang="nl-NL" dirty="0"/>
          </a:p>
          <a:p>
            <a:pPr lvl="1"/>
            <a:endParaRPr lang="nl-NL" dirty="0"/>
          </a:p>
        </p:txBody>
      </p:sp>
    </p:spTree>
    <p:extLst>
      <p:ext uri="{BB962C8B-B14F-4D97-AF65-F5344CB8AC3E}">
        <p14:creationId xmlns:p14="http://schemas.microsoft.com/office/powerpoint/2010/main" val="93339062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C7462-6A7B-664B-8B9B-7AAFC11432FA}"/>
              </a:ext>
            </a:extLst>
          </p:cNvPr>
          <p:cNvSpPr>
            <a:spLocks noGrp="1"/>
          </p:cNvSpPr>
          <p:nvPr>
            <p:ph type="title"/>
          </p:nvPr>
        </p:nvSpPr>
        <p:spPr/>
        <p:txBody>
          <a:bodyPr/>
          <a:lstStyle/>
          <a:p>
            <a:r>
              <a:rPr lang="nl-NL" dirty="0"/>
              <a:t>For in plaats van </a:t>
            </a:r>
            <a:r>
              <a:rPr lang="nl-NL" dirty="0" err="1"/>
              <a:t>while</a:t>
            </a:r>
            <a:endParaRPr lang="nl-NL" dirty="0"/>
          </a:p>
        </p:txBody>
      </p:sp>
      <p:sp>
        <p:nvSpPr>
          <p:cNvPr id="3" name="Tijdelijke aanduiding voor inhoud 2">
            <a:extLst>
              <a:ext uri="{FF2B5EF4-FFF2-40B4-BE49-F238E27FC236}">
                <a16:creationId xmlns:a16="http://schemas.microsoft.com/office/drawing/2014/main" id="{BAF0C099-E47D-6346-9853-A496FBFEBA70}"/>
              </a:ext>
            </a:extLst>
          </p:cNvPr>
          <p:cNvSpPr>
            <a:spLocks noGrp="1"/>
          </p:cNvSpPr>
          <p:nvPr>
            <p:ph idx="1"/>
          </p:nvPr>
        </p:nvSpPr>
        <p:spPr/>
        <p:txBody>
          <a:bodyPr/>
          <a:lstStyle/>
          <a:p>
            <a:r>
              <a:rPr lang="nl-NL" dirty="0"/>
              <a:t>‘Van tevoren duidelijk zijn’ betekent niet persé dat de programmeur het bij het programmeren weet:</a:t>
            </a:r>
          </a:p>
          <a:p>
            <a:pPr marL="0" indent="0">
              <a:buNone/>
            </a:pPr>
            <a:endParaRPr lang="nl-NL" dirty="0">
              <a:solidFill>
                <a:srgbClr val="FF0000"/>
              </a:solidFill>
            </a:endParaRPr>
          </a:p>
          <a:p>
            <a:endParaRPr lang="nl-NL" dirty="0"/>
          </a:p>
          <a:p>
            <a:endParaRPr lang="nl-NL" dirty="0"/>
          </a:p>
          <a:p>
            <a:pPr marL="0" indent="0">
              <a:buNone/>
            </a:pPr>
            <a:endParaRPr lang="nl-NL" dirty="0"/>
          </a:p>
          <a:p>
            <a:r>
              <a:rPr lang="nl-NL" dirty="0" err="1"/>
              <a:t>Width</a:t>
            </a:r>
            <a:r>
              <a:rPr lang="nl-NL" dirty="0"/>
              <a:t> is een variabele van p5.js die aangeeft hoe breed het tekenveld is. </a:t>
            </a:r>
          </a:p>
        </p:txBody>
      </p:sp>
      <p:sp>
        <p:nvSpPr>
          <p:cNvPr id="4" name="Tijdelijke aanduiding voor datum 3">
            <a:extLst>
              <a:ext uri="{FF2B5EF4-FFF2-40B4-BE49-F238E27FC236}">
                <a16:creationId xmlns:a16="http://schemas.microsoft.com/office/drawing/2014/main" id="{431AC133-9956-1F48-BEAB-4F95C60A7B35}"/>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9EA681E-D64B-4646-8F13-F28CB99EBBB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069D5FC-6D70-9C4D-940B-A8539572433D}"/>
              </a:ext>
            </a:extLst>
          </p:cNvPr>
          <p:cNvSpPr>
            <a:spLocks noGrp="1"/>
          </p:cNvSpPr>
          <p:nvPr>
            <p:ph type="sldNum" sz="quarter" idx="12"/>
          </p:nvPr>
        </p:nvSpPr>
        <p:spPr/>
        <p:txBody>
          <a:bodyPr/>
          <a:lstStyle/>
          <a:p>
            <a:fld id="{0AAEF2E2-A082-486B-BCC1-A4B8E9CF05F7}" type="slidenum">
              <a:rPr lang="nl-NL" smtClean="0"/>
              <a:t>146</a:t>
            </a:fld>
            <a:endParaRPr lang="nl-NL"/>
          </a:p>
        </p:txBody>
      </p:sp>
      <p:sp>
        <p:nvSpPr>
          <p:cNvPr id="7" name="Tijdelijke aanduiding voor tekst 6">
            <a:extLst>
              <a:ext uri="{FF2B5EF4-FFF2-40B4-BE49-F238E27FC236}">
                <a16:creationId xmlns:a16="http://schemas.microsoft.com/office/drawing/2014/main" id="{38522527-0040-2842-A662-65E9484FEF39}"/>
              </a:ext>
            </a:extLst>
          </p:cNvPr>
          <p:cNvSpPr>
            <a:spLocks noGrp="1"/>
          </p:cNvSpPr>
          <p:nvPr>
            <p:ph type="body" sz="quarter" idx="17"/>
          </p:nvPr>
        </p:nvSpPr>
        <p:spPr/>
        <p:txBody>
          <a:bodyPr/>
          <a:lstStyle/>
          <a:p>
            <a:r>
              <a:rPr lang="nl-NL"/>
              <a:t>COLLEGE 5</a:t>
            </a:r>
            <a:endParaRPr lang="nl-NL" dirty="0"/>
          </a:p>
        </p:txBody>
      </p:sp>
      <p:sp>
        <p:nvSpPr>
          <p:cNvPr id="14" name="Tijdelijke aanduiding voor inhoud 2">
            <a:extLst>
              <a:ext uri="{FF2B5EF4-FFF2-40B4-BE49-F238E27FC236}">
                <a16:creationId xmlns:a16="http://schemas.microsoft.com/office/drawing/2014/main" id="{38B5F209-ADC4-A940-BB51-9920F1C2B8A9}"/>
              </a:ext>
            </a:extLst>
          </p:cNvPr>
          <p:cNvSpPr txBox="1">
            <a:spLocks/>
          </p:cNvSpPr>
          <p:nvPr/>
        </p:nvSpPr>
        <p:spPr>
          <a:xfrm>
            <a:off x="1430866" y="2395894"/>
            <a:ext cx="8475134" cy="2066212"/>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r>
              <a:rPr lang="nl-NL" dirty="0" err="1">
                <a:latin typeface="Monaco" pitchFamily="2" charset="77"/>
              </a:rPr>
              <a:t>for</a:t>
            </a:r>
            <a:r>
              <a:rPr lang="nl-NL" dirty="0">
                <a:latin typeface="Monaco" pitchFamily="2" charset="77"/>
              </a:rPr>
              <a:t> (var x = 0; i &lt; </a:t>
            </a:r>
            <a:r>
              <a:rPr lang="nl-NL" dirty="0" err="1">
                <a:latin typeface="Monaco" pitchFamily="2" charset="77"/>
              </a:rPr>
              <a:t>width</a:t>
            </a:r>
            <a:r>
              <a:rPr lang="nl-NL" dirty="0">
                <a:latin typeface="Monaco" pitchFamily="2" charset="77"/>
              </a:rPr>
              <a:t>; i = i + 2) {</a:t>
            </a:r>
          </a:p>
          <a:p>
            <a:pPr marL="457200" lvl="1" indent="0">
              <a:buFont typeface="Arial" panose="020B0604020202020204" pitchFamily="34" charset="0"/>
              <a:buNone/>
            </a:pPr>
            <a:r>
              <a:rPr lang="nl-NL" dirty="0">
                <a:latin typeface="Monaco" pitchFamily="2" charset="77"/>
              </a:rPr>
              <a:t>  line(x, 0, x, 100);</a:t>
            </a:r>
          </a:p>
          <a:p>
            <a:pPr marL="457200" lvl="1" indent="0">
              <a:buFont typeface="Arial" panose="020B0604020202020204" pitchFamily="34" charset="0"/>
              <a:buNone/>
            </a:pPr>
            <a:r>
              <a:rPr lang="nl-NL" dirty="0">
                <a:latin typeface="Monaco" pitchFamily="2" charset="77"/>
              </a:rPr>
              <a:t>}</a:t>
            </a:r>
          </a:p>
          <a:p>
            <a:pPr marL="457200" lvl="1" indent="0">
              <a:buFont typeface="Arial" panose="020B0604020202020204" pitchFamily="34" charset="0"/>
              <a:buNone/>
            </a:pPr>
            <a:endParaRPr lang="nl-NL" dirty="0"/>
          </a:p>
          <a:p>
            <a:pPr lvl="1"/>
            <a:endParaRPr lang="nl-NL" dirty="0"/>
          </a:p>
        </p:txBody>
      </p:sp>
    </p:spTree>
    <p:extLst>
      <p:ext uri="{BB962C8B-B14F-4D97-AF65-F5344CB8AC3E}">
        <p14:creationId xmlns:p14="http://schemas.microsoft.com/office/powerpoint/2010/main" val="147727099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Herhaling – voorbeeld met </a:t>
            </a:r>
            <a:r>
              <a:rPr lang="nl-NL" dirty="0" err="1"/>
              <a:t>for</a:t>
            </a:r>
            <a:endParaRPr lang="nl-NL" dirty="0"/>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p:txBody>
          <a:bodyPr>
            <a:normAutofit fontScale="70000" lnSpcReduction="20000"/>
          </a:bodyPr>
          <a:lstStyle/>
          <a:p>
            <a:pPr marL="0" indent="0">
              <a:buNone/>
            </a:pPr>
            <a:r>
              <a:rPr lang="nl-NL" b="1" u="sng" dirty="0"/>
              <a:t>Herhaling</a:t>
            </a:r>
            <a:r>
              <a:rPr lang="nl-NL" b="1" dirty="0"/>
              <a:t> </a:t>
            </a:r>
            <a:r>
              <a:rPr lang="nl-NL" dirty="0"/>
              <a:t>(Engels: </a:t>
            </a:r>
            <a:r>
              <a:rPr lang="nl-NL" b="1" u="sng" dirty="0"/>
              <a:t>loop</a:t>
            </a:r>
            <a:r>
              <a:rPr lang="nl-NL" dirty="0"/>
              <a:t>) is een manier om hetzelfde stukje code in een programma meerdere keren </a:t>
            </a:r>
            <a:r>
              <a:rPr lang="nl-NL" i="1" dirty="0"/>
              <a:t>direct na elkaar </a:t>
            </a:r>
            <a:r>
              <a:rPr lang="nl-NL" dirty="0"/>
              <a:t>te laten uitvoeren.</a:t>
            </a:r>
          </a:p>
          <a:p>
            <a:endParaRPr lang="nl-NL" dirty="0"/>
          </a:p>
          <a:p>
            <a:pPr marL="0" indent="0">
              <a:buNone/>
            </a:pPr>
            <a:r>
              <a:rPr lang="nl-NL" dirty="0"/>
              <a:t>Als je code wilt herhalen, bedenk dan eerst het antwoord op de volgende drie vragen:</a:t>
            </a:r>
          </a:p>
          <a:p>
            <a:pPr marL="0" indent="0">
              <a:buNone/>
            </a:pPr>
            <a:r>
              <a:rPr lang="nl-NL" dirty="0"/>
              <a:t>1. Wat wil je herhalen?</a:t>
            </a:r>
          </a:p>
          <a:p>
            <a:pPr marL="0" indent="0">
              <a:buNone/>
            </a:pPr>
            <a:r>
              <a:rPr lang="nl-NL" dirty="0"/>
              <a:t>2. Wat wil je elke herhaling veranderen?</a:t>
            </a:r>
          </a:p>
          <a:p>
            <a:pPr marL="0" indent="0">
              <a:buNone/>
            </a:pPr>
            <a:r>
              <a:rPr lang="nl-NL" dirty="0"/>
              <a:t>3. Tot wanneer wil je herhalen?</a:t>
            </a:r>
          </a:p>
          <a:p>
            <a:pPr marL="0" indent="0">
              <a:buNone/>
            </a:pPr>
            <a:endParaRPr lang="nl-NL" dirty="0"/>
          </a:p>
          <a:p>
            <a:pPr marL="0" indent="0">
              <a:buNone/>
            </a:pPr>
            <a:r>
              <a:rPr lang="nl-NL" dirty="0"/>
              <a:t>Voorbeeld: herhalen met </a:t>
            </a:r>
            <a:r>
              <a:rPr lang="nl-NL" dirty="0" err="1"/>
              <a:t>for</a:t>
            </a:r>
            <a:endParaRPr lang="nl-NL" dirty="0"/>
          </a:p>
          <a:p>
            <a:pPr marL="147638" indent="0">
              <a:buNone/>
            </a:pPr>
            <a:r>
              <a:rPr lang="nl-NL" dirty="0">
                <a:solidFill>
                  <a:schemeClr val="bg1">
                    <a:lumMod val="50000"/>
                  </a:schemeClr>
                </a:solidFill>
                <a:latin typeface="Courier" pitchFamily="2" charset="0"/>
              </a:rPr>
              <a:t>// </a:t>
            </a:r>
            <a:r>
              <a:rPr lang="nl-NL" dirty="0" err="1">
                <a:solidFill>
                  <a:schemeClr val="bg1">
                    <a:lumMod val="50000"/>
                  </a:schemeClr>
                </a:solidFill>
                <a:latin typeface="Courier" pitchFamily="2" charset="0"/>
              </a:rPr>
              <a:t>for</a:t>
            </a:r>
            <a:r>
              <a:rPr lang="nl-NL" dirty="0">
                <a:solidFill>
                  <a:schemeClr val="bg1">
                    <a:lumMod val="50000"/>
                  </a:schemeClr>
                </a:solidFill>
                <a:latin typeface="Courier" pitchFamily="2" charset="0"/>
              </a:rPr>
              <a:t> (start; </a:t>
            </a:r>
            <a:r>
              <a:rPr lang="nl-NL" dirty="0" err="1">
                <a:solidFill>
                  <a:schemeClr val="bg1">
                    <a:lumMod val="50000"/>
                  </a:schemeClr>
                </a:solidFill>
                <a:latin typeface="Courier" pitchFamily="2" charset="0"/>
              </a:rPr>
              <a:t>how</a:t>
            </a:r>
            <a:r>
              <a:rPr lang="nl-NL" dirty="0">
                <a:solidFill>
                  <a:schemeClr val="bg1">
                    <a:lumMod val="50000"/>
                  </a:schemeClr>
                </a:solidFill>
                <a:latin typeface="Courier" pitchFamily="2" charset="0"/>
              </a:rPr>
              <a:t> long; change)</a:t>
            </a:r>
            <a:br>
              <a:rPr lang="nl-NL" dirty="0">
                <a:solidFill>
                  <a:schemeClr val="accent1"/>
                </a:solidFill>
                <a:latin typeface="Courier" pitchFamily="2" charset="0"/>
              </a:rPr>
            </a:br>
            <a:r>
              <a:rPr lang="nl-NL" dirty="0" err="1">
                <a:solidFill>
                  <a:schemeClr val="accent1"/>
                </a:solidFill>
                <a:latin typeface="Courier" pitchFamily="2" charset="0"/>
              </a:rPr>
              <a:t>for</a:t>
            </a:r>
            <a:r>
              <a:rPr lang="nl-NL" dirty="0">
                <a:solidFill>
                  <a:schemeClr val="accent1"/>
                </a:solidFill>
                <a:latin typeface="Courier" pitchFamily="2" charset="0"/>
              </a:rPr>
              <a:t> (var i = 1; i &lt; 10 ; i++) { </a:t>
            </a:r>
          </a:p>
          <a:p>
            <a:pPr marL="147638" indent="0">
              <a:buNone/>
            </a:pPr>
            <a:r>
              <a:rPr lang="nl-NL" dirty="0">
                <a:solidFill>
                  <a:schemeClr val="accent1"/>
                </a:solidFill>
                <a:latin typeface="Courier" pitchFamily="2" charset="0"/>
              </a:rPr>
              <a:t>  </a:t>
            </a:r>
            <a:r>
              <a:rPr lang="nl-NL" dirty="0">
                <a:solidFill>
                  <a:schemeClr val="bg1">
                    <a:lumMod val="50000"/>
                  </a:schemeClr>
                </a:solidFill>
                <a:latin typeface="Courier" pitchFamily="2" charset="0"/>
              </a:rPr>
              <a:t>// deze code wordt herhaald zolang de conditie (i&lt;10) </a:t>
            </a:r>
            <a:r>
              <a:rPr lang="nl-NL" dirty="0" err="1">
                <a:solidFill>
                  <a:schemeClr val="bg1">
                    <a:lumMod val="50000"/>
                  </a:schemeClr>
                </a:solidFill>
                <a:latin typeface="Courier" pitchFamily="2" charset="0"/>
              </a:rPr>
              <a:t>true</a:t>
            </a:r>
            <a:r>
              <a:rPr lang="nl-NL" dirty="0">
                <a:solidFill>
                  <a:schemeClr val="bg1">
                    <a:lumMod val="50000"/>
                  </a:schemeClr>
                </a:solidFill>
                <a:latin typeface="Courier" pitchFamily="2" charset="0"/>
              </a:rPr>
              <a:t> is</a:t>
            </a:r>
            <a:br>
              <a:rPr lang="nl-NL" dirty="0">
                <a:solidFill>
                  <a:schemeClr val="bg1">
                    <a:lumMod val="50000"/>
                  </a:schemeClr>
                </a:solidFill>
                <a:latin typeface="Courier" pitchFamily="2" charset="0"/>
              </a:rPr>
            </a:br>
            <a:r>
              <a:rPr lang="nl-NL" dirty="0">
                <a:solidFill>
                  <a:schemeClr val="bg1">
                    <a:lumMod val="50000"/>
                  </a:schemeClr>
                </a:solidFill>
                <a:latin typeface="Courier" pitchFamily="2" charset="0"/>
              </a:rPr>
              <a:t>  </a:t>
            </a:r>
            <a:r>
              <a:rPr lang="nl-NL" dirty="0">
                <a:solidFill>
                  <a:schemeClr val="accent1"/>
                </a:solidFill>
                <a:latin typeface="Courier" pitchFamily="2" charset="0"/>
              </a:rPr>
              <a:t>print(i);</a:t>
            </a:r>
            <a:br>
              <a:rPr lang="nl-NL" dirty="0">
                <a:solidFill>
                  <a:schemeClr val="accent1"/>
                </a:solidFill>
                <a:latin typeface="Courier" pitchFamily="2" charset="0"/>
              </a:rPr>
            </a:br>
            <a:r>
              <a:rPr lang="nl-NL" dirty="0">
                <a:solidFill>
                  <a:schemeClr val="accent1"/>
                </a:solidFill>
                <a:latin typeface="Courier" pitchFamily="2" charset="0"/>
              </a:rPr>
              <a:t>}</a:t>
            </a:r>
          </a:p>
          <a:p>
            <a:pPr marL="147638" indent="0">
              <a:buNone/>
            </a:pPr>
            <a:r>
              <a:rPr lang="nl-NL" dirty="0">
                <a:solidFill>
                  <a:schemeClr val="bg1">
                    <a:lumMod val="50000"/>
                  </a:schemeClr>
                </a:solidFill>
                <a:latin typeface="Courier" pitchFamily="2" charset="0"/>
              </a:rPr>
              <a:t>// het programma gaat hier verder als de herhaling afgelopen is</a:t>
            </a:r>
            <a:endParaRPr lang="nl-NL" b="1" u="sng" dirty="0">
              <a:solidFill>
                <a:schemeClr val="bg1">
                  <a:lumMod val="50000"/>
                </a:schemeClr>
              </a:solidFill>
            </a:endParaRP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147</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Rechthoek 7">
            <a:extLst>
              <a:ext uri="{FF2B5EF4-FFF2-40B4-BE49-F238E27FC236}">
                <a16:creationId xmlns:a16="http://schemas.microsoft.com/office/drawing/2014/main" id="{FB1DCAA7-945C-134A-9D94-A932FFEEDB7B}"/>
              </a:ext>
            </a:extLst>
          </p:cNvPr>
          <p:cNvSpPr/>
          <p:nvPr/>
        </p:nvSpPr>
        <p:spPr>
          <a:xfrm>
            <a:off x="5240310" y="2487649"/>
            <a:ext cx="6096000" cy="1015663"/>
          </a:xfrm>
          <a:prstGeom prst="rect">
            <a:avLst/>
          </a:prstGeom>
        </p:spPr>
        <p:txBody>
          <a:bodyPr>
            <a:spAutoFit/>
          </a:bodyPr>
          <a:lstStyle/>
          <a:p>
            <a:pPr>
              <a:lnSpc>
                <a:spcPct val="70000"/>
              </a:lnSpc>
              <a:spcBef>
                <a:spcPts val="1000"/>
              </a:spcBef>
            </a:pPr>
            <a:r>
              <a:rPr lang="nl-NL" sz="2000" dirty="0">
                <a:solidFill>
                  <a:schemeClr val="accent1"/>
                </a:solidFill>
              </a:rPr>
              <a:t>1. De inhoud van variabele i afdrukken op het scherm</a:t>
            </a:r>
          </a:p>
          <a:p>
            <a:pPr>
              <a:lnSpc>
                <a:spcPct val="70000"/>
              </a:lnSpc>
              <a:spcBef>
                <a:spcPts val="1000"/>
              </a:spcBef>
            </a:pPr>
            <a:r>
              <a:rPr lang="nl-NL" sz="2000" dirty="0">
                <a:solidFill>
                  <a:schemeClr val="accent1"/>
                </a:solidFill>
              </a:rPr>
              <a:t>2. 1 optellen bij i</a:t>
            </a:r>
          </a:p>
          <a:p>
            <a:pPr>
              <a:lnSpc>
                <a:spcPct val="70000"/>
              </a:lnSpc>
              <a:spcBef>
                <a:spcPts val="1000"/>
              </a:spcBef>
            </a:pPr>
            <a:r>
              <a:rPr lang="nl-NL" sz="2000" dirty="0">
                <a:solidFill>
                  <a:schemeClr val="accent1"/>
                </a:solidFill>
              </a:rPr>
              <a:t>3. Tot i gelijk is aan 10, dus: zolang i &lt; 10</a:t>
            </a:r>
          </a:p>
        </p:txBody>
      </p:sp>
    </p:spTree>
    <p:extLst>
      <p:ext uri="{BB962C8B-B14F-4D97-AF65-F5344CB8AC3E}">
        <p14:creationId xmlns:p14="http://schemas.microsoft.com/office/powerpoint/2010/main" val="12169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Nesten</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p:txBody>
          <a:bodyPr>
            <a:normAutofit fontScale="92500" lnSpcReduction="20000"/>
          </a:bodyPr>
          <a:lstStyle/>
          <a:p>
            <a:pPr marL="0" indent="0">
              <a:buNone/>
            </a:pPr>
            <a:r>
              <a:rPr lang="nl-NL" dirty="0"/>
              <a:t>Je kunt herhalen binnen herhaling. We noemen dit nesten van herhaling.</a:t>
            </a:r>
          </a:p>
          <a:p>
            <a:pPr marL="0" indent="0">
              <a:buNone/>
            </a:pPr>
            <a:endParaRPr lang="nl-NL" dirty="0"/>
          </a:p>
          <a:p>
            <a:pPr marL="147638" indent="0">
              <a:buNone/>
            </a:pPr>
            <a:r>
              <a:rPr lang="nl-NL" dirty="0">
                <a:solidFill>
                  <a:schemeClr val="accent1"/>
                </a:solidFill>
                <a:latin typeface="Courier" pitchFamily="2" charset="0"/>
              </a:rPr>
              <a:t>var y = 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var x = 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100) { </a:t>
            </a:r>
          </a:p>
          <a:p>
            <a:pPr marL="147638" indent="0">
              <a:buNone/>
            </a:pPr>
            <a:r>
              <a:rPr lang="nl-NL" dirty="0">
                <a:solidFill>
                  <a:schemeClr val="accent1"/>
                </a:solidFill>
                <a:latin typeface="Courier" pitchFamily="2" charset="0"/>
              </a:rPr>
              <a:t>    // voer hier iets uit</a:t>
            </a:r>
          </a:p>
          <a:p>
            <a:pPr marL="147638" indent="0">
              <a:buNone/>
            </a:pPr>
            <a:r>
              <a:rPr lang="nl-NL" dirty="0">
                <a:solidFill>
                  <a:schemeClr val="accent1"/>
                </a:solidFill>
                <a:latin typeface="Courier" pitchFamily="2" charset="0"/>
              </a:rPr>
              <a:t>    // hoe vaak wordt dit gedaan?</a:t>
            </a:r>
          </a:p>
          <a:p>
            <a:pPr marL="147638" indent="0">
              <a:buNone/>
            </a:pPr>
            <a:r>
              <a:rPr lang="nl-NL" dirty="0">
                <a:solidFill>
                  <a:schemeClr val="accent1"/>
                </a:solidFill>
                <a:latin typeface="Courier" pitchFamily="2" charset="0"/>
              </a:rPr>
              <a:t>    x = x + 20;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y = y + 10;</a:t>
            </a:r>
          </a:p>
          <a:p>
            <a:pPr marL="147638" indent="0">
              <a:buNone/>
            </a:pPr>
            <a:r>
              <a:rPr lang="nl-NL" dirty="0">
                <a:solidFill>
                  <a:schemeClr val="accent1"/>
                </a:solidFill>
                <a:latin typeface="Courier" pitchFamily="2" charset="0"/>
              </a:rPr>
              <a:t>}</a:t>
            </a:r>
          </a:p>
          <a:p>
            <a:pPr marL="147638" indent="0">
              <a:buNone/>
            </a:pPr>
            <a:endParaRPr lang="nl-NL" dirty="0">
              <a:solidFill>
                <a:schemeClr val="accent1"/>
              </a:solidFill>
              <a:latin typeface="Courier" pitchFamily="2" charset="0"/>
            </a:endParaRP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148</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Tree>
    <p:extLst>
      <p:ext uri="{BB962C8B-B14F-4D97-AF65-F5344CB8AC3E}">
        <p14:creationId xmlns:p14="http://schemas.microsoft.com/office/powerpoint/2010/main" val="168091808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Nesten</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p:txBody>
          <a:bodyPr>
            <a:normAutofit fontScale="92500" lnSpcReduction="20000"/>
          </a:bodyPr>
          <a:lstStyle/>
          <a:p>
            <a:pPr marL="0" indent="0">
              <a:buNone/>
            </a:pPr>
            <a:r>
              <a:rPr lang="nl-NL" dirty="0"/>
              <a:t>Je kunt herhalen binnen herhaling. We noemen dit nesten van herhaling.</a:t>
            </a:r>
          </a:p>
          <a:p>
            <a:pPr marL="0" indent="0">
              <a:buNone/>
            </a:pPr>
            <a:endParaRPr lang="nl-NL" dirty="0"/>
          </a:p>
          <a:p>
            <a:pPr marL="147638" indent="0">
              <a:buNone/>
            </a:pPr>
            <a:r>
              <a:rPr lang="nl-NL" dirty="0">
                <a:solidFill>
                  <a:schemeClr val="accent1"/>
                </a:solidFill>
                <a:latin typeface="Courier" pitchFamily="2" charset="0"/>
              </a:rPr>
              <a:t>var y = 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100) { </a:t>
            </a:r>
          </a:p>
          <a:p>
            <a:pPr marL="147638" indent="0">
              <a:buNone/>
            </a:pPr>
            <a:r>
              <a:rPr lang="nl-NL" dirty="0">
                <a:solidFill>
                  <a:schemeClr val="accent1"/>
                </a:solidFill>
                <a:latin typeface="Courier" pitchFamily="2" charset="0"/>
              </a:rPr>
              <a:t>    // voer hier iets uit</a:t>
            </a:r>
          </a:p>
          <a:p>
            <a:pPr marL="147638" indent="0">
              <a:buNone/>
            </a:pPr>
            <a:r>
              <a:rPr lang="nl-NL" dirty="0">
                <a:solidFill>
                  <a:schemeClr val="accent1"/>
                </a:solidFill>
                <a:latin typeface="Courier" pitchFamily="2" charset="0"/>
              </a:rPr>
              <a:t>    // hoe vaak wordt dit gedaan?</a:t>
            </a:r>
          </a:p>
          <a:p>
            <a:pPr marL="147638" indent="0">
              <a:buNone/>
            </a:pPr>
            <a:r>
              <a:rPr lang="nl-NL" dirty="0">
                <a:solidFill>
                  <a:schemeClr val="accent1"/>
                </a:solidFill>
                <a:latin typeface="Courier" pitchFamily="2" charset="0"/>
              </a:rPr>
              <a:t>    x = x + 20;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+ 10;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149</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9" name="Rechteraccolade 8">
            <a:extLst>
              <a:ext uri="{FF2B5EF4-FFF2-40B4-BE49-F238E27FC236}">
                <a16:creationId xmlns:a16="http://schemas.microsoft.com/office/drawing/2014/main" id="{20505A77-D6C9-D944-A8AF-649BB6FFE2D1}"/>
              </a:ext>
            </a:extLst>
          </p:cNvPr>
          <p:cNvSpPr/>
          <p:nvPr/>
        </p:nvSpPr>
        <p:spPr>
          <a:xfrm>
            <a:off x="9558867" y="2353733"/>
            <a:ext cx="423333" cy="3251546"/>
          </a:xfrm>
          <a:prstGeom prst="rightBrace">
            <a:avLst>
              <a:gd name="adj1" fmla="val 64333"/>
              <a:gd name="adj2" fmla="val 50000"/>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sp>
        <p:nvSpPr>
          <p:cNvPr id="11" name="Rechteraccolade 10">
            <a:extLst>
              <a:ext uri="{FF2B5EF4-FFF2-40B4-BE49-F238E27FC236}">
                <a16:creationId xmlns:a16="http://schemas.microsoft.com/office/drawing/2014/main" id="{235688F3-4BF7-F649-B450-5DA58367BB44}"/>
              </a:ext>
            </a:extLst>
          </p:cNvPr>
          <p:cNvSpPr/>
          <p:nvPr/>
        </p:nvSpPr>
        <p:spPr>
          <a:xfrm>
            <a:off x="8187267" y="3302000"/>
            <a:ext cx="423333" cy="1540934"/>
          </a:xfrm>
          <a:prstGeom prst="rightBrace">
            <a:avLst>
              <a:gd name="adj1" fmla="val 64333"/>
              <a:gd name="adj2" fmla="val 50000"/>
            </a:avLst>
          </a:pr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sp>
        <p:nvSpPr>
          <p:cNvPr id="12" name="Tekstvak 11">
            <a:extLst>
              <a:ext uri="{FF2B5EF4-FFF2-40B4-BE49-F238E27FC236}">
                <a16:creationId xmlns:a16="http://schemas.microsoft.com/office/drawing/2014/main" id="{D917B2E3-CC7A-0449-A7E4-792071ABD8E7}"/>
              </a:ext>
            </a:extLst>
          </p:cNvPr>
          <p:cNvSpPr txBox="1"/>
          <p:nvPr/>
        </p:nvSpPr>
        <p:spPr>
          <a:xfrm>
            <a:off x="8610599" y="3887801"/>
            <a:ext cx="948267" cy="2031325"/>
          </a:xfrm>
          <a:prstGeom prst="rect">
            <a:avLst/>
          </a:prstGeom>
          <a:noFill/>
        </p:spPr>
        <p:txBody>
          <a:bodyPr wrap="square" rtlCol="0">
            <a:spAutoFit/>
          </a:bodyPr>
          <a:lstStyle/>
          <a:p>
            <a:r>
              <a:rPr lang="nl-NL" b="1" dirty="0">
                <a:solidFill>
                  <a:srgbClr val="0070C0"/>
                </a:solidFill>
              </a:rPr>
              <a:t>5x:</a:t>
            </a:r>
          </a:p>
          <a:p>
            <a:endParaRPr lang="nl-NL" b="1" dirty="0">
              <a:solidFill>
                <a:srgbClr val="0070C0"/>
              </a:solidFill>
            </a:endParaRPr>
          </a:p>
          <a:p>
            <a:r>
              <a:rPr lang="nl-NL" b="1" dirty="0">
                <a:solidFill>
                  <a:srgbClr val="0070C0"/>
                </a:solidFill>
              </a:rPr>
              <a:t>x = 0</a:t>
            </a:r>
          </a:p>
          <a:p>
            <a:r>
              <a:rPr lang="nl-NL" b="1" dirty="0">
                <a:solidFill>
                  <a:srgbClr val="0070C0"/>
                </a:solidFill>
              </a:rPr>
              <a:t>x = 20</a:t>
            </a:r>
          </a:p>
          <a:p>
            <a:r>
              <a:rPr lang="nl-NL" b="1" dirty="0">
                <a:solidFill>
                  <a:srgbClr val="0070C0"/>
                </a:solidFill>
              </a:rPr>
              <a:t>x = 40</a:t>
            </a:r>
          </a:p>
          <a:p>
            <a:r>
              <a:rPr lang="nl-NL" b="1" dirty="0">
                <a:solidFill>
                  <a:srgbClr val="0070C0"/>
                </a:solidFill>
              </a:rPr>
              <a:t>x = 60</a:t>
            </a:r>
          </a:p>
          <a:p>
            <a:r>
              <a:rPr lang="nl-NL" b="1" dirty="0">
                <a:solidFill>
                  <a:srgbClr val="0070C0"/>
                </a:solidFill>
              </a:rPr>
              <a:t>x = 80</a:t>
            </a:r>
          </a:p>
        </p:txBody>
      </p:sp>
      <p:sp>
        <p:nvSpPr>
          <p:cNvPr id="14" name="Tekstvak 13">
            <a:extLst>
              <a:ext uri="{FF2B5EF4-FFF2-40B4-BE49-F238E27FC236}">
                <a16:creationId xmlns:a16="http://schemas.microsoft.com/office/drawing/2014/main" id="{6A19C632-9D5B-3D48-8F7F-B9C84221406E}"/>
              </a:ext>
            </a:extLst>
          </p:cNvPr>
          <p:cNvSpPr txBox="1"/>
          <p:nvPr/>
        </p:nvSpPr>
        <p:spPr>
          <a:xfrm>
            <a:off x="10032999" y="3794840"/>
            <a:ext cx="1126067" cy="2031325"/>
          </a:xfrm>
          <a:prstGeom prst="rect">
            <a:avLst/>
          </a:prstGeom>
          <a:noFill/>
        </p:spPr>
        <p:txBody>
          <a:bodyPr wrap="square" rtlCol="0">
            <a:spAutoFit/>
          </a:bodyPr>
          <a:lstStyle/>
          <a:p>
            <a:r>
              <a:rPr lang="nl-NL" b="1" dirty="0">
                <a:solidFill>
                  <a:srgbClr val="FF0000"/>
                </a:solidFill>
              </a:rPr>
              <a:t>20x:</a:t>
            </a:r>
          </a:p>
          <a:p>
            <a:endParaRPr lang="nl-NL" b="1" dirty="0">
              <a:solidFill>
                <a:srgbClr val="FF0000"/>
              </a:solidFill>
            </a:endParaRPr>
          </a:p>
          <a:p>
            <a:r>
              <a:rPr lang="nl-NL" b="1" dirty="0">
                <a:solidFill>
                  <a:srgbClr val="FF0000"/>
                </a:solidFill>
              </a:rPr>
              <a:t>y = 0</a:t>
            </a:r>
          </a:p>
          <a:p>
            <a:r>
              <a:rPr lang="nl-NL" b="1" dirty="0">
                <a:solidFill>
                  <a:srgbClr val="FF0000"/>
                </a:solidFill>
              </a:rPr>
              <a:t>y = 10</a:t>
            </a:r>
          </a:p>
          <a:p>
            <a:r>
              <a:rPr lang="nl-NL" b="1" dirty="0">
                <a:solidFill>
                  <a:srgbClr val="FF0000"/>
                </a:solidFill>
              </a:rPr>
              <a:t>y = 20</a:t>
            </a:r>
          </a:p>
          <a:p>
            <a:r>
              <a:rPr lang="nl-NL" b="1" dirty="0">
                <a:solidFill>
                  <a:srgbClr val="FF0000"/>
                </a:solidFill>
              </a:rPr>
              <a:t>…</a:t>
            </a:r>
          </a:p>
          <a:p>
            <a:r>
              <a:rPr lang="nl-NL" b="1" dirty="0">
                <a:solidFill>
                  <a:srgbClr val="FF0000"/>
                </a:solidFill>
              </a:rPr>
              <a:t>y = 190</a:t>
            </a:r>
          </a:p>
        </p:txBody>
      </p:sp>
    </p:spTree>
    <p:extLst>
      <p:ext uri="{BB962C8B-B14F-4D97-AF65-F5344CB8AC3E}">
        <p14:creationId xmlns:p14="http://schemas.microsoft.com/office/powerpoint/2010/main" val="3610529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ECD3D3-F88C-0144-81A9-5EA9624176C7}"/>
              </a:ext>
            </a:extLst>
          </p:cNvPr>
          <p:cNvSpPr>
            <a:spLocks noGrp="1"/>
          </p:cNvSpPr>
          <p:nvPr>
            <p:ph type="title"/>
          </p:nvPr>
        </p:nvSpPr>
        <p:spPr/>
        <p:txBody>
          <a:bodyPr>
            <a:normAutofit fontScale="90000"/>
          </a:bodyPr>
          <a:lstStyle/>
          <a:p>
            <a:r>
              <a:rPr lang="nl-NL" dirty="0"/>
              <a:t>Programmeertalen omzetten naar machinetaal</a:t>
            </a:r>
          </a:p>
        </p:txBody>
      </p:sp>
      <p:sp>
        <p:nvSpPr>
          <p:cNvPr id="3" name="Tijdelijke aanduiding voor inhoud 2">
            <a:extLst>
              <a:ext uri="{FF2B5EF4-FFF2-40B4-BE49-F238E27FC236}">
                <a16:creationId xmlns:a16="http://schemas.microsoft.com/office/drawing/2014/main" id="{9C3B5F05-697A-6A4B-BE1C-7B0A4523DBFE}"/>
              </a:ext>
            </a:extLst>
          </p:cNvPr>
          <p:cNvSpPr>
            <a:spLocks noGrp="1"/>
          </p:cNvSpPr>
          <p:nvPr>
            <p:ph idx="1"/>
          </p:nvPr>
        </p:nvSpPr>
        <p:spPr/>
        <p:txBody>
          <a:bodyPr>
            <a:normAutofit/>
          </a:bodyPr>
          <a:lstStyle/>
          <a:p>
            <a:pPr marL="0" indent="0">
              <a:buNone/>
            </a:pPr>
            <a:r>
              <a:rPr lang="nl-NL" dirty="0"/>
              <a:t>Interpreteren:</a:t>
            </a:r>
          </a:p>
          <a:p>
            <a:r>
              <a:rPr lang="nl-NL" dirty="0"/>
              <a:t>Het stukje voor stukje vertalen van een hogere programmeertaal naar machinetaal en deze machinetaal gelijk uitvoeren heet </a:t>
            </a:r>
            <a:r>
              <a:rPr lang="nl-NL" b="1" u="sng" dirty="0"/>
              <a:t>interpreteren</a:t>
            </a:r>
            <a:r>
              <a:rPr lang="nl-NL" dirty="0"/>
              <a:t>. Het vertalen gebeurt automatisch door een programma. Zo een programma noemen we een </a:t>
            </a:r>
            <a:r>
              <a:rPr lang="nl-NL" b="1" u="sng" dirty="0" err="1"/>
              <a:t>interpreter</a:t>
            </a:r>
            <a:r>
              <a:rPr lang="nl-NL" dirty="0"/>
              <a:t>. </a:t>
            </a:r>
          </a:p>
          <a:p>
            <a:pPr marL="0" indent="0">
              <a:buNone/>
            </a:pPr>
            <a:endParaRPr lang="nl-NL" dirty="0"/>
          </a:p>
          <a:p>
            <a:pPr marL="0" indent="0">
              <a:buNone/>
            </a:pPr>
            <a:r>
              <a:rPr lang="nl-NL" dirty="0"/>
              <a:t>Compileren:</a:t>
            </a:r>
          </a:p>
          <a:p>
            <a:r>
              <a:rPr lang="nl-NL" dirty="0"/>
              <a:t>Het vertalen van een heel programma in een hogere programmeertaal naar machinetaal heet </a:t>
            </a:r>
            <a:r>
              <a:rPr lang="nl-NL" b="1" u="sng" dirty="0"/>
              <a:t>compileren</a:t>
            </a:r>
            <a:r>
              <a:rPr lang="nl-NL" dirty="0"/>
              <a:t>. Het vertalen gebeurt automatisch door een programma. Zo een programma noemen we een </a:t>
            </a:r>
            <a:r>
              <a:rPr lang="nl-NL" b="1" u="sng" dirty="0"/>
              <a:t>compiler</a:t>
            </a:r>
            <a:r>
              <a:rPr lang="nl-NL" dirty="0"/>
              <a:t>.</a:t>
            </a:r>
            <a:endParaRPr lang="nl-NL" u="sng" dirty="0"/>
          </a:p>
        </p:txBody>
      </p:sp>
      <p:sp>
        <p:nvSpPr>
          <p:cNvPr id="4" name="Tijdelijke aanduiding voor datum 3">
            <a:extLst>
              <a:ext uri="{FF2B5EF4-FFF2-40B4-BE49-F238E27FC236}">
                <a16:creationId xmlns:a16="http://schemas.microsoft.com/office/drawing/2014/main" id="{C62C282E-02A0-B541-844B-A999FB33CE12}"/>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4C91620-2D4B-BB40-84A1-C74815E31CD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49AA320-3C5F-B24A-959A-B6FE52BB1D4E}"/>
              </a:ext>
            </a:extLst>
          </p:cNvPr>
          <p:cNvSpPr>
            <a:spLocks noGrp="1"/>
          </p:cNvSpPr>
          <p:nvPr>
            <p:ph type="sldNum" sz="quarter" idx="12"/>
          </p:nvPr>
        </p:nvSpPr>
        <p:spPr/>
        <p:txBody>
          <a:bodyPr/>
          <a:lstStyle/>
          <a:p>
            <a:fld id="{0AAEF2E2-A082-486B-BCC1-A4B8E9CF05F7}" type="slidenum">
              <a:rPr lang="nl-NL" smtClean="0"/>
              <a:t>15</a:t>
            </a:fld>
            <a:endParaRPr lang="nl-NL"/>
          </a:p>
        </p:txBody>
      </p:sp>
      <p:sp>
        <p:nvSpPr>
          <p:cNvPr id="7" name="Tijdelijke aanduiding voor tekst 6">
            <a:extLst>
              <a:ext uri="{FF2B5EF4-FFF2-40B4-BE49-F238E27FC236}">
                <a16:creationId xmlns:a16="http://schemas.microsoft.com/office/drawing/2014/main" id="{C59F3639-7B76-304C-9F08-406D3D75803D}"/>
              </a:ext>
            </a:extLst>
          </p:cNvPr>
          <p:cNvSpPr>
            <a:spLocks noGrp="1"/>
          </p:cNvSpPr>
          <p:nvPr>
            <p:ph type="body" sz="quarter" idx="17"/>
          </p:nvPr>
        </p:nvSpPr>
        <p:spPr/>
        <p:txBody>
          <a:bodyPr/>
          <a:lstStyle/>
          <a:p>
            <a:r>
              <a:rPr lang="nl-NL" dirty="0"/>
              <a:t>COLLEGE 1</a:t>
            </a:r>
          </a:p>
        </p:txBody>
      </p:sp>
    </p:spTree>
    <p:extLst>
      <p:ext uri="{BB962C8B-B14F-4D97-AF65-F5344CB8AC3E}">
        <p14:creationId xmlns:p14="http://schemas.microsoft.com/office/powerpoint/2010/main" val="241883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Nesten</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p:txBody>
          <a:bodyPr>
            <a:normAutofit fontScale="92500" lnSpcReduction="10000"/>
          </a:bodyPr>
          <a:lstStyle/>
          <a:p>
            <a:pPr marL="0" indent="0">
              <a:buNone/>
            </a:pPr>
            <a:r>
              <a:rPr lang="nl-NL" dirty="0"/>
              <a:t>Je kunt herhalen binnen herhaling. We noemen dit nesten van herhaling.</a:t>
            </a:r>
          </a:p>
          <a:p>
            <a:pPr marL="0" indent="0">
              <a:buNone/>
            </a:pPr>
            <a:endParaRPr lang="nl-NL" dirty="0"/>
          </a:p>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150</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Tree>
    <p:extLst>
      <p:ext uri="{BB962C8B-B14F-4D97-AF65-F5344CB8AC3E}">
        <p14:creationId xmlns:p14="http://schemas.microsoft.com/office/powerpoint/2010/main" val="32347237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554134"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151</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9203" y="1623774"/>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extLst>
              <p:ext uri="{D42A27DB-BD31-4B8C-83A1-F6EECF244321}">
                <p14:modId xmlns:p14="http://schemas.microsoft.com/office/powerpoint/2010/main" val="1641391422"/>
              </p:ext>
            </p:extLst>
          </p:nvPr>
        </p:nvGraphicFramePr>
        <p:xfrm>
          <a:off x="6908799" y="876510"/>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50</a:t>
                      </a:r>
                    </a:p>
                  </a:txBody>
                  <a:tcPr/>
                </a:tc>
                <a:extLst>
                  <a:ext uri="{0D108BD9-81ED-4DB2-BD59-A6C34878D82A}">
                    <a16:rowId xmlns:a16="http://schemas.microsoft.com/office/drawing/2014/main" val="2848339466"/>
                  </a:ext>
                </a:extLst>
              </a:tr>
            </a:tbl>
          </a:graphicData>
        </a:graphic>
      </p:graphicFrame>
      <p:sp>
        <p:nvSpPr>
          <p:cNvPr id="12" name="Rechthoek 11">
            <a:extLst>
              <a:ext uri="{FF2B5EF4-FFF2-40B4-BE49-F238E27FC236}">
                <a16:creationId xmlns:a16="http://schemas.microsoft.com/office/drawing/2014/main" id="{3CAFC2AE-59DF-EE43-A7E1-BA0AAFD7C003}"/>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79918689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152</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9203" y="2037664"/>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extLst>
              <p:ext uri="{D42A27DB-BD31-4B8C-83A1-F6EECF244321}">
                <p14:modId xmlns:p14="http://schemas.microsoft.com/office/powerpoint/2010/main" val="1250985682"/>
              </p:ext>
            </p:extLst>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50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50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8369297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153</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9203" y="2444064"/>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50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50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316159327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154</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4970" y="2910682"/>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50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50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CFF7904-5EBB-104F-BADA-A42B8EE4C16E}"/>
              </a:ext>
            </a:extLst>
          </p:cNvPr>
          <p:cNvSpPr/>
          <p:nvPr/>
        </p:nvSpPr>
        <p:spPr>
          <a:xfrm>
            <a:off x="7755467"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43778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155</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9203" y="3281982"/>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extLst>
              <p:ext uri="{D42A27DB-BD31-4B8C-83A1-F6EECF244321}">
                <p14:modId xmlns:p14="http://schemas.microsoft.com/office/powerpoint/2010/main" val="1520774968"/>
              </p:ext>
            </p:extLst>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50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100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CFF7904-5EBB-104F-BADA-A42B8EE4C16E}"/>
              </a:ext>
            </a:extLst>
          </p:cNvPr>
          <p:cNvSpPr/>
          <p:nvPr/>
        </p:nvSpPr>
        <p:spPr>
          <a:xfrm>
            <a:off x="7755467"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6309302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156</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9203" y="2452248"/>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50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100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CFF7904-5EBB-104F-BADA-A42B8EE4C16E}"/>
              </a:ext>
            </a:extLst>
          </p:cNvPr>
          <p:cNvSpPr/>
          <p:nvPr/>
        </p:nvSpPr>
        <p:spPr>
          <a:xfrm>
            <a:off x="7755467"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9319518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157</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9203" y="2910682"/>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50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100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CFF7904-5EBB-104F-BADA-A42B8EE4C16E}"/>
              </a:ext>
            </a:extLst>
          </p:cNvPr>
          <p:cNvSpPr/>
          <p:nvPr/>
        </p:nvSpPr>
        <p:spPr>
          <a:xfrm>
            <a:off x="7755467"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0CE667F3-BF60-E949-86A0-1999D01C4CA1}"/>
              </a:ext>
            </a:extLst>
          </p:cNvPr>
          <p:cNvSpPr/>
          <p:nvPr/>
        </p:nvSpPr>
        <p:spPr>
          <a:xfrm>
            <a:off x="8796866"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868299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158</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9203" y="3265049"/>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extLst>
              <p:ext uri="{D42A27DB-BD31-4B8C-83A1-F6EECF244321}">
                <p14:modId xmlns:p14="http://schemas.microsoft.com/office/powerpoint/2010/main" val="3156839097"/>
              </p:ext>
            </p:extLst>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50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150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CFF7904-5EBB-104F-BADA-A42B8EE4C16E}"/>
              </a:ext>
            </a:extLst>
          </p:cNvPr>
          <p:cNvSpPr/>
          <p:nvPr/>
        </p:nvSpPr>
        <p:spPr>
          <a:xfrm>
            <a:off x="7755467"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0CE667F3-BF60-E949-86A0-1999D01C4CA1}"/>
              </a:ext>
            </a:extLst>
          </p:cNvPr>
          <p:cNvSpPr/>
          <p:nvPr/>
        </p:nvSpPr>
        <p:spPr>
          <a:xfrm>
            <a:off x="8796866"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4280077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159</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9203" y="2435316"/>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50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150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CFF7904-5EBB-104F-BADA-A42B8EE4C16E}"/>
              </a:ext>
            </a:extLst>
          </p:cNvPr>
          <p:cNvSpPr/>
          <p:nvPr/>
        </p:nvSpPr>
        <p:spPr>
          <a:xfrm>
            <a:off x="7755467"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0CE667F3-BF60-E949-86A0-1999D01C4CA1}"/>
              </a:ext>
            </a:extLst>
          </p:cNvPr>
          <p:cNvSpPr/>
          <p:nvPr/>
        </p:nvSpPr>
        <p:spPr>
          <a:xfrm>
            <a:off x="8796866"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155752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16792-749C-0147-A5A2-17881AC59C8A}"/>
              </a:ext>
            </a:extLst>
          </p:cNvPr>
          <p:cNvSpPr>
            <a:spLocks noGrp="1"/>
          </p:cNvSpPr>
          <p:nvPr>
            <p:ph type="title"/>
          </p:nvPr>
        </p:nvSpPr>
        <p:spPr/>
        <p:txBody>
          <a:bodyPr/>
          <a:lstStyle/>
          <a:p>
            <a:r>
              <a:rPr lang="nl-NL" dirty="0" err="1"/>
              <a:t>JavaScript</a:t>
            </a:r>
            <a:r>
              <a:rPr lang="nl-NL" dirty="0"/>
              <a:t> - voorbeeld</a:t>
            </a:r>
          </a:p>
        </p:txBody>
      </p:sp>
      <p:sp>
        <p:nvSpPr>
          <p:cNvPr id="3" name="Tijdelijke aanduiding voor inhoud 2">
            <a:extLst>
              <a:ext uri="{FF2B5EF4-FFF2-40B4-BE49-F238E27FC236}">
                <a16:creationId xmlns:a16="http://schemas.microsoft.com/office/drawing/2014/main" id="{3C8A8FD8-0DB1-7C4A-ACB7-DEBD41B4CEF1}"/>
              </a:ext>
            </a:extLst>
          </p:cNvPr>
          <p:cNvSpPr>
            <a:spLocks noGrp="1"/>
          </p:cNvSpPr>
          <p:nvPr>
            <p:ph idx="1"/>
          </p:nvPr>
        </p:nvSpPr>
        <p:spPr>
          <a:xfrm>
            <a:off x="6400800" y="1252721"/>
            <a:ext cx="5791200" cy="4924242"/>
          </a:xfrm>
        </p:spPr>
        <p:txBody>
          <a:bodyPr/>
          <a:lstStyle/>
          <a:p>
            <a:pPr marL="0" indent="0">
              <a:buNone/>
            </a:pPr>
            <a:r>
              <a:rPr lang="nl-NL" sz="2400" dirty="0"/>
              <a:t>Alle code zien en weten wat het doet?</a:t>
            </a:r>
          </a:p>
          <a:p>
            <a:pPr marL="0" indent="0">
              <a:buNone/>
            </a:pPr>
            <a:r>
              <a:rPr lang="nl-NL" sz="2400" dirty="0">
                <a:hlinkClick r:id="rId2"/>
              </a:rPr>
              <a:t>https://repl.it/@timmy_i_chen/p5-demo</a:t>
            </a:r>
            <a:endParaRPr lang="nl-NL" sz="2400" dirty="0"/>
          </a:p>
          <a:p>
            <a:pPr marL="0" indent="0">
              <a:buNone/>
            </a:pPr>
            <a:endParaRPr lang="nl-NL" dirty="0"/>
          </a:p>
        </p:txBody>
      </p:sp>
      <p:sp>
        <p:nvSpPr>
          <p:cNvPr id="4" name="Tijdelijke aanduiding voor datum 3">
            <a:extLst>
              <a:ext uri="{FF2B5EF4-FFF2-40B4-BE49-F238E27FC236}">
                <a16:creationId xmlns:a16="http://schemas.microsoft.com/office/drawing/2014/main" id="{D94E61FF-7D92-934B-BC9A-238F35950CD1}"/>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6" name="Tijdelijke aanduiding voor dianummer 5">
            <a:extLst>
              <a:ext uri="{FF2B5EF4-FFF2-40B4-BE49-F238E27FC236}">
                <a16:creationId xmlns:a16="http://schemas.microsoft.com/office/drawing/2014/main" id="{ABFEFA7F-8DA7-7747-BB22-406FF954763F}"/>
              </a:ext>
            </a:extLst>
          </p:cNvPr>
          <p:cNvSpPr>
            <a:spLocks noGrp="1"/>
          </p:cNvSpPr>
          <p:nvPr>
            <p:ph type="sldNum" sz="quarter" idx="12"/>
          </p:nvPr>
        </p:nvSpPr>
        <p:spPr/>
        <p:txBody>
          <a:bodyPr/>
          <a:lstStyle/>
          <a:p>
            <a:fld id="{0AAEF2E2-A082-486B-BCC1-A4B8E9CF05F7}" type="slidenum">
              <a:rPr lang="nl-NL" smtClean="0"/>
              <a:t>16</a:t>
            </a:fld>
            <a:endParaRPr lang="nl-NL" dirty="0"/>
          </a:p>
        </p:txBody>
      </p:sp>
      <p:sp>
        <p:nvSpPr>
          <p:cNvPr id="7" name="Tijdelijke aanduiding voor tekst 6">
            <a:extLst>
              <a:ext uri="{FF2B5EF4-FFF2-40B4-BE49-F238E27FC236}">
                <a16:creationId xmlns:a16="http://schemas.microsoft.com/office/drawing/2014/main" id="{6B15A552-5820-1840-9152-3A49278E6D4B}"/>
              </a:ext>
            </a:extLst>
          </p:cNvPr>
          <p:cNvSpPr>
            <a:spLocks noGrp="1"/>
          </p:cNvSpPr>
          <p:nvPr>
            <p:ph type="body" sz="quarter" idx="17"/>
          </p:nvPr>
        </p:nvSpPr>
        <p:spPr/>
        <p:txBody>
          <a:bodyPr/>
          <a:lstStyle/>
          <a:p>
            <a:r>
              <a:rPr lang="nl-NL" dirty="0"/>
              <a:t>UITLEG</a:t>
            </a:r>
          </a:p>
        </p:txBody>
      </p:sp>
      <p:pic>
        <p:nvPicPr>
          <p:cNvPr id="8" name="Afbeelding 7">
            <a:extLst>
              <a:ext uri="{FF2B5EF4-FFF2-40B4-BE49-F238E27FC236}">
                <a16:creationId xmlns:a16="http://schemas.microsoft.com/office/drawing/2014/main" id="{8AB666B6-57F3-5049-9318-F48A2618D243}"/>
              </a:ext>
            </a:extLst>
          </p:cNvPr>
          <p:cNvPicPr>
            <a:picLocks noChangeAspect="1"/>
          </p:cNvPicPr>
          <p:nvPr/>
        </p:nvPicPr>
        <p:blipFill>
          <a:blip r:embed="rId3"/>
          <a:stretch>
            <a:fillRect/>
          </a:stretch>
        </p:blipFill>
        <p:spPr>
          <a:xfrm>
            <a:off x="863600" y="1019175"/>
            <a:ext cx="5511800" cy="5702300"/>
          </a:xfrm>
          <a:prstGeom prst="rect">
            <a:avLst/>
          </a:prstGeom>
        </p:spPr>
      </p:pic>
      <p:sp>
        <p:nvSpPr>
          <p:cNvPr id="5" name="Tijdelijke aanduiding voor voettekst 4">
            <a:extLst>
              <a:ext uri="{FF2B5EF4-FFF2-40B4-BE49-F238E27FC236}">
                <a16:creationId xmlns:a16="http://schemas.microsoft.com/office/drawing/2014/main" id="{DBB1EA20-C3AB-CB44-9593-2525A3FE76AE}"/>
              </a:ext>
            </a:extLst>
          </p:cNvPr>
          <p:cNvSpPr>
            <a:spLocks noGrp="1"/>
          </p:cNvSpPr>
          <p:nvPr>
            <p:ph type="ftr" sz="quarter" idx="11"/>
          </p:nvPr>
        </p:nvSpPr>
        <p:spPr/>
        <p:txBody>
          <a:bodyPr/>
          <a:lstStyle/>
          <a:p>
            <a:r>
              <a:rPr lang="nl-NL" dirty="0"/>
              <a:t>Bron: </a:t>
            </a:r>
            <a:r>
              <a:rPr lang="nl-NL" dirty="0" err="1"/>
              <a:t>https</a:t>
            </a:r>
            <a:r>
              <a:rPr lang="nl-NL" dirty="0"/>
              <a:t>://</a:t>
            </a:r>
            <a:r>
              <a:rPr lang="nl-NL" dirty="0" err="1"/>
              <a:t>repl.it</a:t>
            </a:r>
            <a:r>
              <a:rPr lang="nl-NL" dirty="0"/>
              <a:t>/@</a:t>
            </a:r>
            <a:r>
              <a:rPr lang="nl-NL" dirty="0" err="1"/>
              <a:t>timmy_i_chen</a:t>
            </a:r>
            <a:r>
              <a:rPr lang="nl-NL" dirty="0"/>
              <a:t>/p5-demo</a:t>
            </a:r>
          </a:p>
        </p:txBody>
      </p:sp>
    </p:spTree>
    <p:extLst>
      <p:ext uri="{BB962C8B-B14F-4D97-AF65-F5344CB8AC3E}">
        <p14:creationId xmlns:p14="http://schemas.microsoft.com/office/powerpoint/2010/main" val="91452902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160</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9203" y="2910682"/>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50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150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CFF7904-5EBB-104F-BADA-A42B8EE4C16E}"/>
              </a:ext>
            </a:extLst>
          </p:cNvPr>
          <p:cNvSpPr/>
          <p:nvPr/>
        </p:nvSpPr>
        <p:spPr>
          <a:xfrm>
            <a:off x="7755467"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0CE667F3-BF60-E949-86A0-1999D01C4CA1}"/>
              </a:ext>
            </a:extLst>
          </p:cNvPr>
          <p:cNvSpPr/>
          <p:nvPr/>
        </p:nvSpPr>
        <p:spPr>
          <a:xfrm>
            <a:off x="8796866"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0B5304B7-CD3B-344C-9EFC-071E4F21489B}"/>
              </a:ext>
            </a:extLst>
          </p:cNvPr>
          <p:cNvSpPr/>
          <p:nvPr/>
        </p:nvSpPr>
        <p:spPr>
          <a:xfrm>
            <a:off x="9778998" y="3191932"/>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81447786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161</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9203" y="3251199"/>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extLst>
              <p:ext uri="{D42A27DB-BD31-4B8C-83A1-F6EECF244321}">
                <p14:modId xmlns:p14="http://schemas.microsoft.com/office/powerpoint/2010/main" val="2955217834"/>
              </p:ext>
            </p:extLst>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50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200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CFF7904-5EBB-104F-BADA-A42B8EE4C16E}"/>
              </a:ext>
            </a:extLst>
          </p:cNvPr>
          <p:cNvSpPr/>
          <p:nvPr/>
        </p:nvSpPr>
        <p:spPr>
          <a:xfrm>
            <a:off x="7755467"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0CE667F3-BF60-E949-86A0-1999D01C4CA1}"/>
              </a:ext>
            </a:extLst>
          </p:cNvPr>
          <p:cNvSpPr/>
          <p:nvPr/>
        </p:nvSpPr>
        <p:spPr>
          <a:xfrm>
            <a:off x="8796866"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0B5304B7-CD3B-344C-9EFC-071E4F21489B}"/>
              </a:ext>
            </a:extLst>
          </p:cNvPr>
          <p:cNvSpPr/>
          <p:nvPr/>
        </p:nvSpPr>
        <p:spPr>
          <a:xfrm>
            <a:off x="9778998" y="3191932"/>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3042170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162</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4970" y="2472266"/>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50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200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CFF7904-5EBB-104F-BADA-A42B8EE4C16E}"/>
              </a:ext>
            </a:extLst>
          </p:cNvPr>
          <p:cNvSpPr/>
          <p:nvPr/>
        </p:nvSpPr>
        <p:spPr>
          <a:xfrm>
            <a:off x="7755467"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0CE667F3-BF60-E949-86A0-1999D01C4CA1}"/>
              </a:ext>
            </a:extLst>
          </p:cNvPr>
          <p:cNvSpPr/>
          <p:nvPr/>
        </p:nvSpPr>
        <p:spPr>
          <a:xfrm>
            <a:off x="8796866"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0B5304B7-CD3B-344C-9EFC-071E4F21489B}"/>
              </a:ext>
            </a:extLst>
          </p:cNvPr>
          <p:cNvSpPr/>
          <p:nvPr/>
        </p:nvSpPr>
        <p:spPr>
          <a:xfrm>
            <a:off x="9778998" y="3191932"/>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5774668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163</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9203" y="4090461"/>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extLst>
              <p:ext uri="{D42A27DB-BD31-4B8C-83A1-F6EECF244321}">
                <p14:modId xmlns:p14="http://schemas.microsoft.com/office/powerpoint/2010/main" val="3681255831"/>
              </p:ext>
            </p:extLst>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100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200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CFF7904-5EBB-104F-BADA-A42B8EE4C16E}"/>
              </a:ext>
            </a:extLst>
          </p:cNvPr>
          <p:cNvSpPr/>
          <p:nvPr/>
        </p:nvSpPr>
        <p:spPr>
          <a:xfrm>
            <a:off x="7755467"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0CE667F3-BF60-E949-86A0-1999D01C4CA1}"/>
              </a:ext>
            </a:extLst>
          </p:cNvPr>
          <p:cNvSpPr/>
          <p:nvPr/>
        </p:nvSpPr>
        <p:spPr>
          <a:xfrm>
            <a:off x="8796866"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0B5304B7-CD3B-344C-9EFC-071E4F21489B}"/>
              </a:ext>
            </a:extLst>
          </p:cNvPr>
          <p:cNvSpPr/>
          <p:nvPr/>
        </p:nvSpPr>
        <p:spPr>
          <a:xfrm>
            <a:off x="9778998" y="3191932"/>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4527859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164</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9203" y="1642632"/>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100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200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CFF7904-5EBB-104F-BADA-A42B8EE4C16E}"/>
              </a:ext>
            </a:extLst>
          </p:cNvPr>
          <p:cNvSpPr/>
          <p:nvPr/>
        </p:nvSpPr>
        <p:spPr>
          <a:xfrm>
            <a:off x="7755467"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0CE667F3-BF60-E949-86A0-1999D01C4CA1}"/>
              </a:ext>
            </a:extLst>
          </p:cNvPr>
          <p:cNvSpPr/>
          <p:nvPr/>
        </p:nvSpPr>
        <p:spPr>
          <a:xfrm>
            <a:off x="8796866"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0B5304B7-CD3B-344C-9EFC-071E4F21489B}"/>
              </a:ext>
            </a:extLst>
          </p:cNvPr>
          <p:cNvSpPr/>
          <p:nvPr/>
        </p:nvSpPr>
        <p:spPr>
          <a:xfrm>
            <a:off x="9778998" y="3191932"/>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831295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165</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9203" y="2019827"/>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extLst>
              <p:ext uri="{D42A27DB-BD31-4B8C-83A1-F6EECF244321}">
                <p14:modId xmlns:p14="http://schemas.microsoft.com/office/powerpoint/2010/main" val="676969149"/>
              </p:ext>
            </p:extLst>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100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50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CFF7904-5EBB-104F-BADA-A42B8EE4C16E}"/>
              </a:ext>
            </a:extLst>
          </p:cNvPr>
          <p:cNvSpPr/>
          <p:nvPr/>
        </p:nvSpPr>
        <p:spPr>
          <a:xfrm>
            <a:off x="7755467"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0CE667F3-BF60-E949-86A0-1999D01C4CA1}"/>
              </a:ext>
            </a:extLst>
          </p:cNvPr>
          <p:cNvSpPr/>
          <p:nvPr/>
        </p:nvSpPr>
        <p:spPr>
          <a:xfrm>
            <a:off x="8796866"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0B5304B7-CD3B-344C-9EFC-071E4F21489B}"/>
              </a:ext>
            </a:extLst>
          </p:cNvPr>
          <p:cNvSpPr/>
          <p:nvPr/>
        </p:nvSpPr>
        <p:spPr>
          <a:xfrm>
            <a:off x="9778998" y="3191932"/>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473795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166</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9203" y="2460094"/>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100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50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CFF7904-5EBB-104F-BADA-A42B8EE4C16E}"/>
              </a:ext>
            </a:extLst>
          </p:cNvPr>
          <p:cNvSpPr/>
          <p:nvPr/>
        </p:nvSpPr>
        <p:spPr>
          <a:xfrm>
            <a:off x="7755467"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0CE667F3-BF60-E949-86A0-1999D01C4CA1}"/>
              </a:ext>
            </a:extLst>
          </p:cNvPr>
          <p:cNvSpPr/>
          <p:nvPr/>
        </p:nvSpPr>
        <p:spPr>
          <a:xfrm>
            <a:off x="8796866"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0B5304B7-CD3B-344C-9EFC-071E4F21489B}"/>
              </a:ext>
            </a:extLst>
          </p:cNvPr>
          <p:cNvSpPr/>
          <p:nvPr/>
        </p:nvSpPr>
        <p:spPr>
          <a:xfrm>
            <a:off x="9778998" y="3191932"/>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4232531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167</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9203" y="2910682"/>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100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50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CFF7904-5EBB-104F-BADA-A42B8EE4C16E}"/>
              </a:ext>
            </a:extLst>
          </p:cNvPr>
          <p:cNvSpPr/>
          <p:nvPr/>
        </p:nvSpPr>
        <p:spPr>
          <a:xfrm>
            <a:off x="7755467"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0CE667F3-BF60-E949-86A0-1999D01C4CA1}"/>
              </a:ext>
            </a:extLst>
          </p:cNvPr>
          <p:cNvSpPr/>
          <p:nvPr/>
        </p:nvSpPr>
        <p:spPr>
          <a:xfrm>
            <a:off x="8796866"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0B5304B7-CD3B-344C-9EFC-071E4F21489B}"/>
              </a:ext>
            </a:extLst>
          </p:cNvPr>
          <p:cNvSpPr/>
          <p:nvPr/>
        </p:nvSpPr>
        <p:spPr>
          <a:xfrm>
            <a:off x="9778998" y="3191932"/>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335682E0-2580-6745-B3CA-C465580E7936}"/>
              </a:ext>
            </a:extLst>
          </p:cNvPr>
          <p:cNvSpPr/>
          <p:nvPr/>
        </p:nvSpPr>
        <p:spPr>
          <a:xfrm>
            <a:off x="7747002" y="4051828"/>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5658423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168</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9203" y="3264786"/>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extLst>
              <p:ext uri="{D42A27DB-BD31-4B8C-83A1-F6EECF244321}">
                <p14:modId xmlns:p14="http://schemas.microsoft.com/office/powerpoint/2010/main" val="2253296660"/>
              </p:ext>
            </p:extLst>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100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100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CFF7904-5EBB-104F-BADA-A42B8EE4C16E}"/>
              </a:ext>
            </a:extLst>
          </p:cNvPr>
          <p:cNvSpPr/>
          <p:nvPr/>
        </p:nvSpPr>
        <p:spPr>
          <a:xfrm>
            <a:off x="7755467"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0CE667F3-BF60-E949-86A0-1999D01C4CA1}"/>
              </a:ext>
            </a:extLst>
          </p:cNvPr>
          <p:cNvSpPr/>
          <p:nvPr/>
        </p:nvSpPr>
        <p:spPr>
          <a:xfrm>
            <a:off x="8796866"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0B5304B7-CD3B-344C-9EFC-071E4F21489B}"/>
              </a:ext>
            </a:extLst>
          </p:cNvPr>
          <p:cNvSpPr/>
          <p:nvPr/>
        </p:nvSpPr>
        <p:spPr>
          <a:xfrm>
            <a:off x="9778998" y="3191932"/>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335682E0-2580-6745-B3CA-C465580E7936}"/>
              </a:ext>
            </a:extLst>
          </p:cNvPr>
          <p:cNvSpPr/>
          <p:nvPr/>
        </p:nvSpPr>
        <p:spPr>
          <a:xfrm>
            <a:off x="7747002" y="4051828"/>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7446572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169</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4970" y="2468919"/>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100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100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CFF7904-5EBB-104F-BADA-A42B8EE4C16E}"/>
              </a:ext>
            </a:extLst>
          </p:cNvPr>
          <p:cNvSpPr/>
          <p:nvPr/>
        </p:nvSpPr>
        <p:spPr>
          <a:xfrm>
            <a:off x="7755467"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0CE667F3-BF60-E949-86A0-1999D01C4CA1}"/>
              </a:ext>
            </a:extLst>
          </p:cNvPr>
          <p:cNvSpPr/>
          <p:nvPr/>
        </p:nvSpPr>
        <p:spPr>
          <a:xfrm>
            <a:off x="8796866"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0B5304B7-CD3B-344C-9EFC-071E4F21489B}"/>
              </a:ext>
            </a:extLst>
          </p:cNvPr>
          <p:cNvSpPr/>
          <p:nvPr/>
        </p:nvSpPr>
        <p:spPr>
          <a:xfrm>
            <a:off x="9778998" y="3191932"/>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335682E0-2580-6745-B3CA-C465580E7936}"/>
              </a:ext>
            </a:extLst>
          </p:cNvPr>
          <p:cNvSpPr/>
          <p:nvPr/>
        </p:nvSpPr>
        <p:spPr>
          <a:xfrm>
            <a:off x="7747002" y="4051828"/>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36643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1365A-5B63-674C-B83F-12A812251706}"/>
              </a:ext>
            </a:extLst>
          </p:cNvPr>
          <p:cNvSpPr>
            <a:spLocks noGrp="1"/>
          </p:cNvSpPr>
          <p:nvPr>
            <p:ph type="title"/>
          </p:nvPr>
        </p:nvSpPr>
        <p:spPr/>
        <p:txBody>
          <a:bodyPr>
            <a:normAutofit/>
          </a:bodyPr>
          <a:lstStyle/>
          <a:p>
            <a:r>
              <a:rPr lang="nl-NL" dirty="0"/>
              <a:t>Libraries</a:t>
            </a:r>
          </a:p>
        </p:txBody>
      </p:sp>
      <p:sp>
        <p:nvSpPr>
          <p:cNvPr id="3" name="Tijdelijke aanduiding voor inhoud 2">
            <a:extLst>
              <a:ext uri="{FF2B5EF4-FFF2-40B4-BE49-F238E27FC236}">
                <a16:creationId xmlns:a16="http://schemas.microsoft.com/office/drawing/2014/main" id="{5CAFEDCC-3E49-984C-A049-07283EE402E9}"/>
              </a:ext>
            </a:extLst>
          </p:cNvPr>
          <p:cNvSpPr>
            <a:spLocks noGrp="1"/>
          </p:cNvSpPr>
          <p:nvPr>
            <p:ph idx="1"/>
          </p:nvPr>
        </p:nvSpPr>
        <p:spPr/>
        <p:txBody>
          <a:bodyPr>
            <a:normAutofit/>
          </a:bodyPr>
          <a:lstStyle/>
          <a:p>
            <a:pPr marL="0" indent="0">
              <a:buNone/>
            </a:pPr>
            <a:r>
              <a:rPr lang="nl-NL" dirty="0"/>
              <a:t>Een </a:t>
            </a:r>
            <a:r>
              <a:rPr lang="nl-NL" b="1" u="sng" dirty="0" err="1"/>
              <a:t>library</a:t>
            </a:r>
            <a:r>
              <a:rPr lang="nl-NL" dirty="0"/>
              <a:t> is een verzameling code die je kunt hergebruiken. </a:t>
            </a:r>
          </a:p>
          <a:p>
            <a:r>
              <a:rPr lang="nl-NL" dirty="0"/>
              <a:t>Door een </a:t>
            </a:r>
            <a:r>
              <a:rPr lang="nl-NL" dirty="0" err="1"/>
              <a:t>library</a:t>
            </a:r>
            <a:r>
              <a:rPr lang="nl-NL" dirty="0"/>
              <a:t> te gebruiken hoef je minder onderdelen van je programma zelf te maken. </a:t>
            </a:r>
          </a:p>
          <a:p>
            <a:r>
              <a:rPr lang="nl-NL" dirty="0"/>
              <a:t>Er zijn heel veel </a:t>
            </a:r>
            <a:r>
              <a:rPr lang="nl-NL" dirty="0" err="1"/>
              <a:t>libraries</a:t>
            </a:r>
            <a:r>
              <a:rPr lang="nl-NL" dirty="0"/>
              <a:t> te vinden. Sommigen worden heel vaak gebruikt. </a:t>
            </a:r>
          </a:p>
          <a:p>
            <a:r>
              <a:rPr lang="nl-NL" dirty="0"/>
              <a:t>Een </a:t>
            </a:r>
            <a:r>
              <a:rPr lang="nl-NL" dirty="0" err="1"/>
              <a:t>library</a:t>
            </a:r>
            <a:r>
              <a:rPr lang="nl-NL" dirty="0"/>
              <a:t> is meestal voor één of enkele programmeertalen gemaakt. </a:t>
            </a:r>
          </a:p>
        </p:txBody>
      </p:sp>
      <p:sp>
        <p:nvSpPr>
          <p:cNvPr id="4" name="Tijdelijke aanduiding voor datum 3">
            <a:extLst>
              <a:ext uri="{FF2B5EF4-FFF2-40B4-BE49-F238E27FC236}">
                <a16:creationId xmlns:a16="http://schemas.microsoft.com/office/drawing/2014/main" id="{AC75F20A-1DA0-EC4E-8B57-8999916F2406}"/>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8C9D7325-1FD1-014C-963E-FCCBBED0A6C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96CDDC-23DA-704D-8423-1202B89E012F}"/>
              </a:ext>
            </a:extLst>
          </p:cNvPr>
          <p:cNvSpPr>
            <a:spLocks noGrp="1"/>
          </p:cNvSpPr>
          <p:nvPr>
            <p:ph type="sldNum" sz="quarter" idx="12"/>
          </p:nvPr>
        </p:nvSpPr>
        <p:spPr/>
        <p:txBody>
          <a:bodyPr/>
          <a:lstStyle/>
          <a:p>
            <a:fld id="{0AAEF2E2-A082-486B-BCC1-A4B8E9CF05F7}" type="slidenum">
              <a:rPr lang="nl-NL" smtClean="0"/>
              <a:t>17</a:t>
            </a:fld>
            <a:endParaRPr lang="nl-NL"/>
          </a:p>
        </p:txBody>
      </p:sp>
      <p:sp>
        <p:nvSpPr>
          <p:cNvPr id="7" name="Tijdelijke aanduiding voor tekst 6">
            <a:extLst>
              <a:ext uri="{FF2B5EF4-FFF2-40B4-BE49-F238E27FC236}">
                <a16:creationId xmlns:a16="http://schemas.microsoft.com/office/drawing/2014/main" id="{5E7E3327-C44B-6F40-8F1C-121360817664}"/>
              </a:ext>
            </a:extLst>
          </p:cNvPr>
          <p:cNvSpPr>
            <a:spLocks noGrp="1"/>
          </p:cNvSpPr>
          <p:nvPr>
            <p:ph type="body" sz="quarter" idx="17"/>
          </p:nvPr>
        </p:nvSpPr>
        <p:spPr/>
        <p:txBody>
          <a:bodyPr/>
          <a:lstStyle/>
          <a:p>
            <a:r>
              <a:rPr lang="nl-NL" dirty="0"/>
              <a:t>COLLEGE 1</a:t>
            </a:r>
          </a:p>
        </p:txBody>
      </p:sp>
    </p:spTree>
    <p:extLst>
      <p:ext uri="{BB962C8B-B14F-4D97-AF65-F5344CB8AC3E}">
        <p14:creationId xmlns:p14="http://schemas.microsoft.com/office/powerpoint/2010/main" val="127023838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170</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4970" y="2910682"/>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100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100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CFF7904-5EBB-104F-BADA-A42B8EE4C16E}"/>
              </a:ext>
            </a:extLst>
          </p:cNvPr>
          <p:cNvSpPr/>
          <p:nvPr/>
        </p:nvSpPr>
        <p:spPr>
          <a:xfrm>
            <a:off x="7755467"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0CE667F3-BF60-E949-86A0-1999D01C4CA1}"/>
              </a:ext>
            </a:extLst>
          </p:cNvPr>
          <p:cNvSpPr/>
          <p:nvPr/>
        </p:nvSpPr>
        <p:spPr>
          <a:xfrm>
            <a:off x="8796866"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0B5304B7-CD3B-344C-9EFC-071E4F21489B}"/>
              </a:ext>
            </a:extLst>
          </p:cNvPr>
          <p:cNvSpPr/>
          <p:nvPr/>
        </p:nvSpPr>
        <p:spPr>
          <a:xfrm>
            <a:off x="9778998" y="3191932"/>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335682E0-2580-6745-B3CA-C465580E7936}"/>
              </a:ext>
            </a:extLst>
          </p:cNvPr>
          <p:cNvSpPr/>
          <p:nvPr/>
        </p:nvSpPr>
        <p:spPr>
          <a:xfrm>
            <a:off x="7747002" y="4051828"/>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3E543FB4-0778-1F4D-982D-093AA6CC7F22}"/>
              </a:ext>
            </a:extLst>
          </p:cNvPr>
          <p:cNvSpPr/>
          <p:nvPr/>
        </p:nvSpPr>
        <p:spPr>
          <a:xfrm>
            <a:off x="8796866" y="4051828"/>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7541018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Stap voor stap</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1185333" y="1252721"/>
            <a:ext cx="5723466" cy="4924242"/>
          </a:xfrm>
        </p:spPr>
        <p:txBody>
          <a:bodyPr>
            <a:normAutofit lnSpcReduction="10000"/>
          </a:bodyPr>
          <a:lstStyle/>
          <a:p>
            <a:pPr marL="147638" indent="0">
              <a:buNone/>
            </a:pPr>
            <a:r>
              <a:rPr lang="nl-NL" dirty="0">
                <a:solidFill>
                  <a:schemeClr val="accent1"/>
                </a:solidFill>
                <a:latin typeface="Courier" pitchFamily="2" charset="0"/>
              </a:rPr>
              <a:t>var y = 50;</a:t>
            </a:r>
          </a:p>
          <a:p>
            <a:pPr marL="147638" indent="0">
              <a:buNone/>
            </a:pPr>
            <a:r>
              <a:rPr lang="nl-NL" dirty="0" err="1">
                <a:solidFill>
                  <a:schemeClr val="accent1"/>
                </a:solidFill>
                <a:latin typeface="Courier" pitchFamily="2" charset="0"/>
              </a:rPr>
              <a:t>while</a:t>
            </a:r>
            <a:r>
              <a:rPr lang="nl-NL" dirty="0">
                <a:solidFill>
                  <a:schemeClr val="accent1"/>
                </a:solidFill>
                <a:latin typeface="Courier" pitchFamily="2" charset="0"/>
              </a:rPr>
              <a:t> (y &lt; 200) {</a:t>
            </a:r>
          </a:p>
          <a:p>
            <a:pPr marL="147638" indent="0">
              <a:buNone/>
            </a:pPr>
            <a:r>
              <a:rPr lang="nl-NL" dirty="0">
                <a:solidFill>
                  <a:schemeClr val="accent1"/>
                </a:solidFill>
                <a:latin typeface="Courier" pitchFamily="2" charset="0"/>
              </a:rPr>
              <a:t>  var x = 50;</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while</a:t>
            </a:r>
            <a:r>
              <a:rPr lang="nl-NL" dirty="0">
                <a:solidFill>
                  <a:schemeClr val="accent1"/>
                </a:solidFill>
                <a:latin typeface="Courier" pitchFamily="2" charset="0"/>
              </a:rPr>
              <a:t> (x &lt; 200) { </a:t>
            </a:r>
          </a:p>
          <a:p>
            <a:pPr marL="147638" indent="0">
              <a:buNone/>
            </a:pPr>
            <a:r>
              <a:rPr lang="nl-NL" dirty="0">
                <a:solidFill>
                  <a:schemeClr val="accent1"/>
                </a:solidFill>
                <a:latin typeface="Courier" pitchFamily="2" charset="0"/>
              </a:rPr>
              <a:t>    </a:t>
            </a:r>
            <a:r>
              <a:rPr lang="nl-NL" dirty="0" err="1">
                <a:solidFill>
                  <a:schemeClr val="accent1"/>
                </a:solidFill>
                <a:latin typeface="Courier" pitchFamily="2" charset="0"/>
              </a:rPr>
              <a:t>ellipse</a:t>
            </a:r>
            <a:r>
              <a:rPr lang="nl-NL" dirty="0">
                <a:solidFill>
                  <a:schemeClr val="accent1"/>
                </a:solidFill>
                <a:latin typeface="Courier" pitchFamily="2" charset="0"/>
              </a:rPr>
              <a:t>(x, y, 10, 10);</a:t>
            </a:r>
          </a:p>
          <a:p>
            <a:pPr marL="147638" indent="0">
              <a:buNone/>
            </a:pPr>
            <a:r>
              <a:rPr lang="nl-NL" dirty="0">
                <a:solidFill>
                  <a:schemeClr val="accent1"/>
                </a:solidFill>
                <a:latin typeface="Courier" pitchFamily="2" charset="0"/>
              </a:rPr>
              <a:t>    x = x + 50;</a:t>
            </a:r>
          </a:p>
          <a:p>
            <a:pPr marL="147638" indent="0">
              <a:buNone/>
            </a:pPr>
            <a:r>
              <a:rPr lang="nl-NL" dirty="0">
                <a:solidFill>
                  <a:schemeClr val="accent1"/>
                </a:solidFill>
                <a:latin typeface="Courier" pitchFamily="2" charset="0"/>
              </a:rPr>
              <a:t>  }</a:t>
            </a:r>
          </a:p>
          <a:p>
            <a:pPr marL="147638" indent="0">
              <a:buNone/>
            </a:pPr>
            <a:r>
              <a:rPr lang="nl-NL" dirty="0">
                <a:solidFill>
                  <a:schemeClr val="accent1"/>
                </a:solidFill>
                <a:latin typeface="Courier" pitchFamily="2" charset="0"/>
              </a:rPr>
              <a:t>  y = y + 50;</a:t>
            </a:r>
          </a:p>
          <a:p>
            <a:pPr marL="147638" indent="0">
              <a:buNone/>
            </a:pPr>
            <a:r>
              <a:rPr lang="nl-NL"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171</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normAutofit/>
          </a:bodyPr>
          <a:lstStyle/>
          <a:p>
            <a:r>
              <a:rPr lang="nl-NL" dirty="0"/>
              <a:t>COLLEGE 5</a:t>
            </a:r>
          </a:p>
        </p:txBody>
      </p:sp>
      <p:sp>
        <p:nvSpPr>
          <p:cNvPr id="8" name="Driehoek 7">
            <a:extLst>
              <a:ext uri="{FF2B5EF4-FFF2-40B4-BE49-F238E27FC236}">
                <a16:creationId xmlns:a16="http://schemas.microsoft.com/office/drawing/2014/main" id="{683CE120-B47C-C645-9707-6AE589291F1C}"/>
              </a:ext>
            </a:extLst>
          </p:cNvPr>
          <p:cNvSpPr/>
          <p:nvPr/>
        </p:nvSpPr>
        <p:spPr>
          <a:xfrm rot="5400000">
            <a:off x="824970" y="4111095"/>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9" name="Tabel 8">
            <a:extLst>
              <a:ext uri="{FF2B5EF4-FFF2-40B4-BE49-F238E27FC236}">
                <a16:creationId xmlns:a16="http://schemas.microsoft.com/office/drawing/2014/main" id="{D1C776D9-1638-3D48-991C-E86382870EF6}"/>
              </a:ext>
            </a:extLst>
          </p:cNvPr>
          <p:cNvGraphicFramePr>
            <a:graphicFrameLocks noGrp="1"/>
          </p:cNvGraphicFramePr>
          <p:nvPr>
            <p:extLst>
              <p:ext uri="{D42A27DB-BD31-4B8C-83A1-F6EECF244321}">
                <p14:modId xmlns:p14="http://schemas.microsoft.com/office/powerpoint/2010/main" val="1306801258"/>
              </p:ext>
            </p:extLst>
          </p:nvPr>
        </p:nvGraphicFramePr>
        <p:xfrm>
          <a:off x="6908799" y="805810"/>
          <a:ext cx="4013202" cy="11125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y</a:t>
                      </a:r>
                    </a:p>
                  </a:txBody>
                  <a:tcPr/>
                </a:tc>
                <a:tc>
                  <a:txBody>
                    <a:bodyPr/>
                    <a:lstStyle/>
                    <a:p>
                      <a:r>
                        <a:rPr lang="nl-NL" dirty="0"/>
                        <a:t>150</a:t>
                      </a:r>
                    </a:p>
                  </a:txBody>
                  <a:tcPr/>
                </a:tc>
                <a:extLst>
                  <a:ext uri="{0D108BD9-81ED-4DB2-BD59-A6C34878D82A}">
                    <a16:rowId xmlns:a16="http://schemas.microsoft.com/office/drawing/2014/main" val="2848339466"/>
                  </a:ext>
                </a:extLst>
              </a:tr>
              <a:tr h="370840">
                <a:tc>
                  <a:txBody>
                    <a:bodyPr/>
                    <a:lstStyle/>
                    <a:p>
                      <a:r>
                        <a:rPr lang="nl-NL" dirty="0"/>
                        <a:t>x</a:t>
                      </a:r>
                    </a:p>
                  </a:txBody>
                  <a:tcPr/>
                </a:tc>
                <a:tc>
                  <a:txBody>
                    <a:bodyPr/>
                    <a:lstStyle/>
                    <a:p>
                      <a:r>
                        <a:rPr lang="nl-NL" dirty="0"/>
                        <a:t>200</a:t>
                      </a:r>
                    </a:p>
                  </a:txBody>
                  <a:tcPr/>
                </a:tc>
                <a:extLst>
                  <a:ext uri="{0D108BD9-81ED-4DB2-BD59-A6C34878D82A}">
                    <a16:rowId xmlns:a16="http://schemas.microsoft.com/office/drawing/2014/main" val="1847411176"/>
                  </a:ext>
                </a:extLst>
              </a:tr>
            </a:tbl>
          </a:graphicData>
        </a:graphic>
      </p:graphicFrame>
      <p:sp>
        <p:nvSpPr>
          <p:cNvPr id="11" name="Rechthoek 10">
            <a:extLst>
              <a:ext uri="{FF2B5EF4-FFF2-40B4-BE49-F238E27FC236}">
                <a16:creationId xmlns:a16="http://schemas.microsoft.com/office/drawing/2014/main" id="{708A8461-140F-FC4D-90AF-F946AFB3A849}"/>
              </a:ext>
            </a:extLst>
          </p:cNvPr>
          <p:cNvSpPr/>
          <p:nvPr/>
        </p:nvSpPr>
        <p:spPr>
          <a:xfrm>
            <a:off x="6908799" y="2163761"/>
            <a:ext cx="4013202" cy="40132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Ovaal 9">
            <a:extLst>
              <a:ext uri="{FF2B5EF4-FFF2-40B4-BE49-F238E27FC236}">
                <a16:creationId xmlns:a16="http://schemas.microsoft.com/office/drawing/2014/main" id="{BCFF7904-5EBB-104F-BADA-A42B8EE4C16E}"/>
              </a:ext>
            </a:extLst>
          </p:cNvPr>
          <p:cNvSpPr/>
          <p:nvPr/>
        </p:nvSpPr>
        <p:spPr>
          <a:xfrm>
            <a:off x="7755467"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Ovaal 11">
            <a:extLst>
              <a:ext uri="{FF2B5EF4-FFF2-40B4-BE49-F238E27FC236}">
                <a16:creationId xmlns:a16="http://schemas.microsoft.com/office/drawing/2014/main" id="{0CE667F3-BF60-E949-86A0-1999D01C4CA1}"/>
              </a:ext>
            </a:extLst>
          </p:cNvPr>
          <p:cNvSpPr/>
          <p:nvPr/>
        </p:nvSpPr>
        <p:spPr>
          <a:xfrm>
            <a:off x="8796866" y="3191933"/>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0B5304B7-CD3B-344C-9EFC-071E4F21489B}"/>
              </a:ext>
            </a:extLst>
          </p:cNvPr>
          <p:cNvSpPr/>
          <p:nvPr/>
        </p:nvSpPr>
        <p:spPr>
          <a:xfrm>
            <a:off x="9778998" y="3191932"/>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al 13">
            <a:extLst>
              <a:ext uri="{FF2B5EF4-FFF2-40B4-BE49-F238E27FC236}">
                <a16:creationId xmlns:a16="http://schemas.microsoft.com/office/drawing/2014/main" id="{335682E0-2580-6745-B3CA-C465580E7936}"/>
              </a:ext>
            </a:extLst>
          </p:cNvPr>
          <p:cNvSpPr/>
          <p:nvPr/>
        </p:nvSpPr>
        <p:spPr>
          <a:xfrm>
            <a:off x="7747002" y="4051828"/>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3E543FB4-0778-1F4D-982D-093AA6CC7F22}"/>
              </a:ext>
            </a:extLst>
          </p:cNvPr>
          <p:cNvSpPr/>
          <p:nvPr/>
        </p:nvSpPr>
        <p:spPr>
          <a:xfrm>
            <a:off x="8796866" y="4051828"/>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BB8CA6CC-0128-F741-BD37-B8059796903F}"/>
              </a:ext>
            </a:extLst>
          </p:cNvPr>
          <p:cNvSpPr/>
          <p:nvPr/>
        </p:nvSpPr>
        <p:spPr>
          <a:xfrm>
            <a:off x="9778998" y="4051828"/>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381CD3AE-367E-9B49-A538-57C81F6D94A0}"/>
              </a:ext>
            </a:extLst>
          </p:cNvPr>
          <p:cNvSpPr/>
          <p:nvPr/>
        </p:nvSpPr>
        <p:spPr>
          <a:xfrm>
            <a:off x="7747002" y="4995861"/>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304388E9-FF87-E64F-8ED3-5CECAAEFEC57}"/>
              </a:ext>
            </a:extLst>
          </p:cNvPr>
          <p:cNvSpPr/>
          <p:nvPr/>
        </p:nvSpPr>
        <p:spPr>
          <a:xfrm>
            <a:off x="8796866" y="5000622"/>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3B1CAA16-63DE-DD4C-AD26-F04B6567F18A}"/>
              </a:ext>
            </a:extLst>
          </p:cNvPr>
          <p:cNvSpPr/>
          <p:nvPr/>
        </p:nvSpPr>
        <p:spPr>
          <a:xfrm>
            <a:off x="9778998" y="4995861"/>
            <a:ext cx="237067" cy="2370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4893037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Andere manier</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2334753"/>
            <a:ext cx="5537200" cy="3353145"/>
          </a:xfrm>
        </p:spPr>
        <p:txBody>
          <a:bodyPr>
            <a:normAutofit fontScale="92500" lnSpcReduction="20000"/>
          </a:bodyPr>
          <a:lstStyle/>
          <a:p>
            <a:pPr marL="147638" indent="0">
              <a:buNone/>
            </a:pPr>
            <a:r>
              <a:rPr lang="nl-NL" sz="2400" dirty="0">
                <a:solidFill>
                  <a:schemeClr val="accent1"/>
                </a:solidFill>
                <a:latin typeface="Courier" pitchFamily="2" charset="0"/>
              </a:rPr>
              <a:t>var y = 50;</a:t>
            </a:r>
          </a:p>
          <a:p>
            <a:pPr marL="147638" indent="0">
              <a:buNone/>
            </a:pPr>
            <a:r>
              <a:rPr lang="nl-NL" sz="2400" dirty="0" err="1">
                <a:solidFill>
                  <a:schemeClr val="accent1"/>
                </a:solidFill>
                <a:latin typeface="Courier" pitchFamily="2" charset="0"/>
              </a:rPr>
              <a:t>while</a:t>
            </a:r>
            <a:r>
              <a:rPr lang="nl-NL" sz="2400" dirty="0">
                <a:solidFill>
                  <a:schemeClr val="accent1"/>
                </a:solidFill>
                <a:latin typeface="Courier" pitchFamily="2" charset="0"/>
              </a:rPr>
              <a:t> (y &lt; 200) {</a:t>
            </a:r>
          </a:p>
          <a:p>
            <a:pPr marL="147638" indent="0">
              <a:buNone/>
            </a:pPr>
            <a:r>
              <a:rPr lang="nl-NL" sz="2400" dirty="0">
                <a:solidFill>
                  <a:schemeClr val="accent1"/>
                </a:solidFill>
                <a:latin typeface="Courier" pitchFamily="2" charset="0"/>
              </a:rPr>
              <a:t>  var x = 50;</a:t>
            </a:r>
          </a:p>
          <a:p>
            <a:pPr marL="147638" indent="0">
              <a:buNone/>
            </a:pPr>
            <a:r>
              <a:rPr lang="nl-NL" sz="2400" dirty="0">
                <a:solidFill>
                  <a:schemeClr val="accent1"/>
                </a:solidFill>
                <a:latin typeface="Courier" pitchFamily="2" charset="0"/>
              </a:rPr>
              <a:t>  </a:t>
            </a:r>
            <a:r>
              <a:rPr lang="nl-NL" sz="2400" dirty="0" err="1">
                <a:solidFill>
                  <a:schemeClr val="accent1"/>
                </a:solidFill>
                <a:latin typeface="Courier" pitchFamily="2" charset="0"/>
              </a:rPr>
              <a:t>while</a:t>
            </a:r>
            <a:r>
              <a:rPr lang="nl-NL" sz="2400" dirty="0">
                <a:solidFill>
                  <a:schemeClr val="accent1"/>
                </a:solidFill>
                <a:latin typeface="Courier" pitchFamily="2" charset="0"/>
              </a:rPr>
              <a:t> (x &lt; 200) { </a:t>
            </a:r>
          </a:p>
          <a:p>
            <a:pPr marL="147638" indent="0">
              <a:buNone/>
            </a:pPr>
            <a:r>
              <a:rPr lang="nl-NL" sz="2400" dirty="0">
                <a:solidFill>
                  <a:schemeClr val="accent1"/>
                </a:solidFill>
                <a:latin typeface="Courier" pitchFamily="2" charset="0"/>
              </a:rPr>
              <a:t>    </a:t>
            </a:r>
            <a:r>
              <a:rPr lang="nl-NL" sz="2400" dirty="0" err="1">
                <a:solidFill>
                  <a:schemeClr val="accent1"/>
                </a:solidFill>
                <a:latin typeface="Courier" pitchFamily="2" charset="0"/>
              </a:rPr>
              <a:t>ellipse</a:t>
            </a:r>
            <a:r>
              <a:rPr lang="nl-NL" sz="2400" dirty="0">
                <a:solidFill>
                  <a:schemeClr val="accent1"/>
                </a:solidFill>
                <a:latin typeface="Courier" pitchFamily="2" charset="0"/>
              </a:rPr>
              <a:t>(x, y, 10, 10);</a:t>
            </a:r>
          </a:p>
          <a:p>
            <a:pPr marL="147638" indent="0">
              <a:buNone/>
            </a:pPr>
            <a:r>
              <a:rPr lang="nl-NL" sz="2400" dirty="0">
                <a:solidFill>
                  <a:schemeClr val="accent1"/>
                </a:solidFill>
                <a:latin typeface="Courier" pitchFamily="2" charset="0"/>
              </a:rPr>
              <a:t>    x = x + 50;</a:t>
            </a:r>
          </a:p>
          <a:p>
            <a:pPr marL="147638" indent="0">
              <a:buNone/>
            </a:pPr>
            <a:r>
              <a:rPr lang="nl-NL" sz="2400" dirty="0">
                <a:solidFill>
                  <a:schemeClr val="accent1"/>
                </a:solidFill>
                <a:latin typeface="Courier" pitchFamily="2" charset="0"/>
              </a:rPr>
              <a:t>  }</a:t>
            </a:r>
          </a:p>
          <a:p>
            <a:pPr marL="147638" indent="0">
              <a:buNone/>
            </a:pPr>
            <a:r>
              <a:rPr lang="nl-NL" sz="2400" dirty="0">
                <a:solidFill>
                  <a:schemeClr val="accent1"/>
                </a:solidFill>
                <a:latin typeface="Courier" pitchFamily="2" charset="0"/>
              </a:rPr>
              <a:t>  y = y + 50;</a:t>
            </a:r>
          </a:p>
          <a:p>
            <a:pPr marL="147638" indent="0">
              <a:buNone/>
            </a:pPr>
            <a:r>
              <a:rPr lang="nl-NL" sz="2400" dirty="0">
                <a:solidFill>
                  <a:schemeClr val="accent1"/>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172</a:t>
            </a:fld>
            <a:endParaRPr lang="nl-NL" dirty="0"/>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5</a:t>
            </a:r>
          </a:p>
        </p:txBody>
      </p:sp>
      <p:sp>
        <p:nvSpPr>
          <p:cNvPr id="20" name="Tijdelijke aanduiding voor inhoud 2">
            <a:extLst>
              <a:ext uri="{FF2B5EF4-FFF2-40B4-BE49-F238E27FC236}">
                <a16:creationId xmlns:a16="http://schemas.microsoft.com/office/drawing/2014/main" id="{D28DBFE0-29C4-9542-9218-391397F2994A}"/>
              </a:ext>
            </a:extLst>
          </p:cNvPr>
          <p:cNvSpPr txBox="1">
            <a:spLocks/>
          </p:cNvSpPr>
          <p:nvPr/>
        </p:nvSpPr>
        <p:spPr>
          <a:xfrm>
            <a:off x="6096000" y="2334753"/>
            <a:ext cx="5909733" cy="33531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7638" indent="0">
              <a:buFont typeface="Arial" panose="020B0604020202020204" pitchFamily="34" charset="0"/>
              <a:buNone/>
            </a:pPr>
            <a:r>
              <a:rPr lang="nl-NL" sz="2400" dirty="0" err="1">
                <a:solidFill>
                  <a:schemeClr val="accent1"/>
                </a:solidFill>
                <a:latin typeface="Courier" pitchFamily="2" charset="0"/>
              </a:rPr>
              <a:t>for</a:t>
            </a:r>
            <a:r>
              <a:rPr lang="nl-NL" sz="2400" dirty="0">
                <a:solidFill>
                  <a:schemeClr val="accent1"/>
                </a:solidFill>
                <a:latin typeface="Courier" pitchFamily="2" charset="0"/>
              </a:rPr>
              <a:t>(var i = 0; i &lt; 3; i++) {</a:t>
            </a:r>
          </a:p>
          <a:p>
            <a:pPr marL="147638" indent="0">
              <a:buFont typeface="Arial" panose="020B0604020202020204" pitchFamily="34" charset="0"/>
              <a:buNone/>
            </a:pPr>
            <a:r>
              <a:rPr lang="nl-NL" sz="2400" dirty="0">
                <a:solidFill>
                  <a:schemeClr val="accent1"/>
                </a:solidFill>
                <a:latin typeface="Courier" pitchFamily="2" charset="0"/>
              </a:rPr>
              <a:t>  </a:t>
            </a:r>
            <a:r>
              <a:rPr lang="nl-NL" sz="2400" dirty="0" err="1">
                <a:solidFill>
                  <a:schemeClr val="accent1"/>
                </a:solidFill>
                <a:latin typeface="Courier" pitchFamily="2" charset="0"/>
              </a:rPr>
              <a:t>for</a:t>
            </a:r>
            <a:r>
              <a:rPr lang="nl-NL" sz="2400" dirty="0">
                <a:solidFill>
                  <a:schemeClr val="accent1"/>
                </a:solidFill>
                <a:latin typeface="Courier" pitchFamily="2" charset="0"/>
              </a:rPr>
              <a:t> (var j = 0; j &lt; 3; j++) {</a:t>
            </a:r>
          </a:p>
          <a:p>
            <a:pPr marL="147638" indent="0">
              <a:buFont typeface="Arial" panose="020B0604020202020204" pitchFamily="34" charset="0"/>
              <a:buNone/>
            </a:pPr>
            <a:r>
              <a:rPr lang="nl-NL" sz="2400" dirty="0">
                <a:solidFill>
                  <a:schemeClr val="accent1"/>
                </a:solidFill>
                <a:latin typeface="Courier" pitchFamily="2" charset="0"/>
              </a:rPr>
              <a:t>    var x = 50 + 50 * i;</a:t>
            </a:r>
          </a:p>
          <a:p>
            <a:pPr marL="147638" indent="0">
              <a:buFont typeface="Arial" panose="020B0604020202020204" pitchFamily="34" charset="0"/>
              <a:buNone/>
            </a:pPr>
            <a:r>
              <a:rPr lang="nl-NL" sz="2400" dirty="0">
                <a:solidFill>
                  <a:schemeClr val="accent1"/>
                </a:solidFill>
                <a:latin typeface="Courier" pitchFamily="2" charset="0"/>
              </a:rPr>
              <a:t>    var y = 50 + 50 * j;</a:t>
            </a:r>
          </a:p>
          <a:p>
            <a:pPr marL="147638" indent="0">
              <a:buFont typeface="Arial" panose="020B0604020202020204" pitchFamily="34" charset="0"/>
              <a:buNone/>
            </a:pPr>
            <a:r>
              <a:rPr lang="nl-NL" sz="2400" dirty="0">
                <a:solidFill>
                  <a:schemeClr val="accent1"/>
                </a:solidFill>
                <a:latin typeface="Courier" pitchFamily="2" charset="0"/>
              </a:rPr>
              <a:t>    </a:t>
            </a:r>
            <a:r>
              <a:rPr lang="nl-NL" sz="2400" dirty="0" err="1">
                <a:solidFill>
                  <a:schemeClr val="accent1"/>
                </a:solidFill>
                <a:latin typeface="Courier" pitchFamily="2" charset="0"/>
              </a:rPr>
              <a:t>ellipse</a:t>
            </a:r>
            <a:r>
              <a:rPr lang="nl-NL" sz="2400" dirty="0">
                <a:solidFill>
                  <a:schemeClr val="accent1"/>
                </a:solidFill>
                <a:latin typeface="Courier" pitchFamily="2" charset="0"/>
              </a:rPr>
              <a:t>(x, y, 10, 10);</a:t>
            </a:r>
          </a:p>
          <a:p>
            <a:pPr marL="147638" indent="0">
              <a:buFont typeface="Arial" panose="020B0604020202020204" pitchFamily="34" charset="0"/>
              <a:buNone/>
            </a:pPr>
            <a:r>
              <a:rPr lang="nl-NL" sz="2400" dirty="0">
                <a:solidFill>
                  <a:schemeClr val="accent1"/>
                </a:solidFill>
                <a:latin typeface="Courier" pitchFamily="2" charset="0"/>
              </a:rPr>
              <a:t>  }</a:t>
            </a:r>
          </a:p>
          <a:p>
            <a:pPr marL="147638" indent="0">
              <a:buFont typeface="Arial" panose="020B0604020202020204" pitchFamily="34" charset="0"/>
              <a:buNone/>
            </a:pPr>
            <a:r>
              <a:rPr lang="nl-NL" sz="2400" dirty="0">
                <a:solidFill>
                  <a:schemeClr val="accent1"/>
                </a:solidFill>
                <a:latin typeface="Courier" pitchFamily="2" charset="0"/>
              </a:rPr>
              <a:t>}</a:t>
            </a:r>
          </a:p>
        </p:txBody>
      </p:sp>
      <p:sp>
        <p:nvSpPr>
          <p:cNvPr id="22" name="Tekstvak 21">
            <a:extLst>
              <a:ext uri="{FF2B5EF4-FFF2-40B4-BE49-F238E27FC236}">
                <a16:creationId xmlns:a16="http://schemas.microsoft.com/office/drawing/2014/main" id="{4FA5786E-8A9F-1640-93C3-413040D3913C}"/>
              </a:ext>
            </a:extLst>
          </p:cNvPr>
          <p:cNvSpPr txBox="1"/>
          <p:nvPr/>
        </p:nvSpPr>
        <p:spPr>
          <a:xfrm>
            <a:off x="995461" y="1280123"/>
            <a:ext cx="4943276" cy="461665"/>
          </a:xfrm>
          <a:prstGeom prst="rect">
            <a:avLst/>
          </a:prstGeom>
          <a:noFill/>
        </p:spPr>
        <p:txBody>
          <a:bodyPr wrap="none" rtlCol="0">
            <a:spAutoFit/>
          </a:bodyPr>
          <a:lstStyle/>
          <a:p>
            <a:pPr marL="285750" indent="-285750">
              <a:buFont typeface="Arial" panose="020B0604020202020204" pitchFamily="34" charset="0"/>
              <a:buChar char="•"/>
            </a:pPr>
            <a:r>
              <a:rPr lang="nl-NL" sz="2400" dirty="0"/>
              <a:t>Welke manier vind je begrijpelijker?</a:t>
            </a:r>
          </a:p>
        </p:txBody>
      </p:sp>
    </p:spTree>
    <p:extLst>
      <p:ext uri="{BB962C8B-B14F-4D97-AF65-F5344CB8AC3E}">
        <p14:creationId xmlns:p14="http://schemas.microsoft.com/office/powerpoint/2010/main" val="106229769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16BD75-55CB-E240-B9C3-DD5F0759D10C}"/>
              </a:ext>
            </a:extLst>
          </p:cNvPr>
          <p:cNvPicPr>
            <a:picLocks noChangeAspect="1"/>
          </p:cNvPicPr>
          <p:nvPr/>
        </p:nvPicPr>
        <p:blipFill rotWithShape="1">
          <a:blip r:embed="rId3">
            <a:alphaModFix/>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a:solidFill>
            <a:schemeClr val="tx1">
              <a:alpha val="75000"/>
            </a:schemeClr>
          </a:solidFill>
          <a:effectLst>
            <a:softEdge rad="0"/>
          </a:effectLst>
        </p:spPr>
        <p:txBody>
          <a:bodyPr>
            <a:normAutofit fontScale="90000"/>
          </a:bodyPr>
          <a:lstStyle/>
          <a:p>
            <a:r>
              <a:rPr lang="nl-NL" dirty="0">
                <a:solidFill>
                  <a:schemeClr val="bg1"/>
                </a:solidFill>
              </a:rPr>
              <a:t>VRAGEN?</a:t>
            </a:r>
            <a:br>
              <a:rPr lang="nl-NL" dirty="0">
                <a:solidFill>
                  <a:schemeClr val="bg1"/>
                </a:solidFill>
              </a:rPr>
            </a:br>
            <a:br>
              <a:rPr lang="nl-NL" dirty="0">
                <a:solidFill>
                  <a:schemeClr val="bg1"/>
                </a:solidFill>
              </a:rPr>
            </a:br>
            <a:endParaRPr lang="nl-NL" dirty="0">
              <a:solidFill>
                <a:schemeClr val="bg1"/>
              </a:solidFill>
            </a:endParaRP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dirty="0"/>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173</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a:t>COLLEGE 6</a:t>
            </a:r>
            <a:endParaRPr lang="nl-NL" dirty="0"/>
          </a:p>
        </p:txBody>
      </p:sp>
    </p:spTree>
    <p:extLst>
      <p:ext uri="{BB962C8B-B14F-4D97-AF65-F5344CB8AC3E}">
        <p14:creationId xmlns:p14="http://schemas.microsoft.com/office/powerpoint/2010/main" val="86247510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16BD75-55CB-E240-B9C3-DD5F0759D10C}"/>
              </a:ext>
            </a:extLst>
          </p:cNvPr>
          <p:cNvPicPr>
            <a:picLocks noChangeAspect="1"/>
          </p:cNvPicPr>
          <p:nvPr/>
        </p:nvPicPr>
        <p:blipFill rotWithShape="1">
          <a:blip r:embed="rId3">
            <a:alphaModFix/>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a:solidFill>
            <a:schemeClr val="tx1">
              <a:alpha val="75000"/>
            </a:schemeClr>
          </a:solidFill>
          <a:effectLst>
            <a:softEdge rad="0"/>
          </a:effectLst>
        </p:spPr>
        <p:txBody>
          <a:bodyPr>
            <a:normAutofit/>
          </a:bodyPr>
          <a:lstStyle/>
          <a:p>
            <a:r>
              <a:rPr lang="nl-NL" dirty="0">
                <a:solidFill>
                  <a:schemeClr val="bg1"/>
                </a:solidFill>
              </a:rPr>
              <a:t>College 6</a:t>
            </a:r>
            <a:br>
              <a:rPr lang="nl-NL" dirty="0">
                <a:solidFill>
                  <a:schemeClr val="bg1"/>
                </a:solidFill>
              </a:rPr>
            </a:br>
            <a:r>
              <a:rPr lang="nl-NL" dirty="0">
                <a:solidFill>
                  <a:schemeClr val="bg1"/>
                </a:solidFill>
              </a:rPr>
              <a:t>Arrays</a:t>
            </a: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dirty="0"/>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174</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a:t>COLLEGE 6</a:t>
            </a:r>
            <a:endParaRPr lang="nl-NL" dirty="0"/>
          </a:p>
        </p:txBody>
      </p:sp>
    </p:spTree>
    <p:extLst>
      <p:ext uri="{BB962C8B-B14F-4D97-AF65-F5344CB8AC3E}">
        <p14:creationId xmlns:p14="http://schemas.microsoft.com/office/powerpoint/2010/main" val="167660711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8">
            <a:extLst>
              <a:ext uri="{FF2B5EF4-FFF2-40B4-BE49-F238E27FC236}">
                <a16:creationId xmlns:a16="http://schemas.microsoft.com/office/drawing/2014/main" id="{713D707E-D6B7-2544-A236-2E24D32F0012}"/>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6875"/>
          <a:stretch/>
        </p:blipFill>
        <p:spPr>
          <a:xfrm>
            <a:off x="838200" y="0"/>
            <a:ext cx="11353800" cy="6858000"/>
          </a:xfrm>
          <a:prstGeom prst="rect">
            <a:avLst/>
          </a:prstGeom>
        </p:spPr>
      </p:pic>
      <p:sp>
        <p:nvSpPr>
          <p:cNvPr id="2" name="Titel 1">
            <a:extLst>
              <a:ext uri="{FF2B5EF4-FFF2-40B4-BE49-F238E27FC236}">
                <a16:creationId xmlns:a16="http://schemas.microsoft.com/office/drawing/2014/main" id="{D6BB544C-3073-9445-8A20-E85CF977CBD8}"/>
              </a:ext>
            </a:extLst>
          </p:cNvPr>
          <p:cNvSpPr>
            <a:spLocks noGrp="1"/>
          </p:cNvSpPr>
          <p:nvPr>
            <p:ph type="title"/>
          </p:nvPr>
        </p:nvSpPr>
        <p:spPr>
          <a:noFill/>
        </p:spPr>
        <p:txBody>
          <a:bodyPr/>
          <a:lstStyle/>
          <a:p>
            <a:r>
              <a:rPr lang="nl-NL" dirty="0"/>
              <a:t>Inhoud van de colleges</a:t>
            </a:r>
          </a:p>
        </p:txBody>
      </p:sp>
      <p:sp>
        <p:nvSpPr>
          <p:cNvPr id="3" name="Tijdelijke aanduiding voor inhoud 2">
            <a:extLst>
              <a:ext uri="{FF2B5EF4-FFF2-40B4-BE49-F238E27FC236}">
                <a16:creationId xmlns:a16="http://schemas.microsoft.com/office/drawing/2014/main" id="{07778A49-1C46-4B44-8718-DABBDDE6BC0B}"/>
              </a:ext>
            </a:extLst>
          </p:cNvPr>
          <p:cNvSpPr>
            <a:spLocks noGrp="1"/>
          </p:cNvSpPr>
          <p:nvPr>
            <p:ph idx="1"/>
          </p:nvPr>
        </p:nvSpPr>
        <p:spPr/>
        <p:txBody>
          <a:bodyPr/>
          <a:lstStyle/>
          <a:p>
            <a:pPr marL="514350" indent="-514350">
              <a:buFont typeface="+mj-lt"/>
              <a:buAutoNum type="arabicPeriod"/>
            </a:pPr>
            <a:r>
              <a:rPr lang="nl-NL" sz="3200" dirty="0"/>
              <a:t>Programmeertalen + Volgordelijkheid</a:t>
            </a:r>
          </a:p>
          <a:p>
            <a:pPr marL="514350" indent="-514350">
              <a:buFont typeface="+mj-lt"/>
              <a:buAutoNum type="arabicPeriod"/>
            </a:pPr>
            <a:r>
              <a:rPr lang="nl-NL" sz="3200" dirty="0"/>
              <a:t>Variabelen</a:t>
            </a:r>
          </a:p>
          <a:p>
            <a:pPr marL="514350" indent="-514350">
              <a:buFont typeface="+mj-lt"/>
              <a:buAutoNum type="arabicPeriod"/>
            </a:pPr>
            <a:r>
              <a:rPr lang="nl-NL" sz="3200" dirty="0"/>
              <a:t>Functies</a:t>
            </a:r>
          </a:p>
          <a:p>
            <a:pPr marL="514350" indent="-514350">
              <a:buFont typeface="+mj-lt"/>
              <a:buAutoNum type="arabicPeriod"/>
            </a:pPr>
            <a:r>
              <a:rPr lang="nl-NL" sz="3200" dirty="0"/>
              <a:t>Selectie + Logica</a:t>
            </a:r>
          </a:p>
          <a:p>
            <a:pPr marL="514350" indent="-514350">
              <a:buFont typeface="+mj-lt"/>
              <a:buAutoNum type="arabicPeriod"/>
            </a:pPr>
            <a:r>
              <a:rPr lang="nl-NL" sz="3200" dirty="0"/>
              <a:t>Herhaalstructuren</a:t>
            </a:r>
          </a:p>
          <a:p>
            <a:pPr marL="514350" indent="-514350">
              <a:buFont typeface="+mj-lt"/>
              <a:buAutoNum type="arabicPeriod"/>
            </a:pPr>
            <a:r>
              <a:rPr lang="nl-NL" sz="3200" dirty="0">
                <a:solidFill>
                  <a:srgbClr val="FF0000"/>
                </a:solidFill>
              </a:rPr>
              <a:t>Arrays</a:t>
            </a:r>
            <a:endParaRPr lang="nl-NL" dirty="0">
              <a:solidFill>
                <a:srgbClr val="FF0000"/>
              </a:solidFill>
            </a:endParaRPr>
          </a:p>
        </p:txBody>
      </p:sp>
      <p:sp>
        <p:nvSpPr>
          <p:cNvPr id="4" name="Tijdelijke aanduiding voor datum 3">
            <a:extLst>
              <a:ext uri="{FF2B5EF4-FFF2-40B4-BE49-F238E27FC236}">
                <a16:creationId xmlns:a16="http://schemas.microsoft.com/office/drawing/2014/main" id="{8EB57845-28A8-1E46-A6F0-6E8821512A1A}"/>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65130544-704F-F34E-8F6C-BAC004FFA2E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B78CEF-193E-AA42-86CC-E18575662574}"/>
              </a:ext>
            </a:extLst>
          </p:cNvPr>
          <p:cNvSpPr>
            <a:spLocks noGrp="1"/>
          </p:cNvSpPr>
          <p:nvPr>
            <p:ph type="sldNum" sz="quarter" idx="12"/>
          </p:nvPr>
        </p:nvSpPr>
        <p:spPr/>
        <p:txBody>
          <a:bodyPr/>
          <a:lstStyle/>
          <a:p>
            <a:fld id="{0AAEF2E2-A082-486B-BCC1-A4B8E9CF05F7}" type="slidenum">
              <a:rPr lang="nl-NL" smtClean="0"/>
              <a:t>175</a:t>
            </a:fld>
            <a:endParaRPr lang="nl-NL"/>
          </a:p>
        </p:txBody>
      </p:sp>
      <p:sp>
        <p:nvSpPr>
          <p:cNvPr id="7" name="Tijdelijke aanduiding voor tekst 6">
            <a:extLst>
              <a:ext uri="{FF2B5EF4-FFF2-40B4-BE49-F238E27FC236}">
                <a16:creationId xmlns:a16="http://schemas.microsoft.com/office/drawing/2014/main" id="{42CDC17F-17D5-2B40-9C0B-3F9D50E20BF7}"/>
              </a:ext>
            </a:extLst>
          </p:cNvPr>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12293089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a:xfrm>
            <a:off x="838200" y="288733"/>
            <a:ext cx="10515600" cy="4213233"/>
          </a:xfrm>
        </p:spPr>
        <p:txBody>
          <a:bodyPr/>
          <a:lstStyle/>
          <a:p>
            <a:r>
              <a:rPr lang="nl-NL" dirty="0"/>
              <a:t>Een </a:t>
            </a:r>
            <a:r>
              <a:rPr lang="nl-NL" dirty="0" err="1"/>
              <a:t>ToDo</a:t>
            </a:r>
            <a:r>
              <a:rPr lang="nl-NL" dirty="0"/>
              <a:t> </a:t>
            </a:r>
            <a:r>
              <a:rPr lang="nl-NL" dirty="0" err="1"/>
              <a:t>webapp</a:t>
            </a:r>
            <a:endParaRPr lang="nl-NL" dirty="0"/>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176</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5</a:t>
            </a:r>
          </a:p>
        </p:txBody>
      </p:sp>
      <p:pic>
        <p:nvPicPr>
          <p:cNvPr id="8" name="Afbeelding 7"/>
          <p:cNvPicPr>
            <a:picLocks noChangeAspect="1"/>
          </p:cNvPicPr>
          <p:nvPr/>
        </p:nvPicPr>
        <p:blipFill>
          <a:blip r:embed="rId2"/>
          <a:stretch>
            <a:fillRect/>
          </a:stretch>
        </p:blipFill>
        <p:spPr>
          <a:xfrm>
            <a:off x="5952067" y="681035"/>
            <a:ext cx="5401733" cy="3820932"/>
          </a:xfrm>
          <a:prstGeom prst="rect">
            <a:avLst/>
          </a:prstGeom>
        </p:spPr>
      </p:pic>
      <p:sp>
        <p:nvSpPr>
          <p:cNvPr id="10" name="Tijdelijke aanduiding voor inhoud 9"/>
          <p:cNvSpPr>
            <a:spLocks noGrp="1"/>
          </p:cNvSpPr>
          <p:nvPr>
            <p:ph idx="1"/>
          </p:nvPr>
        </p:nvSpPr>
        <p:spPr/>
        <p:txBody>
          <a:bodyPr/>
          <a:lstStyle/>
          <a:p>
            <a:endParaRPr lang="nl-NL"/>
          </a:p>
        </p:txBody>
      </p:sp>
    </p:spTree>
    <p:extLst>
      <p:ext uri="{BB962C8B-B14F-4D97-AF65-F5344CB8AC3E}">
        <p14:creationId xmlns:p14="http://schemas.microsoft.com/office/powerpoint/2010/main" val="1701995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err="1"/>
              <a:t>Todo’s</a:t>
            </a:r>
            <a:r>
              <a:rPr lang="nl-NL" dirty="0"/>
              <a:t> in geheugen bewaren</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838200" y="1252721"/>
            <a:ext cx="4432069" cy="4924242"/>
          </a:xfrm>
        </p:spPr>
        <p:txBody>
          <a:bodyPr>
            <a:normAutofit/>
          </a:bodyPr>
          <a:lstStyle/>
          <a:p>
            <a:pPr marL="0" indent="0">
              <a:buNone/>
            </a:pPr>
            <a:r>
              <a:rPr lang="nl-NL" dirty="0">
                <a:latin typeface="Monaco" pitchFamily="2" charset="77"/>
              </a:rPr>
              <a:t>var item1 = "";</a:t>
            </a:r>
          </a:p>
          <a:p>
            <a:pPr marL="0" indent="0">
              <a:buNone/>
            </a:pPr>
            <a:r>
              <a:rPr lang="nl-NL" dirty="0">
                <a:latin typeface="Monaco" pitchFamily="2" charset="77"/>
              </a:rPr>
              <a:t>var item2 = "";</a:t>
            </a:r>
          </a:p>
          <a:p>
            <a:pPr marL="0" indent="0">
              <a:buNone/>
            </a:pPr>
            <a:r>
              <a:rPr lang="nl-NL" dirty="0">
                <a:latin typeface="Monaco" pitchFamily="2" charset="77"/>
              </a:rPr>
              <a:t>var item3 = "";</a:t>
            </a:r>
          </a:p>
          <a:p>
            <a:pPr marL="0" indent="0">
              <a:buNone/>
            </a:pPr>
            <a:r>
              <a:rPr lang="nl-NL" dirty="0">
                <a:latin typeface="Monaco" pitchFamily="2" charset="77"/>
              </a:rPr>
              <a:t>var item4 = "";</a:t>
            </a:r>
          </a:p>
          <a:p>
            <a:pPr marL="0" indent="0">
              <a:buNone/>
            </a:pPr>
            <a:r>
              <a:rPr lang="nl-NL" dirty="0">
                <a:latin typeface="Monaco" pitchFamily="2" charset="77"/>
              </a:rPr>
              <a:t>var item5 = "";</a:t>
            </a:r>
          </a:p>
          <a:p>
            <a:pPr marL="0" indent="0">
              <a:buNone/>
            </a:pPr>
            <a:r>
              <a:rPr lang="nl-NL" dirty="0">
                <a:solidFill>
                  <a:schemeClr val="bg1">
                    <a:lumMod val="50000"/>
                  </a:schemeClr>
                </a:solidFill>
                <a:latin typeface="Monaco" pitchFamily="2" charset="77"/>
              </a:rPr>
              <a:t>// .........</a:t>
            </a:r>
          </a:p>
          <a:p>
            <a:pPr marL="0" indent="0">
              <a:buNone/>
            </a:pPr>
            <a:r>
              <a:rPr lang="nl-NL" dirty="0">
                <a:latin typeface="Monaco" pitchFamily="2" charset="77"/>
              </a:rPr>
              <a:t>var item100 = "";</a:t>
            </a:r>
          </a:p>
          <a:p>
            <a:pPr marL="0" indent="0">
              <a:buNone/>
            </a:pPr>
            <a:r>
              <a:rPr lang="nl-NL" dirty="0">
                <a:solidFill>
                  <a:schemeClr val="bg1">
                    <a:lumMod val="50000"/>
                  </a:schemeClr>
                </a:solidFill>
                <a:latin typeface="Monaco" pitchFamily="2" charset="77"/>
              </a:rPr>
              <a:t>// hoeveel nog?</a:t>
            </a: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177</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5</a:t>
            </a:r>
          </a:p>
        </p:txBody>
      </p:sp>
      <p:pic>
        <p:nvPicPr>
          <p:cNvPr id="8" name="Afbeelding 7"/>
          <p:cNvPicPr>
            <a:picLocks noChangeAspect="1"/>
          </p:cNvPicPr>
          <p:nvPr/>
        </p:nvPicPr>
        <p:blipFill>
          <a:blip r:embed="rId2"/>
          <a:stretch>
            <a:fillRect/>
          </a:stretch>
        </p:blipFill>
        <p:spPr>
          <a:xfrm>
            <a:off x="5952067" y="1073336"/>
            <a:ext cx="5401733" cy="3820932"/>
          </a:xfrm>
          <a:prstGeom prst="rect">
            <a:avLst/>
          </a:prstGeom>
        </p:spPr>
      </p:pic>
    </p:spTree>
    <p:extLst>
      <p:ext uri="{BB962C8B-B14F-4D97-AF65-F5344CB8AC3E}">
        <p14:creationId xmlns:p14="http://schemas.microsoft.com/office/powerpoint/2010/main" val="68908830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err="1"/>
              <a:t>Todo’s</a:t>
            </a:r>
            <a:r>
              <a:rPr lang="nl-NL" dirty="0"/>
              <a:t> op het scherm printen</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838200" y="1252721"/>
            <a:ext cx="4986867" cy="4924242"/>
          </a:xfrm>
        </p:spPr>
        <p:txBody>
          <a:bodyPr>
            <a:normAutofit/>
          </a:bodyPr>
          <a:lstStyle/>
          <a:p>
            <a:pPr marL="0" indent="0">
              <a:buNone/>
            </a:pPr>
            <a:r>
              <a:rPr lang="nl-NL" dirty="0">
                <a:solidFill>
                  <a:schemeClr val="bg1">
                    <a:lumMod val="50000"/>
                  </a:schemeClr>
                </a:solidFill>
                <a:latin typeface="Monaco" pitchFamily="2" charset="77"/>
              </a:rPr>
              <a:t>//</a:t>
            </a:r>
            <a:r>
              <a:rPr lang="nl-NL" dirty="0" err="1">
                <a:solidFill>
                  <a:schemeClr val="bg1">
                    <a:lumMod val="50000"/>
                  </a:schemeClr>
                </a:solidFill>
                <a:latin typeface="Monaco" pitchFamily="2" charset="77"/>
              </a:rPr>
              <a:t>text</a:t>
            </a:r>
            <a:r>
              <a:rPr lang="nl-NL" dirty="0">
                <a:solidFill>
                  <a:schemeClr val="bg1">
                    <a:lumMod val="50000"/>
                  </a:schemeClr>
                </a:solidFill>
                <a:latin typeface="Monaco" pitchFamily="2" charset="77"/>
              </a:rPr>
              <a:t>(</a:t>
            </a:r>
            <a:r>
              <a:rPr lang="nl-NL" dirty="0" err="1">
                <a:solidFill>
                  <a:schemeClr val="bg1">
                    <a:lumMod val="50000"/>
                  </a:schemeClr>
                </a:solidFill>
                <a:latin typeface="Monaco" pitchFamily="2" charset="77"/>
              </a:rPr>
              <a:t>text</a:t>
            </a:r>
            <a:r>
              <a:rPr lang="nl-NL" dirty="0">
                <a:solidFill>
                  <a:schemeClr val="bg1">
                    <a:lumMod val="50000"/>
                  </a:schemeClr>
                </a:solidFill>
                <a:latin typeface="Monaco" pitchFamily="2" charset="77"/>
              </a:rPr>
              <a:t>, x, y)</a:t>
            </a:r>
          </a:p>
          <a:p>
            <a:pPr marL="0" indent="0">
              <a:buNone/>
            </a:pPr>
            <a:r>
              <a:rPr lang="nl-NL" dirty="0" err="1">
                <a:latin typeface="Monaco" pitchFamily="2" charset="77"/>
              </a:rPr>
              <a:t>text</a:t>
            </a:r>
            <a:r>
              <a:rPr lang="nl-NL" dirty="0">
                <a:latin typeface="Monaco" pitchFamily="2" charset="77"/>
              </a:rPr>
              <a:t>(item1, 10, 10);</a:t>
            </a:r>
          </a:p>
          <a:p>
            <a:pPr marL="0" indent="0">
              <a:buNone/>
            </a:pPr>
            <a:r>
              <a:rPr lang="nl-NL" dirty="0" err="1">
                <a:latin typeface="Monaco" pitchFamily="2" charset="77"/>
              </a:rPr>
              <a:t>text</a:t>
            </a:r>
            <a:r>
              <a:rPr lang="nl-NL" dirty="0">
                <a:latin typeface="Monaco" pitchFamily="2" charset="77"/>
              </a:rPr>
              <a:t>(item2, 10, 20);</a:t>
            </a:r>
          </a:p>
          <a:p>
            <a:pPr marL="0" indent="0">
              <a:buNone/>
            </a:pPr>
            <a:r>
              <a:rPr lang="nl-NL" dirty="0" err="1">
                <a:latin typeface="Monaco" pitchFamily="2" charset="77"/>
              </a:rPr>
              <a:t>text</a:t>
            </a:r>
            <a:r>
              <a:rPr lang="nl-NL" dirty="0">
                <a:latin typeface="Monaco" pitchFamily="2" charset="77"/>
              </a:rPr>
              <a:t>(item3, 10, 30);</a:t>
            </a:r>
          </a:p>
          <a:p>
            <a:pPr marL="0" indent="0">
              <a:buNone/>
            </a:pPr>
            <a:r>
              <a:rPr lang="nl-NL" dirty="0" err="1">
                <a:latin typeface="Monaco" pitchFamily="2" charset="77"/>
              </a:rPr>
              <a:t>text</a:t>
            </a:r>
            <a:r>
              <a:rPr lang="nl-NL" dirty="0">
                <a:latin typeface="Monaco" pitchFamily="2" charset="77"/>
              </a:rPr>
              <a:t>(item4, 10, 40);</a:t>
            </a:r>
          </a:p>
          <a:p>
            <a:pPr marL="0" indent="0">
              <a:buNone/>
            </a:pPr>
            <a:r>
              <a:rPr lang="nl-NL" dirty="0" err="1">
                <a:latin typeface="Monaco" pitchFamily="2" charset="77"/>
              </a:rPr>
              <a:t>text</a:t>
            </a:r>
            <a:r>
              <a:rPr lang="nl-NL" dirty="0">
                <a:latin typeface="Monaco" pitchFamily="2" charset="77"/>
              </a:rPr>
              <a:t>(item5, 10, 50);</a:t>
            </a:r>
          </a:p>
          <a:p>
            <a:pPr marL="0" indent="0">
              <a:buNone/>
            </a:pPr>
            <a:r>
              <a:rPr lang="nl-NL" dirty="0" err="1">
                <a:latin typeface="Monaco" pitchFamily="2" charset="77"/>
              </a:rPr>
              <a:t>text</a:t>
            </a:r>
            <a:r>
              <a:rPr lang="nl-NL" dirty="0">
                <a:latin typeface="Monaco" pitchFamily="2" charset="77"/>
              </a:rPr>
              <a:t>(item6, 10, 60);</a:t>
            </a: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178</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5</a:t>
            </a:r>
          </a:p>
        </p:txBody>
      </p:sp>
      <p:pic>
        <p:nvPicPr>
          <p:cNvPr id="8" name="Afbeelding 7"/>
          <p:cNvPicPr>
            <a:picLocks noChangeAspect="1"/>
          </p:cNvPicPr>
          <p:nvPr/>
        </p:nvPicPr>
        <p:blipFill>
          <a:blip r:embed="rId3"/>
          <a:stretch>
            <a:fillRect/>
          </a:stretch>
        </p:blipFill>
        <p:spPr>
          <a:xfrm>
            <a:off x="5952067" y="1073336"/>
            <a:ext cx="5401733" cy="3820932"/>
          </a:xfrm>
          <a:prstGeom prst="rect">
            <a:avLst/>
          </a:prstGeom>
        </p:spPr>
      </p:pic>
    </p:spTree>
    <p:extLst>
      <p:ext uri="{BB962C8B-B14F-4D97-AF65-F5344CB8AC3E}">
        <p14:creationId xmlns:p14="http://schemas.microsoft.com/office/powerpoint/2010/main" val="120290370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err="1"/>
              <a:t>Todo’s</a:t>
            </a:r>
            <a:r>
              <a:rPr lang="nl-NL" dirty="0"/>
              <a:t> op het scherm printen</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838200" y="1252721"/>
            <a:ext cx="4986867" cy="4924242"/>
          </a:xfrm>
        </p:spPr>
        <p:txBody>
          <a:bodyPr>
            <a:normAutofit/>
          </a:bodyPr>
          <a:lstStyle/>
          <a:p>
            <a:pPr marL="0" indent="0">
              <a:buNone/>
            </a:pPr>
            <a:r>
              <a:rPr lang="nl-NL" dirty="0">
                <a:solidFill>
                  <a:schemeClr val="bg1">
                    <a:lumMod val="50000"/>
                  </a:schemeClr>
                </a:solidFill>
                <a:latin typeface="Monaco" pitchFamily="2" charset="77"/>
              </a:rPr>
              <a:t>//</a:t>
            </a:r>
            <a:r>
              <a:rPr lang="nl-NL" dirty="0" err="1">
                <a:solidFill>
                  <a:schemeClr val="bg1">
                    <a:lumMod val="50000"/>
                  </a:schemeClr>
                </a:solidFill>
                <a:latin typeface="Monaco" pitchFamily="2" charset="77"/>
              </a:rPr>
              <a:t>text</a:t>
            </a:r>
            <a:r>
              <a:rPr lang="nl-NL" dirty="0">
                <a:solidFill>
                  <a:schemeClr val="bg1">
                    <a:lumMod val="50000"/>
                  </a:schemeClr>
                </a:solidFill>
                <a:latin typeface="Monaco" pitchFamily="2" charset="77"/>
              </a:rPr>
              <a:t>(</a:t>
            </a:r>
            <a:r>
              <a:rPr lang="nl-NL" dirty="0" err="1">
                <a:solidFill>
                  <a:schemeClr val="bg1">
                    <a:lumMod val="50000"/>
                  </a:schemeClr>
                </a:solidFill>
                <a:latin typeface="Monaco" pitchFamily="2" charset="77"/>
              </a:rPr>
              <a:t>text</a:t>
            </a:r>
            <a:r>
              <a:rPr lang="nl-NL" dirty="0">
                <a:solidFill>
                  <a:schemeClr val="bg1">
                    <a:lumMod val="50000"/>
                  </a:schemeClr>
                </a:solidFill>
                <a:latin typeface="Monaco" pitchFamily="2" charset="77"/>
              </a:rPr>
              <a:t>, x, y)</a:t>
            </a:r>
          </a:p>
          <a:p>
            <a:pPr marL="0" indent="0">
              <a:buNone/>
            </a:pPr>
            <a:r>
              <a:rPr lang="nl-NL" dirty="0" err="1">
                <a:latin typeface="Monaco" pitchFamily="2" charset="77"/>
              </a:rPr>
              <a:t>text</a:t>
            </a:r>
            <a:r>
              <a:rPr lang="nl-NL" dirty="0">
                <a:latin typeface="Monaco" pitchFamily="2" charset="77"/>
              </a:rPr>
              <a:t>(item1, 10, 10);</a:t>
            </a:r>
          </a:p>
          <a:p>
            <a:pPr marL="0" indent="0">
              <a:buNone/>
            </a:pPr>
            <a:r>
              <a:rPr lang="nl-NL" dirty="0" err="1">
                <a:latin typeface="Monaco" pitchFamily="2" charset="77"/>
              </a:rPr>
              <a:t>text</a:t>
            </a:r>
            <a:r>
              <a:rPr lang="nl-NL" dirty="0">
                <a:latin typeface="Monaco" pitchFamily="2" charset="77"/>
              </a:rPr>
              <a:t>(item2, 10, 20);</a:t>
            </a:r>
          </a:p>
          <a:p>
            <a:pPr marL="0" indent="0">
              <a:buNone/>
            </a:pPr>
            <a:r>
              <a:rPr lang="nl-NL" dirty="0" err="1">
                <a:latin typeface="Monaco" pitchFamily="2" charset="77"/>
              </a:rPr>
              <a:t>text</a:t>
            </a:r>
            <a:r>
              <a:rPr lang="nl-NL" dirty="0">
                <a:latin typeface="Monaco" pitchFamily="2" charset="77"/>
              </a:rPr>
              <a:t>(item3, 10, 30);</a:t>
            </a:r>
          </a:p>
          <a:p>
            <a:pPr marL="0" indent="0">
              <a:buNone/>
            </a:pPr>
            <a:r>
              <a:rPr lang="nl-NL" dirty="0" err="1">
                <a:latin typeface="Monaco" pitchFamily="2" charset="77"/>
              </a:rPr>
              <a:t>text</a:t>
            </a:r>
            <a:r>
              <a:rPr lang="nl-NL" dirty="0">
                <a:latin typeface="Monaco" pitchFamily="2" charset="77"/>
              </a:rPr>
              <a:t>(item4, 10, 40);</a:t>
            </a:r>
          </a:p>
          <a:p>
            <a:pPr marL="0" indent="0">
              <a:buNone/>
            </a:pPr>
            <a:r>
              <a:rPr lang="nl-NL" dirty="0" err="1">
                <a:latin typeface="Monaco" pitchFamily="2" charset="77"/>
              </a:rPr>
              <a:t>text</a:t>
            </a:r>
            <a:r>
              <a:rPr lang="nl-NL" dirty="0">
                <a:latin typeface="Monaco" pitchFamily="2" charset="77"/>
              </a:rPr>
              <a:t>(item5, 10, 50);</a:t>
            </a:r>
          </a:p>
          <a:p>
            <a:pPr marL="0" indent="0">
              <a:buNone/>
            </a:pPr>
            <a:r>
              <a:rPr lang="nl-NL" dirty="0" err="1">
                <a:latin typeface="Monaco" pitchFamily="2" charset="77"/>
              </a:rPr>
              <a:t>text</a:t>
            </a:r>
            <a:r>
              <a:rPr lang="nl-NL" dirty="0">
                <a:latin typeface="Monaco" pitchFamily="2" charset="77"/>
              </a:rPr>
              <a:t>(item6, 10, 60);</a:t>
            </a: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179</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5</a:t>
            </a:r>
          </a:p>
        </p:txBody>
      </p:sp>
      <p:sp>
        <p:nvSpPr>
          <p:cNvPr id="9" name="Rechthoek 8"/>
          <p:cNvSpPr/>
          <p:nvPr/>
        </p:nvSpPr>
        <p:spPr>
          <a:xfrm>
            <a:off x="4250268" y="1710268"/>
            <a:ext cx="541868" cy="308186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Kromme verbindingslijn 10"/>
          <p:cNvCxnSpPr/>
          <p:nvPr/>
        </p:nvCxnSpPr>
        <p:spPr>
          <a:xfrm flipV="1">
            <a:off x="4978400" y="1252721"/>
            <a:ext cx="1524000" cy="847012"/>
          </a:xfrm>
          <a:prstGeom prst="curved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kstvak 12"/>
          <p:cNvSpPr txBox="1"/>
          <p:nvPr/>
        </p:nvSpPr>
        <p:spPr>
          <a:xfrm>
            <a:off x="6502400" y="1073336"/>
            <a:ext cx="3318933" cy="461665"/>
          </a:xfrm>
          <a:prstGeom prst="rect">
            <a:avLst/>
          </a:prstGeom>
          <a:noFill/>
        </p:spPr>
        <p:txBody>
          <a:bodyPr wrap="square" rtlCol="0">
            <a:spAutoFit/>
          </a:bodyPr>
          <a:lstStyle/>
          <a:p>
            <a:r>
              <a:rPr lang="nl-NL" sz="2400" dirty="0">
                <a:solidFill>
                  <a:srgbClr val="FF0000"/>
                </a:solidFill>
                <a:latin typeface="Bradley Hand" charset="0"/>
                <a:ea typeface="Bradley Hand" charset="0"/>
                <a:cs typeface="Bradley Hand" charset="0"/>
              </a:rPr>
              <a:t>mooi voor een loop</a:t>
            </a:r>
          </a:p>
        </p:txBody>
      </p:sp>
      <p:sp>
        <p:nvSpPr>
          <p:cNvPr id="14" name="Tekstvak 13"/>
          <p:cNvSpPr txBox="1"/>
          <p:nvPr/>
        </p:nvSpPr>
        <p:spPr>
          <a:xfrm>
            <a:off x="5469468" y="2286000"/>
            <a:ext cx="6028266" cy="1477328"/>
          </a:xfrm>
          <a:prstGeom prst="rect">
            <a:avLst/>
          </a:prstGeom>
          <a:noFill/>
          <a:ln w="6350">
            <a:solidFill>
              <a:schemeClr val="tx1">
                <a:lumMod val="50000"/>
                <a:lumOff val="50000"/>
              </a:schemeClr>
            </a:solidFill>
          </a:ln>
        </p:spPr>
        <p:txBody>
          <a:bodyPr wrap="square" rtlCol="0">
            <a:spAutoFit/>
          </a:bodyPr>
          <a:lstStyle/>
          <a:p>
            <a:r>
              <a:rPr lang="nl-NL" dirty="0" err="1">
                <a:latin typeface="Courier" charset="0"/>
                <a:ea typeface="Courier" charset="0"/>
                <a:cs typeface="Courier" charset="0"/>
              </a:rPr>
              <a:t>for</a:t>
            </a:r>
            <a:r>
              <a:rPr lang="nl-NL" dirty="0">
                <a:latin typeface="Courier" charset="0"/>
                <a:ea typeface="Courier" charset="0"/>
                <a:cs typeface="Courier" charset="0"/>
              </a:rPr>
              <a:t>(var i = 0; i &lt; 6; i++) {</a:t>
            </a:r>
          </a:p>
          <a:p>
            <a:r>
              <a:rPr lang="nl-NL" dirty="0">
                <a:latin typeface="Courier" charset="0"/>
                <a:ea typeface="Courier" charset="0"/>
                <a:cs typeface="Courier" charset="0"/>
              </a:rPr>
              <a:t>  </a:t>
            </a:r>
            <a:r>
              <a:rPr lang="nl-NL" dirty="0">
                <a:solidFill>
                  <a:schemeClr val="tx1">
                    <a:lumMod val="50000"/>
                    <a:lumOff val="50000"/>
                  </a:schemeClr>
                </a:solidFill>
                <a:latin typeface="Courier" charset="0"/>
                <a:ea typeface="Courier" charset="0"/>
                <a:cs typeface="Courier" charset="0"/>
              </a:rPr>
              <a:t>// beginnen bij 10 dan steeds 10 erbij)</a:t>
            </a:r>
          </a:p>
          <a:p>
            <a:r>
              <a:rPr lang="nl-NL" dirty="0">
                <a:latin typeface="Courier" charset="0"/>
                <a:ea typeface="Courier" charset="0"/>
                <a:cs typeface="Courier" charset="0"/>
              </a:rPr>
              <a:t>  var y = 10 + 10 * i;</a:t>
            </a:r>
          </a:p>
          <a:p>
            <a:r>
              <a:rPr lang="nl-NL" dirty="0">
                <a:latin typeface="Courier" charset="0"/>
                <a:ea typeface="Courier" charset="0"/>
                <a:cs typeface="Courier" charset="0"/>
              </a:rPr>
              <a:t>  </a:t>
            </a:r>
            <a:r>
              <a:rPr lang="nl-NL" dirty="0" err="1">
                <a:latin typeface="Courier" charset="0"/>
                <a:ea typeface="Courier" charset="0"/>
                <a:cs typeface="Courier" charset="0"/>
              </a:rPr>
              <a:t>text</a:t>
            </a:r>
            <a:r>
              <a:rPr lang="nl-NL" dirty="0">
                <a:latin typeface="Courier" charset="0"/>
                <a:ea typeface="Courier" charset="0"/>
                <a:cs typeface="Courier" charset="0"/>
              </a:rPr>
              <a:t>(????, 10, y);</a:t>
            </a:r>
          </a:p>
          <a:p>
            <a:r>
              <a:rPr lang="nl-NL" dirty="0">
                <a:latin typeface="Courier" charset="0"/>
                <a:ea typeface="Courier" charset="0"/>
                <a:cs typeface="Courier" charset="0"/>
              </a:rPr>
              <a:t>} </a:t>
            </a:r>
          </a:p>
        </p:txBody>
      </p:sp>
    </p:spTree>
    <p:extLst>
      <p:ext uri="{BB962C8B-B14F-4D97-AF65-F5344CB8AC3E}">
        <p14:creationId xmlns:p14="http://schemas.microsoft.com/office/powerpoint/2010/main" val="5941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1365A-5B63-674C-B83F-12A812251706}"/>
              </a:ext>
            </a:extLst>
          </p:cNvPr>
          <p:cNvSpPr>
            <a:spLocks noGrp="1"/>
          </p:cNvSpPr>
          <p:nvPr>
            <p:ph type="title"/>
          </p:nvPr>
        </p:nvSpPr>
        <p:spPr/>
        <p:txBody>
          <a:bodyPr>
            <a:normAutofit/>
          </a:bodyPr>
          <a:lstStyle/>
          <a:p>
            <a:r>
              <a:rPr lang="nl-NL" dirty="0"/>
              <a:t>Voorbeeld van een </a:t>
            </a:r>
            <a:r>
              <a:rPr lang="nl-NL" dirty="0" err="1"/>
              <a:t>library</a:t>
            </a:r>
            <a:r>
              <a:rPr lang="nl-NL" dirty="0"/>
              <a:t>: de p5.js </a:t>
            </a:r>
            <a:r>
              <a:rPr lang="nl-NL" dirty="0" err="1"/>
              <a:t>library</a:t>
            </a:r>
            <a:endParaRPr lang="nl-NL" dirty="0"/>
          </a:p>
        </p:txBody>
      </p:sp>
      <p:sp>
        <p:nvSpPr>
          <p:cNvPr id="3" name="Tijdelijke aanduiding voor inhoud 2">
            <a:extLst>
              <a:ext uri="{FF2B5EF4-FFF2-40B4-BE49-F238E27FC236}">
                <a16:creationId xmlns:a16="http://schemas.microsoft.com/office/drawing/2014/main" id="{5CAFEDCC-3E49-984C-A049-07283EE402E9}"/>
              </a:ext>
            </a:extLst>
          </p:cNvPr>
          <p:cNvSpPr>
            <a:spLocks noGrp="1"/>
          </p:cNvSpPr>
          <p:nvPr>
            <p:ph idx="1"/>
          </p:nvPr>
        </p:nvSpPr>
        <p:spPr/>
        <p:txBody>
          <a:bodyPr>
            <a:normAutofit fontScale="92500" lnSpcReduction="10000"/>
          </a:bodyPr>
          <a:lstStyle/>
          <a:p>
            <a:pPr marL="0" indent="0">
              <a:buNone/>
            </a:pPr>
            <a:r>
              <a:rPr lang="nl-NL" dirty="0"/>
              <a:t>p5.js is een </a:t>
            </a:r>
            <a:r>
              <a:rPr lang="nl-NL" dirty="0" err="1"/>
              <a:t>library</a:t>
            </a:r>
            <a:r>
              <a:rPr lang="nl-NL" dirty="0"/>
              <a:t> voor </a:t>
            </a:r>
            <a:r>
              <a:rPr lang="nl-NL" dirty="0" err="1"/>
              <a:t>JavaScript</a:t>
            </a:r>
            <a:endParaRPr lang="nl-NL" dirty="0"/>
          </a:p>
          <a:p>
            <a:pPr marL="0" indent="0">
              <a:buNone/>
            </a:pPr>
            <a:r>
              <a:rPr lang="nl-NL" dirty="0"/>
              <a:t>Je kunt er gemakkelijk </a:t>
            </a:r>
            <a:r>
              <a:rPr lang="nl-NL" dirty="0" err="1"/>
              <a:t>tekeneningen</a:t>
            </a:r>
            <a:r>
              <a:rPr lang="nl-NL" dirty="0"/>
              <a:t>, animaties en spelletjes mee maken.</a:t>
            </a:r>
          </a:p>
          <a:p>
            <a:r>
              <a:rPr lang="nl-NL" dirty="0"/>
              <a:t>De p5.js </a:t>
            </a:r>
            <a:r>
              <a:rPr lang="nl-NL" dirty="0" err="1"/>
              <a:t>library</a:t>
            </a:r>
            <a:r>
              <a:rPr lang="nl-NL" dirty="0"/>
              <a:t> bevat onder andere functies om figuren te tekenen, zoals </a:t>
            </a:r>
            <a:r>
              <a:rPr lang="nl-NL" dirty="0" err="1"/>
              <a:t>ellipse</a:t>
            </a:r>
            <a:r>
              <a:rPr lang="nl-NL" dirty="0"/>
              <a:t>(), </a:t>
            </a:r>
            <a:r>
              <a:rPr lang="nl-NL" dirty="0" err="1"/>
              <a:t>rect</a:t>
            </a:r>
            <a:r>
              <a:rPr lang="nl-NL" dirty="0"/>
              <a:t>(), line()</a:t>
            </a:r>
          </a:p>
          <a:p>
            <a:r>
              <a:rPr lang="nl-NL" dirty="0"/>
              <a:t>De p5.js </a:t>
            </a:r>
            <a:r>
              <a:rPr lang="nl-NL" dirty="0" err="1"/>
              <a:t>library</a:t>
            </a:r>
            <a:r>
              <a:rPr lang="nl-NL" dirty="0"/>
              <a:t> bevat de </a:t>
            </a:r>
            <a:r>
              <a:rPr lang="nl-NL" u="sng" dirty="0"/>
              <a:t>declaratie</a:t>
            </a:r>
            <a:r>
              <a:rPr lang="nl-NL" dirty="0"/>
              <a:t> van 2 bijzondere functies:</a:t>
            </a:r>
          </a:p>
          <a:p>
            <a:pPr marL="635000" lvl="1" indent="-177800">
              <a:buFont typeface="+mj-lt"/>
              <a:buAutoNum type="arabicPeriod"/>
            </a:pPr>
            <a:r>
              <a:rPr lang="nl-NL" sz="2600" dirty="0">
                <a:latin typeface="Courier" pitchFamily="2" charset="0"/>
              </a:rPr>
              <a:t>setup()</a:t>
            </a:r>
            <a:r>
              <a:rPr lang="nl-NL" sz="2600" dirty="0"/>
              <a:t>: deze code wordt 1 keer uitgevoerd voordat je animatie start</a:t>
            </a:r>
          </a:p>
          <a:p>
            <a:pPr marL="635000" lvl="1" indent="-177800">
              <a:buFont typeface="+mj-lt"/>
              <a:buAutoNum type="arabicPeriod"/>
            </a:pPr>
            <a:r>
              <a:rPr lang="nl-NL" sz="2600" dirty="0">
                <a:latin typeface="Courier" pitchFamily="2" charset="0"/>
              </a:rPr>
              <a:t>draw()</a:t>
            </a:r>
            <a:r>
              <a:rPr lang="nl-NL" sz="2600" dirty="0"/>
              <a:t>: deze code wordt meerdere keren per seconde herhaald</a:t>
            </a:r>
          </a:p>
          <a:p>
            <a:pPr lvl="1"/>
            <a:r>
              <a:rPr lang="nl-NL" sz="2600" dirty="0"/>
              <a:t>Je definieert deze functies in je eigen code</a:t>
            </a:r>
          </a:p>
          <a:p>
            <a:pPr lvl="1"/>
            <a:r>
              <a:rPr lang="nl-NL" sz="2600" dirty="0"/>
              <a:t>Elke keer dat draw() uitgevoerd wordt, teken je je plaatje net een beetje anders, zodat het lijkt het alsof het beweegt</a:t>
            </a:r>
            <a:endParaRPr lang="nl-NL" sz="2600" b="1" u="sng" dirty="0"/>
          </a:p>
          <a:p>
            <a:pPr lvl="1"/>
            <a:r>
              <a:rPr lang="nl-NL" sz="2600" dirty="0"/>
              <a:t>Om bij te houden hoe ver iets bewogen is, gebruik je globale variabelen. Daarover later meer.</a:t>
            </a:r>
          </a:p>
          <a:p>
            <a:pPr marL="0" indent="0">
              <a:buNone/>
            </a:pPr>
            <a:r>
              <a:rPr lang="nl-NL" dirty="0"/>
              <a:t>Meer informatie over de p5 </a:t>
            </a:r>
            <a:r>
              <a:rPr lang="nl-NL" dirty="0" err="1"/>
              <a:t>library</a:t>
            </a:r>
            <a:r>
              <a:rPr lang="nl-NL" dirty="0"/>
              <a:t>: </a:t>
            </a:r>
            <a:r>
              <a:rPr lang="nl-NL" dirty="0">
                <a:hlinkClick r:id="rId2"/>
              </a:rPr>
              <a:t>https://p5js.org</a:t>
            </a:r>
            <a:endParaRPr lang="nl-NL" dirty="0"/>
          </a:p>
          <a:p>
            <a:pPr marL="0" indent="0">
              <a:buNone/>
            </a:pPr>
            <a:endParaRPr lang="nl-NL" dirty="0"/>
          </a:p>
          <a:p>
            <a:pPr marL="0" indent="0">
              <a:buNone/>
            </a:pPr>
            <a:endParaRPr lang="nl-NL" dirty="0"/>
          </a:p>
          <a:p>
            <a:pPr marL="0" indent="0">
              <a:buNone/>
            </a:pPr>
            <a:endParaRPr lang="nl-NL" dirty="0"/>
          </a:p>
        </p:txBody>
      </p:sp>
      <p:sp>
        <p:nvSpPr>
          <p:cNvPr id="4" name="Tijdelijke aanduiding voor datum 3">
            <a:extLst>
              <a:ext uri="{FF2B5EF4-FFF2-40B4-BE49-F238E27FC236}">
                <a16:creationId xmlns:a16="http://schemas.microsoft.com/office/drawing/2014/main" id="{AC75F20A-1DA0-EC4E-8B57-8999916F2406}"/>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8C9D7325-1FD1-014C-963E-FCCBBED0A6C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96CDDC-23DA-704D-8423-1202B89E012F}"/>
              </a:ext>
            </a:extLst>
          </p:cNvPr>
          <p:cNvSpPr>
            <a:spLocks noGrp="1"/>
          </p:cNvSpPr>
          <p:nvPr>
            <p:ph type="sldNum" sz="quarter" idx="12"/>
          </p:nvPr>
        </p:nvSpPr>
        <p:spPr/>
        <p:txBody>
          <a:bodyPr/>
          <a:lstStyle/>
          <a:p>
            <a:fld id="{0AAEF2E2-A082-486B-BCC1-A4B8E9CF05F7}" type="slidenum">
              <a:rPr lang="nl-NL" smtClean="0"/>
              <a:t>18</a:t>
            </a:fld>
            <a:endParaRPr lang="nl-NL"/>
          </a:p>
        </p:txBody>
      </p:sp>
      <p:sp>
        <p:nvSpPr>
          <p:cNvPr id="7" name="Tijdelijke aanduiding voor tekst 6">
            <a:extLst>
              <a:ext uri="{FF2B5EF4-FFF2-40B4-BE49-F238E27FC236}">
                <a16:creationId xmlns:a16="http://schemas.microsoft.com/office/drawing/2014/main" id="{5E7E3327-C44B-6F40-8F1C-121360817664}"/>
              </a:ext>
            </a:extLst>
          </p:cNvPr>
          <p:cNvSpPr>
            <a:spLocks noGrp="1"/>
          </p:cNvSpPr>
          <p:nvPr>
            <p:ph type="body" sz="quarter" idx="17"/>
          </p:nvPr>
        </p:nvSpPr>
        <p:spPr/>
        <p:txBody>
          <a:bodyPr/>
          <a:lstStyle/>
          <a:p>
            <a:r>
              <a:rPr lang="nl-NL" dirty="0"/>
              <a:t>COLLEGE 1</a:t>
            </a:r>
          </a:p>
        </p:txBody>
      </p:sp>
    </p:spTree>
    <p:extLst>
      <p:ext uri="{BB962C8B-B14F-4D97-AF65-F5344CB8AC3E}">
        <p14:creationId xmlns:p14="http://schemas.microsoft.com/office/powerpoint/2010/main" val="13316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Arrays</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p:txBody>
          <a:bodyPr>
            <a:normAutofit/>
          </a:bodyPr>
          <a:lstStyle/>
          <a:p>
            <a:pPr marL="0" indent="0">
              <a:buNone/>
            </a:pPr>
            <a:r>
              <a:rPr lang="nl-NL" dirty="0"/>
              <a:t>Een </a:t>
            </a:r>
            <a:r>
              <a:rPr lang="nl-NL" b="1" u="sng" dirty="0"/>
              <a:t>array</a:t>
            </a:r>
            <a:r>
              <a:rPr lang="nl-NL" b="1" dirty="0"/>
              <a:t> </a:t>
            </a:r>
            <a:r>
              <a:rPr lang="nl-NL" dirty="0"/>
              <a:t>is een rij van variabelen in een programmeertaal.</a:t>
            </a:r>
          </a:p>
          <a:p>
            <a:r>
              <a:rPr lang="nl-NL" dirty="0"/>
              <a:t>Het volgnummer in de rij (dit heet de index) wordt gebruikt om een losse variabele (dit heet een element van de array) aan te wijzen.</a:t>
            </a:r>
          </a:p>
          <a:p>
            <a:pPr marL="0" indent="0">
              <a:buNone/>
            </a:pPr>
            <a:r>
              <a:rPr lang="nl-NL" dirty="0"/>
              <a:t>Voorbeeld:</a:t>
            </a:r>
          </a:p>
          <a:p>
            <a:pPr marL="0" indent="0">
              <a:buNone/>
            </a:pPr>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180</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UITLEG</a:t>
            </a:r>
          </a:p>
        </p:txBody>
      </p:sp>
      <p:sp>
        <p:nvSpPr>
          <p:cNvPr id="8" name="Tekstvak 7"/>
          <p:cNvSpPr txBox="1"/>
          <p:nvPr/>
        </p:nvSpPr>
        <p:spPr>
          <a:xfrm>
            <a:off x="838200" y="3403600"/>
            <a:ext cx="10515600" cy="2862322"/>
          </a:xfrm>
          <a:prstGeom prst="rect">
            <a:avLst/>
          </a:prstGeom>
          <a:noFill/>
        </p:spPr>
        <p:txBody>
          <a:bodyPr wrap="square" rtlCol="0">
            <a:spAutoFit/>
          </a:bodyPr>
          <a:lstStyle/>
          <a:p>
            <a:pPr marL="147638" indent="0">
              <a:lnSpc>
                <a:spcPct val="150000"/>
              </a:lnSpc>
              <a:buNone/>
            </a:pPr>
            <a:r>
              <a:rPr lang="nl-NL" sz="2400" dirty="0">
                <a:solidFill>
                  <a:schemeClr val="bg1">
                    <a:lumMod val="50000"/>
                  </a:schemeClr>
                </a:solidFill>
                <a:latin typeface="Courier" pitchFamily="2" charset="0"/>
              </a:rPr>
              <a:t>// maak array met strings en print elementen</a:t>
            </a:r>
          </a:p>
          <a:p>
            <a:pPr marL="147638" indent="0">
              <a:lnSpc>
                <a:spcPct val="150000"/>
              </a:lnSpc>
              <a:buNone/>
            </a:pPr>
            <a:r>
              <a:rPr lang="nl-NL" sz="2400" dirty="0">
                <a:solidFill>
                  <a:schemeClr val="accent1"/>
                </a:solidFill>
                <a:latin typeface="Courier" pitchFamily="2" charset="0"/>
              </a:rPr>
              <a:t>var namen = [“</a:t>
            </a:r>
            <a:r>
              <a:rPr lang="nl-NL" sz="2400" dirty="0" err="1">
                <a:solidFill>
                  <a:schemeClr val="accent1"/>
                </a:solidFill>
                <a:latin typeface="Courier" pitchFamily="2" charset="0"/>
              </a:rPr>
              <a:t>achmed</a:t>
            </a:r>
            <a:r>
              <a:rPr lang="nl-NL" sz="2400" dirty="0">
                <a:solidFill>
                  <a:schemeClr val="accent1"/>
                </a:solidFill>
                <a:latin typeface="Courier" pitchFamily="2" charset="0"/>
              </a:rPr>
              <a:t>”,”</a:t>
            </a:r>
            <a:r>
              <a:rPr lang="nl-NL" sz="2400" dirty="0" err="1">
                <a:solidFill>
                  <a:schemeClr val="accent1"/>
                </a:solidFill>
                <a:latin typeface="Courier" pitchFamily="2" charset="0"/>
              </a:rPr>
              <a:t>bert</a:t>
            </a:r>
            <a:r>
              <a:rPr lang="nl-NL" sz="2400" dirty="0">
                <a:solidFill>
                  <a:schemeClr val="accent1"/>
                </a:solidFill>
                <a:latin typeface="Courier" pitchFamily="2" charset="0"/>
              </a:rPr>
              <a:t>”,”</a:t>
            </a:r>
            <a:r>
              <a:rPr lang="nl-NL" sz="2400" dirty="0" err="1">
                <a:solidFill>
                  <a:schemeClr val="accent1"/>
                </a:solidFill>
                <a:latin typeface="Courier" pitchFamily="2" charset="0"/>
              </a:rPr>
              <a:t>carla</a:t>
            </a:r>
            <a:r>
              <a:rPr lang="nl-NL" sz="2400" dirty="0">
                <a:solidFill>
                  <a:schemeClr val="accent1"/>
                </a:solidFill>
                <a:latin typeface="Courier" pitchFamily="2" charset="0"/>
              </a:rPr>
              <a:t>”];</a:t>
            </a:r>
          </a:p>
          <a:p>
            <a:pPr marL="147638" indent="0">
              <a:lnSpc>
                <a:spcPct val="150000"/>
              </a:lnSpc>
              <a:buNone/>
            </a:pPr>
            <a:r>
              <a:rPr lang="nl-NL" sz="2400" dirty="0">
                <a:solidFill>
                  <a:schemeClr val="accent1"/>
                </a:solidFill>
                <a:latin typeface="Courier" pitchFamily="2" charset="0"/>
              </a:rPr>
              <a:t>print(namen[0]);</a:t>
            </a:r>
            <a:r>
              <a:rPr lang="nl-NL" sz="2400" dirty="0">
                <a:solidFill>
                  <a:schemeClr val="bg1">
                    <a:lumMod val="50000"/>
                  </a:schemeClr>
                </a:solidFill>
                <a:latin typeface="Courier" pitchFamily="2" charset="0"/>
              </a:rPr>
              <a:t>// drukt de de naam </a:t>
            </a:r>
            <a:r>
              <a:rPr lang="nl-NL" sz="2400" dirty="0" err="1">
                <a:solidFill>
                  <a:schemeClr val="bg1">
                    <a:lumMod val="50000"/>
                  </a:schemeClr>
                </a:solidFill>
                <a:latin typeface="Courier" pitchFamily="2" charset="0"/>
              </a:rPr>
              <a:t>achmed</a:t>
            </a:r>
            <a:r>
              <a:rPr lang="nl-NL" sz="2400" dirty="0">
                <a:solidFill>
                  <a:schemeClr val="bg1">
                    <a:lumMod val="50000"/>
                  </a:schemeClr>
                </a:solidFill>
                <a:latin typeface="Courier" pitchFamily="2" charset="0"/>
              </a:rPr>
              <a:t> af</a:t>
            </a:r>
          </a:p>
          <a:p>
            <a:pPr marL="147638" indent="0">
              <a:lnSpc>
                <a:spcPct val="150000"/>
              </a:lnSpc>
              <a:buNone/>
            </a:pPr>
            <a:r>
              <a:rPr lang="nl-NL" sz="2400" dirty="0">
                <a:solidFill>
                  <a:schemeClr val="accent1"/>
                </a:solidFill>
                <a:latin typeface="Courier" pitchFamily="2" charset="0"/>
              </a:rPr>
              <a:t>print(namen[1]); </a:t>
            </a:r>
            <a:r>
              <a:rPr lang="nl-NL" sz="2400" dirty="0">
                <a:solidFill>
                  <a:schemeClr val="bg1">
                    <a:lumMod val="50000"/>
                  </a:schemeClr>
                </a:solidFill>
                <a:latin typeface="Courier" pitchFamily="2" charset="0"/>
              </a:rPr>
              <a:t>// drukt de de naam </a:t>
            </a:r>
            <a:r>
              <a:rPr lang="nl-NL" sz="2400" dirty="0" err="1">
                <a:solidFill>
                  <a:schemeClr val="bg1">
                    <a:lumMod val="50000"/>
                  </a:schemeClr>
                </a:solidFill>
                <a:latin typeface="Courier" pitchFamily="2" charset="0"/>
              </a:rPr>
              <a:t>bert</a:t>
            </a:r>
            <a:r>
              <a:rPr lang="nl-NL" sz="2400" dirty="0">
                <a:solidFill>
                  <a:schemeClr val="bg1">
                    <a:lumMod val="50000"/>
                  </a:schemeClr>
                </a:solidFill>
                <a:latin typeface="Courier" pitchFamily="2" charset="0"/>
              </a:rPr>
              <a:t> af</a:t>
            </a:r>
          </a:p>
          <a:p>
            <a:pPr marL="147638" indent="0">
              <a:lnSpc>
                <a:spcPct val="150000"/>
              </a:lnSpc>
              <a:buNone/>
            </a:pPr>
            <a:r>
              <a:rPr lang="nl-NL" sz="2400" dirty="0">
                <a:solidFill>
                  <a:schemeClr val="accent1"/>
                </a:solidFill>
                <a:latin typeface="Courier" pitchFamily="2" charset="0"/>
              </a:rPr>
              <a:t>print(namen[2]); </a:t>
            </a:r>
            <a:r>
              <a:rPr lang="nl-NL" sz="2400" dirty="0">
                <a:solidFill>
                  <a:schemeClr val="bg1">
                    <a:lumMod val="50000"/>
                  </a:schemeClr>
                </a:solidFill>
                <a:latin typeface="Courier" pitchFamily="2" charset="0"/>
              </a:rPr>
              <a:t>// drukt de de naam </a:t>
            </a:r>
            <a:r>
              <a:rPr lang="nl-NL" sz="2400" dirty="0" err="1">
                <a:solidFill>
                  <a:schemeClr val="bg1">
                    <a:lumMod val="50000"/>
                  </a:schemeClr>
                </a:solidFill>
                <a:latin typeface="Courier" pitchFamily="2" charset="0"/>
              </a:rPr>
              <a:t>carla</a:t>
            </a:r>
            <a:r>
              <a:rPr lang="nl-NL" sz="2400" dirty="0">
                <a:solidFill>
                  <a:schemeClr val="bg1">
                    <a:lumMod val="50000"/>
                  </a:schemeClr>
                </a:solidFill>
                <a:latin typeface="Courier" pitchFamily="2" charset="0"/>
              </a:rPr>
              <a:t> af</a:t>
            </a:r>
          </a:p>
        </p:txBody>
      </p:sp>
    </p:spTree>
    <p:extLst>
      <p:ext uri="{BB962C8B-B14F-4D97-AF65-F5344CB8AC3E}">
        <p14:creationId xmlns:p14="http://schemas.microsoft.com/office/powerpoint/2010/main" val="42801765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Index start bij 0!</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p:txBody>
          <a:bodyPr>
            <a:normAutofit/>
          </a:bodyPr>
          <a:lstStyle/>
          <a:p>
            <a:pPr marL="0" indent="0">
              <a:buNone/>
            </a:pPr>
            <a:r>
              <a:rPr lang="nl-NL" dirty="0"/>
              <a:t>Het eerste element van een array heeft als indexnummer: 0.</a:t>
            </a:r>
          </a:p>
          <a:p>
            <a:pPr marL="0" indent="0">
              <a:buNone/>
            </a:pPr>
            <a:r>
              <a:rPr lang="nl-NL" dirty="0"/>
              <a:t>Een array met 3 elementen heeft dus als hoogste index: 2.</a:t>
            </a:r>
          </a:p>
          <a:p>
            <a:pPr marL="0" indent="0">
              <a:buNone/>
            </a:pPr>
            <a:endParaRPr lang="nl-NL" dirty="0"/>
          </a:p>
          <a:p>
            <a:pPr marL="0" indent="0">
              <a:buNone/>
            </a:pPr>
            <a:endParaRPr lang="nl-NL" dirty="0"/>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181</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UITLEG</a:t>
            </a:r>
          </a:p>
        </p:txBody>
      </p:sp>
      <p:sp>
        <p:nvSpPr>
          <p:cNvPr id="11" name="Tekstvak 10"/>
          <p:cNvSpPr txBox="1"/>
          <p:nvPr/>
        </p:nvSpPr>
        <p:spPr>
          <a:xfrm>
            <a:off x="838200" y="3403600"/>
            <a:ext cx="10515600" cy="2862322"/>
          </a:xfrm>
          <a:prstGeom prst="rect">
            <a:avLst/>
          </a:prstGeom>
          <a:noFill/>
        </p:spPr>
        <p:txBody>
          <a:bodyPr wrap="square" rtlCol="0">
            <a:spAutoFit/>
          </a:bodyPr>
          <a:lstStyle/>
          <a:p>
            <a:pPr marL="147638" indent="0">
              <a:lnSpc>
                <a:spcPct val="150000"/>
              </a:lnSpc>
              <a:buNone/>
            </a:pPr>
            <a:r>
              <a:rPr lang="nl-NL" sz="2400" dirty="0">
                <a:solidFill>
                  <a:schemeClr val="bg1">
                    <a:lumMod val="50000"/>
                  </a:schemeClr>
                </a:solidFill>
                <a:latin typeface="Courier" pitchFamily="2" charset="0"/>
              </a:rPr>
              <a:t>// maak array met strings en print elementen</a:t>
            </a:r>
          </a:p>
          <a:p>
            <a:pPr marL="147638" indent="0">
              <a:lnSpc>
                <a:spcPct val="150000"/>
              </a:lnSpc>
              <a:buNone/>
            </a:pPr>
            <a:r>
              <a:rPr lang="nl-NL" sz="2400" dirty="0">
                <a:solidFill>
                  <a:schemeClr val="accent1"/>
                </a:solidFill>
                <a:latin typeface="Courier" pitchFamily="2" charset="0"/>
              </a:rPr>
              <a:t>var namen = [“</a:t>
            </a:r>
            <a:r>
              <a:rPr lang="nl-NL" sz="2400" dirty="0" err="1">
                <a:solidFill>
                  <a:schemeClr val="accent1"/>
                </a:solidFill>
                <a:latin typeface="Courier" pitchFamily="2" charset="0"/>
              </a:rPr>
              <a:t>achmed</a:t>
            </a:r>
            <a:r>
              <a:rPr lang="nl-NL" sz="2400" dirty="0">
                <a:solidFill>
                  <a:schemeClr val="accent1"/>
                </a:solidFill>
                <a:latin typeface="Courier" pitchFamily="2" charset="0"/>
              </a:rPr>
              <a:t>”,”</a:t>
            </a:r>
            <a:r>
              <a:rPr lang="nl-NL" sz="2400" dirty="0" err="1">
                <a:solidFill>
                  <a:schemeClr val="accent1"/>
                </a:solidFill>
                <a:latin typeface="Courier" pitchFamily="2" charset="0"/>
              </a:rPr>
              <a:t>bert</a:t>
            </a:r>
            <a:r>
              <a:rPr lang="nl-NL" sz="2400" dirty="0">
                <a:solidFill>
                  <a:schemeClr val="accent1"/>
                </a:solidFill>
                <a:latin typeface="Courier" pitchFamily="2" charset="0"/>
              </a:rPr>
              <a:t>”,”</a:t>
            </a:r>
            <a:r>
              <a:rPr lang="nl-NL" sz="2400" dirty="0" err="1">
                <a:solidFill>
                  <a:schemeClr val="accent1"/>
                </a:solidFill>
                <a:latin typeface="Courier" pitchFamily="2" charset="0"/>
              </a:rPr>
              <a:t>carla</a:t>
            </a:r>
            <a:r>
              <a:rPr lang="nl-NL" sz="2400" dirty="0">
                <a:solidFill>
                  <a:schemeClr val="accent1"/>
                </a:solidFill>
                <a:latin typeface="Courier" pitchFamily="2" charset="0"/>
              </a:rPr>
              <a:t>”];</a:t>
            </a:r>
          </a:p>
          <a:p>
            <a:pPr marL="147638" indent="0">
              <a:lnSpc>
                <a:spcPct val="150000"/>
              </a:lnSpc>
              <a:buNone/>
            </a:pPr>
            <a:r>
              <a:rPr lang="nl-NL" sz="2400" dirty="0">
                <a:solidFill>
                  <a:schemeClr val="accent1"/>
                </a:solidFill>
                <a:latin typeface="Courier" pitchFamily="2" charset="0"/>
              </a:rPr>
              <a:t>print(namen[0]);</a:t>
            </a:r>
            <a:r>
              <a:rPr lang="nl-NL" sz="2400" dirty="0">
                <a:solidFill>
                  <a:schemeClr val="bg1">
                    <a:lumMod val="50000"/>
                  </a:schemeClr>
                </a:solidFill>
                <a:latin typeface="Courier" pitchFamily="2" charset="0"/>
              </a:rPr>
              <a:t>// drukt de de naam </a:t>
            </a:r>
            <a:r>
              <a:rPr lang="nl-NL" sz="2400" dirty="0" err="1">
                <a:solidFill>
                  <a:schemeClr val="bg1">
                    <a:lumMod val="50000"/>
                  </a:schemeClr>
                </a:solidFill>
                <a:latin typeface="Courier" pitchFamily="2" charset="0"/>
              </a:rPr>
              <a:t>achmed</a:t>
            </a:r>
            <a:r>
              <a:rPr lang="nl-NL" sz="2400" dirty="0">
                <a:solidFill>
                  <a:schemeClr val="bg1">
                    <a:lumMod val="50000"/>
                  </a:schemeClr>
                </a:solidFill>
                <a:latin typeface="Courier" pitchFamily="2" charset="0"/>
              </a:rPr>
              <a:t> af</a:t>
            </a:r>
          </a:p>
          <a:p>
            <a:pPr marL="147638" indent="0">
              <a:lnSpc>
                <a:spcPct val="150000"/>
              </a:lnSpc>
              <a:buNone/>
            </a:pPr>
            <a:r>
              <a:rPr lang="nl-NL" sz="2400" dirty="0">
                <a:solidFill>
                  <a:schemeClr val="accent1"/>
                </a:solidFill>
                <a:latin typeface="Courier" pitchFamily="2" charset="0"/>
              </a:rPr>
              <a:t>print(namen[1]); </a:t>
            </a:r>
            <a:r>
              <a:rPr lang="nl-NL" sz="2400" dirty="0">
                <a:solidFill>
                  <a:schemeClr val="bg1">
                    <a:lumMod val="50000"/>
                  </a:schemeClr>
                </a:solidFill>
                <a:latin typeface="Courier" pitchFamily="2" charset="0"/>
              </a:rPr>
              <a:t>// drukt de de naam </a:t>
            </a:r>
            <a:r>
              <a:rPr lang="nl-NL" sz="2400" dirty="0" err="1">
                <a:solidFill>
                  <a:schemeClr val="bg1">
                    <a:lumMod val="50000"/>
                  </a:schemeClr>
                </a:solidFill>
                <a:latin typeface="Courier" pitchFamily="2" charset="0"/>
              </a:rPr>
              <a:t>bert</a:t>
            </a:r>
            <a:r>
              <a:rPr lang="nl-NL" sz="2400" dirty="0">
                <a:solidFill>
                  <a:schemeClr val="bg1">
                    <a:lumMod val="50000"/>
                  </a:schemeClr>
                </a:solidFill>
                <a:latin typeface="Courier" pitchFamily="2" charset="0"/>
              </a:rPr>
              <a:t> af</a:t>
            </a:r>
          </a:p>
          <a:p>
            <a:pPr marL="147638" indent="0">
              <a:lnSpc>
                <a:spcPct val="150000"/>
              </a:lnSpc>
              <a:buNone/>
            </a:pPr>
            <a:r>
              <a:rPr lang="nl-NL" sz="2400" dirty="0">
                <a:solidFill>
                  <a:schemeClr val="accent1"/>
                </a:solidFill>
                <a:latin typeface="Courier" pitchFamily="2" charset="0"/>
              </a:rPr>
              <a:t>print(namen[2]); </a:t>
            </a:r>
            <a:r>
              <a:rPr lang="nl-NL" sz="2400" dirty="0">
                <a:solidFill>
                  <a:schemeClr val="bg1">
                    <a:lumMod val="50000"/>
                  </a:schemeClr>
                </a:solidFill>
                <a:latin typeface="Courier" pitchFamily="2" charset="0"/>
              </a:rPr>
              <a:t>// drukt de de naam </a:t>
            </a:r>
            <a:r>
              <a:rPr lang="nl-NL" sz="2400" dirty="0" err="1">
                <a:solidFill>
                  <a:schemeClr val="bg1">
                    <a:lumMod val="50000"/>
                  </a:schemeClr>
                </a:solidFill>
                <a:latin typeface="Courier" pitchFamily="2" charset="0"/>
              </a:rPr>
              <a:t>carla</a:t>
            </a:r>
            <a:r>
              <a:rPr lang="nl-NL" sz="2400" dirty="0">
                <a:solidFill>
                  <a:schemeClr val="bg1">
                    <a:lumMod val="50000"/>
                  </a:schemeClr>
                </a:solidFill>
                <a:latin typeface="Courier" pitchFamily="2" charset="0"/>
              </a:rPr>
              <a:t> af</a:t>
            </a:r>
          </a:p>
        </p:txBody>
      </p:sp>
    </p:spTree>
    <p:extLst>
      <p:ext uri="{BB962C8B-B14F-4D97-AF65-F5344CB8AC3E}">
        <p14:creationId xmlns:p14="http://schemas.microsoft.com/office/powerpoint/2010/main" val="28347380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err="1"/>
              <a:t>Todo’s</a:t>
            </a:r>
            <a:r>
              <a:rPr lang="nl-NL" dirty="0"/>
              <a:t> in geheugen bewaren</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838200" y="1252721"/>
            <a:ext cx="4432069" cy="4924242"/>
          </a:xfrm>
        </p:spPr>
        <p:txBody>
          <a:bodyPr>
            <a:normAutofit/>
          </a:bodyPr>
          <a:lstStyle/>
          <a:p>
            <a:pPr marL="0" indent="0">
              <a:buNone/>
            </a:pPr>
            <a:r>
              <a:rPr lang="nl-NL" dirty="0">
                <a:latin typeface="Monaco" pitchFamily="2" charset="77"/>
              </a:rPr>
              <a:t>var items = [];</a:t>
            </a:r>
            <a:endParaRPr lang="nl-NL" dirty="0">
              <a:solidFill>
                <a:schemeClr val="bg1">
                  <a:lumMod val="50000"/>
                </a:schemeClr>
              </a:solidFill>
              <a:latin typeface="Monaco" pitchFamily="2" charset="77"/>
            </a:endParaRP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182</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5</a:t>
            </a:r>
          </a:p>
        </p:txBody>
      </p:sp>
      <p:pic>
        <p:nvPicPr>
          <p:cNvPr id="8" name="Afbeelding 7"/>
          <p:cNvPicPr>
            <a:picLocks noChangeAspect="1"/>
          </p:cNvPicPr>
          <p:nvPr/>
        </p:nvPicPr>
        <p:blipFill>
          <a:blip r:embed="rId2"/>
          <a:stretch>
            <a:fillRect/>
          </a:stretch>
        </p:blipFill>
        <p:spPr>
          <a:xfrm>
            <a:off x="5952067" y="1073336"/>
            <a:ext cx="5401733" cy="3820932"/>
          </a:xfrm>
          <a:prstGeom prst="rect">
            <a:avLst/>
          </a:prstGeom>
        </p:spPr>
      </p:pic>
      <p:sp>
        <p:nvSpPr>
          <p:cNvPr id="9" name="Tekstvak 8"/>
          <p:cNvSpPr txBox="1"/>
          <p:nvPr/>
        </p:nvSpPr>
        <p:spPr>
          <a:xfrm rot="20851136">
            <a:off x="863599" y="2855015"/>
            <a:ext cx="5435599" cy="646331"/>
          </a:xfrm>
          <a:prstGeom prst="rect">
            <a:avLst/>
          </a:prstGeom>
          <a:noFill/>
        </p:spPr>
        <p:txBody>
          <a:bodyPr wrap="square" rtlCol="0">
            <a:spAutoFit/>
          </a:bodyPr>
          <a:lstStyle/>
          <a:p>
            <a:r>
              <a:rPr lang="nl-NL" sz="3600" dirty="0">
                <a:solidFill>
                  <a:srgbClr val="FF0000"/>
                </a:solidFill>
              </a:rPr>
              <a:t>Hoe voeg je een item toe?</a:t>
            </a:r>
          </a:p>
        </p:txBody>
      </p:sp>
    </p:spTree>
    <p:extLst>
      <p:ext uri="{BB962C8B-B14F-4D97-AF65-F5344CB8AC3E}">
        <p14:creationId xmlns:p14="http://schemas.microsoft.com/office/powerpoint/2010/main" val="39908629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err="1"/>
              <a:t>Todo’s</a:t>
            </a:r>
            <a:r>
              <a:rPr lang="nl-NL" dirty="0"/>
              <a:t> in geheugen bewaren</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838200" y="1252721"/>
            <a:ext cx="6460067" cy="4924242"/>
          </a:xfrm>
        </p:spPr>
        <p:txBody>
          <a:bodyPr>
            <a:normAutofit/>
          </a:bodyPr>
          <a:lstStyle/>
          <a:p>
            <a:pPr marL="0" indent="0">
              <a:buNone/>
            </a:pPr>
            <a:r>
              <a:rPr lang="nl-NL" sz="2400" dirty="0">
                <a:latin typeface="Monaco" pitchFamily="2" charset="77"/>
              </a:rPr>
              <a:t>var items = [];</a:t>
            </a:r>
          </a:p>
          <a:p>
            <a:pPr marL="0" indent="0">
              <a:buNone/>
            </a:pPr>
            <a:r>
              <a:rPr lang="nl-NL" sz="2400" dirty="0">
                <a:latin typeface="Monaco" pitchFamily="2" charset="77"/>
              </a:rPr>
              <a:t>items[0] = "wiskunde maken";</a:t>
            </a:r>
          </a:p>
          <a:p>
            <a:pPr marL="0" indent="0">
              <a:buNone/>
            </a:pPr>
            <a:r>
              <a:rPr lang="nl-NL" sz="2400" dirty="0">
                <a:latin typeface="Monaco" pitchFamily="2" charset="77"/>
              </a:rPr>
              <a:t>items[1] = "opdracht Duits";</a:t>
            </a:r>
          </a:p>
          <a:p>
            <a:pPr marL="0" indent="0">
              <a:buNone/>
            </a:pPr>
            <a:endParaRPr lang="nl-NL" sz="2400" dirty="0">
              <a:latin typeface="Monaco" pitchFamily="2" charset="77"/>
            </a:endParaRPr>
          </a:p>
          <a:p>
            <a:pPr marL="0" indent="0">
              <a:buNone/>
            </a:pPr>
            <a:r>
              <a:rPr lang="nl-NL" sz="2400" dirty="0" err="1">
                <a:latin typeface="Monaco" pitchFamily="2" charset="77"/>
              </a:rPr>
              <a:t>println</a:t>
            </a:r>
            <a:r>
              <a:rPr lang="nl-NL" sz="2400" dirty="0">
                <a:latin typeface="Monaco" pitchFamily="2" charset="77"/>
              </a:rPr>
              <a:t>(items); </a:t>
            </a: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183</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5</a:t>
            </a:r>
          </a:p>
        </p:txBody>
      </p:sp>
      <p:sp>
        <p:nvSpPr>
          <p:cNvPr id="11" name="Tekstvak 10">
            <a:extLst>
              <a:ext uri="{FF2B5EF4-FFF2-40B4-BE49-F238E27FC236}">
                <a16:creationId xmlns:a16="http://schemas.microsoft.com/office/drawing/2014/main" id="{94263E7D-932F-B84C-84CC-E37994DAFC81}"/>
              </a:ext>
            </a:extLst>
          </p:cNvPr>
          <p:cNvSpPr txBox="1"/>
          <p:nvPr/>
        </p:nvSpPr>
        <p:spPr>
          <a:xfrm>
            <a:off x="6908799" y="3345511"/>
            <a:ext cx="4013202" cy="2862322"/>
          </a:xfrm>
          <a:prstGeom prst="rect">
            <a:avLst/>
          </a:prstGeom>
          <a:solidFill>
            <a:schemeClr val="tx1"/>
          </a:solidFill>
        </p:spPr>
        <p:txBody>
          <a:bodyPr wrap="square" rtlCol="0">
            <a:spAutoFit/>
          </a:bodyPr>
          <a:lstStyle/>
          <a:p>
            <a:r>
              <a:rPr lang="nl-NL" dirty="0">
                <a:solidFill>
                  <a:schemeClr val="bg1"/>
                </a:solidFill>
              </a:rPr>
              <a:t>[“wiskunde maken”, “opdracht Duits”]</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184726759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a:t>Arrays bewerken</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838200" y="1252721"/>
            <a:ext cx="10515600" cy="4924242"/>
          </a:xfrm>
        </p:spPr>
        <p:txBody>
          <a:bodyPr>
            <a:normAutofit/>
          </a:bodyPr>
          <a:lstStyle/>
          <a:p>
            <a:pPr marL="0" indent="0">
              <a:buNone/>
            </a:pPr>
            <a:r>
              <a:rPr lang="nl-NL" dirty="0">
                <a:latin typeface="Monaco" pitchFamily="2" charset="77"/>
              </a:rPr>
              <a:t>var items = ["todo0", "todo1", "todo2"];</a:t>
            </a:r>
          </a:p>
          <a:p>
            <a:pPr marL="0" indent="0">
              <a:buNone/>
            </a:pPr>
            <a:endParaRPr lang="nl-NL" dirty="0">
              <a:latin typeface="Monaco" pitchFamily="2" charset="77"/>
            </a:endParaRPr>
          </a:p>
          <a:p>
            <a:pPr marL="0" indent="0">
              <a:buNone/>
            </a:pPr>
            <a:r>
              <a:rPr lang="nl-NL" dirty="0">
                <a:solidFill>
                  <a:schemeClr val="tx1">
                    <a:lumMod val="50000"/>
                    <a:lumOff val="50000"/>
                  </a:schemeClr>
                </a:solidFill>
                <a:latin typeface="Monaco" pitchFamily="2" charset="77"/>
              </a:rPr>
              <a:t>// element toevoegen:</a:t>
            </a:r>
          </a:p>
          <a:p>
            <a:pPr marL="0" indent="0">
              <a:buNone/>
            </a:pPr>
            <a:r>
              <a:rPr lang="nl-NL" dirty="0" err="1">
                <a:latin typeface="Monaco" pitchFamily="2" charset="77"/>
              </a:rPr>
              <a:t>items.push</a:t>
            </a:r>
            <a:r>
              <a:rPr lang="nl-NL" dirty="0">
                <a:latin typeface="Monaco" pitchFamily="2" charset="77"/>
              </a:rPr>
              <a:t>("todo3");</a:t>
            </a:r>
          </a:p>
          <a:p>
            <a:pPr marL="0" indent="0">
              <a:buNone/>
            </a:pPr>
            <a:endParaRPr lang="nl-NL" dirty="0">
              <a:latin typeface="Monaco" pitchFamily="2" charset="77"/>
            </a:endParaRPr>
          </a:p>
          <a:p>
            <a:pPr marL="0" indent="0">
              <a:buNone/>
            </a:pPr>
            <a:r>
              <a:rPr lang="nl-NL" dirty="0">
                <a:solidFill>
                  <a:schemeClr val="tx1">
                    <a:lumMod val="50000"/>
                    <a:lumOff val="50000"/>
                  </a:schemeClr>
                </a:solidFill>
                <a:latin typeface="Monaco" pitchFamily="2" charset="77"/>
              </a:rPr>
              <a:t>// element 2 verwijderen:</a:t>
            </a:r>
          </a:p>
          <a:p>
            <a:pPr marL="0" indent="0">
              <a:buNone/>
            </a:pPr>
            <a:r>
              <a:rPr lang="nl-NL" dirty="0" err="1">
                <a:latin typeface="Monaco" pitchFamily="2" charset="77"/>
              </a:rPr>
              <a:t>items.splice</a:t>
            </a:r>
            <a:r>
              <a:rPr lang="nl-NL" dirty="0">
                <a:latin typeface="Monaco" pitchFamily="2" charset="77"/>
              </a:rPr>
              <a:t>(2);</a:t>
            </a:r>
          </a:p>
          <a:p>
            <a:pPr marL="0" indent="0">
              <a:buNone/>
            </a:pPr>
            <a:endParaRPr lang="nl-NL" dirty="0">
              <a:latin typeface="Monaco" pitchFamily="2" charset="77"/>
            </a:endParaRPr>
          </a:p>
          <a:p>
            <a:pPr marL="0" indent="0">
              <a:buNone/>
            </a:pPr>
            <a:r>
              <a:rPr lang="nl-NL" dirty="0">
                <a:solidFill>
                  <a:schemeClr val="tx1">
                    <a:lumMod val="50000"/>
                    <a:lumOff val="50000"/>
                  </a:schemeClr>
                </a:solidFill>
                <a:latin typeface="Monaco" pitchFamily="2" charset="77"/>
              </a:rPr>
              <a:t>// items is nu: ["todo0", "todo1", "todo3"];</a:t>
            </a: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184</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5</a:t>
            </a:r>
          </a:p>
        </p:txBody>
      </p:sp>
    </p:spTree>
    <p:extLst>
      <p:ext uri="{BB962C8B-B14F-4D97-AF65-F5344CB8AC3E}">
        <p14:creationId xmlns:p14="http://schemas.microsoft.com/office/powerpoint/2010/main" val="160730254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err="1"/>
              <a:t>Todo’s</a:t>
            </a:r>
            <a:r>
              <a:rPr lang="nl-NL" dirty="0"/>
              <a:t> in geheugen bewaren</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1524000" y="1252721"/>
            <a:ext cx="5748867" cy="4924242"/>
          </a:xfrm>
        </p:spPr>
        <p:txBody>
          <a:bodyPr>
            <a:normAutofit/>
          </a:bodyPr>
          <a:lstStyle/>
          <a:p>
            <a:pPr marL="0" indent="0">
              <a:buNone/>
            </a:pPr>
            <a:r>
              <a:rPr lang="nl-NL" sz="2400" dirty="0">
                <a:latin typeface="Monaco" pitchFamily="2" charset="77"/>
              </a:rPr>
              <a:t>var items = [];</a:t>
            </a:r>
          </a:p>
          <a:p>
            <a:pPr marL="0" indent="0">
              <a:buNone/>
            </a:pPr>
            <a:r>
              <a:rPr lang="nl-NL" sz="2400" dirty="0" err="1">
                <a:latin typeface="Monaco" pitchFamily="2" charset="77"/>
              </a:rPr>
              <a:t>items.push</a:t>
            </a:r>
            <a:r>
              <a:rPr lang="nl-NL" sz="2400" dirty="0">
                <a:latin typeface="Monaco" pitchFamily="2" charset="77"/>
              </a:rPr>
              <a:t>("</a:t>
            </a:r>
            <a:r>
              <a:rPr lang="nl-NL" sz="2400" dirty="0" err="1">
                <a:latin typeface="Monaco" pitchFamily="2" charset="77"/>
              </a:rPr>
              <a:t>wi</a:t>
            </a:r>
            <a:r>
              <a:rPr lang="nl-NL" sz="2400" dirty="0">
                <a:latin typeface="Monaco" pitchFamily="2" charset="77"/>
              </a:rPr>
              <a:t> §2.2 maken");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r>
              <a:rPr lang="nl-NL" sz="2400" dirty="0" err="1">
                <a:latin typeface="Monaco" pitchFamily="2" charset="77"/>
              </a:rPr>
              <a:t>items.push</a:t>
            </a:r>
            <a:r>
              <a:rPr lang="nl-NL" sz="2400" dirty="0">
                <a:latin typeface="Monaco" pitchFamily="2" charset="77"/>
              </a:rPr>
              <a:t>("opdracht Duits");</a:t>
            </a:r>
          </a:p>
          <a:p>
            <a:pPr marL="0" indent="0">
              <a:buNone/>
            </a:pPr>
            <a:r>
              <a:rPr lang="nl-NL" sz="2400" dirty="0" err="1">
                <a:latin typeface="Monaco" pitchFamily="2" charset="77"/>
              </a:rPr>
              <a:t>items.push</a:t>
            </a:r>
            <a:r>
              <a:rPr lang="nl-NL" sz="2400" dirty="0">
                <a:latin typeface="Monaco" pitchFamily="2" charset="77"/>
              </a:rPr>
              <a:t>("handen wassen");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endParaRPr lang="nl-NL" sz="2400" dirty="0">
              <a:latin typeface="Monaco" pitchFamily="2" charset="77"/>
            </a:endParaRP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185</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5</a:t>
            </a:r>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extLst>
              <p:ext uri="{D42A27DB-BD31-4B8C-83A1-F6EECF244321}">
                <p14:modId xmlns:p14="http://schemas.microsoft.com/office/powerpoint/2010/main" val="2043695692"/>
              </p:ext>
            </p:extLst>
          </p:nvPr>
        </p:nvGraphicFramePr>
        <p:xfrm>
          <a:off x="7272867" y="1174590"/>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items</a:t>
                      </a:r>
                    </a:p>
                  </a:txBody>
                  <a:tcPr/>
                </a:tc>
                <a:tc>
                  <a:txBody>
                    <a:bodyPr/>
                    <a:lstStyle/>
                    <a:p>
                      <a:endParaRPr lang="nl-NL" baseline="0" dirty="0"/>
                    </a:p>
                  </a:txBody>
                  <a:tcPr/>
                </a:tc>
                <a:extLst>
                  <a:ext uri="{0D108BD9-81ED-4DB2-BD59-A6C34878D82A}">
                    <a16:rowId xmlns:a16="http://schemas.microsoft.com/office/drawing/2014/main" val="2848339466"/>
                  </a:ext>
                </a:extLst>
              </a:tr>
            </a:tbl>
          </a:graphicData>
        </a:graphic>
      </p:graphicFrame>
      <p:sp>
        <p:nvSpPr>
          <p:cNvPr id="9" name="Tekstvak 8">
            <a:extLst>
              <a:ext uri="{FF2B5EF4-FFF2-40B4-BE49-F238E27FC236}">
                <a16:creationId xmlns:a16="http://schemas.microsoft.com/office/drawing/2014/main" id="{94263E7D-932F-B84C-84CC-E37994DAFC81}"/>
              </a:ext>
            </a:extLst>
          </p:cNvPr>
          <p:cNvSpPr txBox="1"/>
          <p:nvPr/>
        </p:nvSpPr>
        <p:spPr>
          <a:xfrm>
            <a:off x="7340598" y="3277778"/>
            <a:ext cx="4013202" cy="2585323"/>
          </a:xfrm>
          <a:prstGeom prst="rect">
            <a:avLst/>
          </a:prstGeom>
          <a:solidFill>
            <a:schemeClr val="tx1"/>
          </a:solidFill>
        </p:spPr>
        <p:txBody>
          <a:bodyPr wrap="square" rtlCol="0">
            <a:spAutoFit/>
          </a:bodyPr>
          <a:lstStyle/>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
        <p:nvSpPr>
          <p:cNvPr id="10" name="Driehoek 9">
            <a:extLst>
              <a:ext uri="{FF2B5EF4-FFF2-40B4-BE49-F238E27FC236}">
                <a16:creationId xmlns:a16="http://schemas.microsoft.com/office/drawing/2014/main" id="{683CE120-B47C-C645-9707-6AE589291F1C}"/>
              </a:ext>
            </a:extLst>
          </p:cNvPr>
          <p:cNvSpPr/>
          <p:nvPr/>
        </p:nvSpPr>
        <p:spPr>
          <a:xfrm rot="5400000">
            <a:off x="820736" y="1257485"/>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4305751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err="1"/>
              <a:t>Todo’s</a:t>
            </a:r>
            <a:r>
              <a:rPr lang="nl-NL" dirty="0"/>
              <a:t> in geheugen bewaren</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1524000" y="1252721"/>
            <a:ext cx="5748867" cy="4924242"/>
          </a:xfrm>
        </p:spPr>
        <p:txBody>
          <a:bodyPr>
            <a:normAutofit/>
          </a:bodyPr>
          <a:lstStyle/>
          <a:p>
            <a:pPr marL="0" indent="0">
              <a:buNone/>
            </a:pPr>
            <a:r>
              <a:rPr lang="nl-NL" sz="2400" dirty="0">
                <a:latin typeface="Monaco" pitchFamily="2" charset="77"/>
              </a:rPr>
              <a:t>var items = [];</a:t>
            </a:r>
          </a:p>
          <a:p>
            <a:pPr marL="0" indent="0">
              <a:buNone/>
            </a:pPr>
            <a:r>
              <a:rPr lang="nl-NL" sz="2400" dirty="0" err="1">
                <a:latin typeface="Monaco" pitchFamily="2" charset="77"/>
              </a:rPr>
              <a:t>items.push</a:t>
            </a:r>
            <a:r>
              <a:rPr lang="nl-NL" sz="2400" dirty="0">
                <a:latin typeface="Monaco" pitchFamily="2" charset="77"/>
              </a:rPr>
              <a:t>("</a:t>
            </a:r>
            <a:r>
              <a:rPr lang="nl-NL" sz="2400" dirty="0" err="1">
                <a:latin typeface="Monaco" pitchFamily="2" charset="77"/>
              </a:rPr>
              <a:t>wi</a:t>
            </a:r>
            <a:r>
              <a:rPr lang="nl-NL" sz="2400" dirty="0">
                <a:latin typeface="Monaco" pitchFamily="2" charset="77"/>
              </a:rPr>
              <a:t> §2.2 maken");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r>
              <a:rPr lang="nl-NL" sz="2400" dirty="0" err="1">
                <a:latin typeface="Monaco" pitchFamily="2" charset="77"/>
              </a:rPr>
              <a:t>items.push</a:t>
            </a:r>
            <a:r>
              <a:rPr lang="nl-NL" sz="2400" dirty="0">
                <a:latin typeface="Monaco" pitchFamily="2" charset="77"/>
              </a:rPr>
              <a:t>("opdracht Duits");</a:t>
            </a:r>
          </a:p>
          <a:p>
            <a:pPr marL="0" indent="0">
              <a:buNone/>
            </a:pPr>
            <a:r>
              <a:rPr lang="nl-NL" sz="2400" dirty="0" err="1">
                <a:latin typeface="Monaco" pitchFamily="2" charset="77"/>
              </a:rPr>
              <a:t>items.push</a:t>
            </a:r>
            <a:r>
              <a:rPr lang="nl-NL" sz="2400" dirty="0">
                <a:latin typeface="Monaco" pitchFamily="2" charset="77"/>
              </a:rPr>
              <a:t>("handen wassen");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endParaRPr lang="nl-NL" sz="2400" dirty="0">
              <a:latin typeface="Monaco" pitchFamily="2" charset="77"/>
            </a:endParaRP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186</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5</a:t>
            </a:r>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extLst>
              <p:ext uri="{D42A27DB-BD31-4B8C-83A1-F6EECF244321}">
                <p14:modId xmlns:p14="http://schemas.microsoft.com/office/powerpoint/2010/main" val="52535301"/>
              </p:ext>
            </p:extLst>
          </p:nvPr>
        </p:nvGraphicFramePr>
        <p:xfrm>
          <a:off x="7272867" y="1174590"/>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items</a:t>
                      </a:r>
                    </a:p>
                  </a:txBody>
                  <a:tcPr/>
                </a:tc>
                <a:tc>
                  <a:txBody>
                    <a:bodyPr/>
                    <a:lstStyle/>
                    <a:p>
                      <a:r>
                        <a:rPr lang="nl-NL" baseline="0" dirty="0"/>
                        <a:t>0: ”</a:t>
                      </a:r>
                      <a:r>
                        <a:rPr lang="nl-NL" baseline="0" dirty="0" err="1"/>
                        <a:t>wi</a:t>
                      </a:r>
                      <a:r>
                        <a:rPr lang="nl-NL" baseline="0" dirty="0"/>
                        <a:t> §2.2 maken”</a:t>
                      </a:r>
                    </a:p>
                  </a:txBody>
                  <a:tcPr/>
                </a:tc>
                <a:extLst>
                  <a:ext uri="{0D108BD9-81ED-4DB2-BD59-A6C34878D82A}">
                    <a16:rowId xmlns:a16="http://schemas.microsoft.com/office/drawing/2014/main" val="2848339466"/>
                  </a:ext>
                </a:extLst>
              </a:tr>
            </a:tbl>
          </a:graphicData>
        </a:graphic>
      </p:graphicFrame>
      <p:sp>
        <p:nvSpPr>
          <p:cNvPr id="9" name="Tekstvak 8">
            <a:extLst>
              <a:ext uri="{FF2B5EF4-FFF2-40B4-BE49-F238E27FC236}">
                <a16:creationId xmlns:a16="http://schemas.microsoft.com/office/drawing/2014/main" id="{94263E7D-932F-B84C-84CC-E37994DAFC81}"/>
              </a:ext>
            </a:extLst>
          </p:cNvPr>
          <p:cNvSpPr txBox="1"/>
          <p:nvPr/>
        </p:nvSpPr>
        <p:spPr>
          <a:xfrm>
            <a:off x="7340598" y="3277778"/>
            <a:ext cx="4013202" cy="2585323"/>
          </a:xfrm>
          <a:prstGeom prst="rect">
            <a:avLst/>
          </a:prstGeom>
          <a:solidFill>
            <a:schemeClr val="tx1"/>
          </a:solidFill>
        </p:spPr>
        <p:txBody>
          <a:bodyPr wrap="square" rtlCol="0">
            <a:spAutoFit/>
          </a:bodyPr>
          <a:lstStyle/>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
        <p:nvSpPr>
          <p:cNvPr id="10" name="Driehoek 9">
            <a:extLst>
              <a:ext uri="{FF2B5EF4-FFF2-40B4-BE49-F238E27FC236}">
                <a16:creationId xmlns:a16="http://schemas.microsoft.com/office/drawing/2014/main" id="{683CE120-B47C-C645-9707-6AE589291F1C}"/>
              </a:ext>
            </a:extLst>
          </p:cNvPr>
          <p:cNvSpPr/>
          <p:nvPr/>
        </p:nvSpPr>
        <p:spPr>
          <a:xfrm rot="5400000">
            <a:off x="833436" y="1738470"/>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4801323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err="1"/>
              <a:t>Todo’s</a:t>
            </a:r>
            <a:r>
              <a:rPr lang="nl-NL" dirty="0"/>
              <a:t> in geheugen bewaren</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1524000" y="1252721"/>
            <a:ext cx="5748867" cy="4924242"/>
          </a:xfrm>
        </p:spPr>
        <p:txBody>
          <a:bodyPr>
            <a:normAutofit/>
          </a:bodyPr>
          <a:lstStyle/>
          <a:p>
            <a:pPr marL="0" indent="0">
              <a:buNone/>
            </a:pPr>
            <a:r>
              <a:rPr lang="nl-NL" sz="2400" dirty="0">
                <a:latin typeface="Monaco" pitchFamily="2" charset="77"/>
              </a:rPr>
              <a:t>var items = [];</a:t>
            </a:r>
          </a:p>
          <a:p>
            <a:pPr marL="0" indent="0">
              <a:buNone/>
            </a:pPr>
            <a:r>
              <a:rPr lang="nl-NL" sz="2400" dirty="0" err="1">
                <a:latin typeface="Monaco" pitchFamily="2" charset="77"/>
              </a:rPr>
              <a:t>items.push</a:t>
            </a:r>
            <a:r>
              <a:rPr lang="nl-NL" sz="2400" dirty="0">
                <a:latin typeface="Monaco" pitchFamily="2" charset="77"/>
              </a:rPr>
              <a:t>("</a:t>
            </a:r>
            <a:r>
              <a:rPr lang="nl-NL" sz="2400" dirty="0" err="1">
                <a:latin typeface="Monaco" pitchFamily="2" charset="77"/>
              </a:rPr>
              <a:t>wi</a:t>
            </a:r>
            <a:r>
              <a:rPr lang="nl-NL" sz="2400" dirty="0">
                <a:latin typeface="Monaco" pitchFamily="2" charset="77"/>
              </a:rPr>
              <a:t> §2.2 maken");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r>
              <a:rPr lang="nl-NL" sz="2400" dirty="0" err="1">
                <a:latin typeface="Monaco" pitchFamily="2" charset="77"/>
              </a:rPr>
              <a:t>items.push</a:t>
            </a:r>
            <a:r>
              <a:rPr lang="nl-NL" sz="2400" dirty="0">
                <a:latin typeface="Monaco" pitchFamily="2" charset="77"/>
              </a:rPr>
              <a:t>("opdracht Duits");</a:t>
            </a:r>
          </a:p>
          <a:p>
            <a:pPr marL="0" indent="0">
              <a:buNone/>
            </a:pPr>
            <a:r>
              <a:rPr lang="nl-NL" sz="2400" dirty="0" err="1">
                <a:latin typeface="Monaco" pitchFamily="2" charset="77"/>
              </a:rPr>
              <a:t>items.push</a:t>
            </a:r>
            <a:r>
              <a:rPr lang="nl-NL" sz="2400" dirty="0">
                <a:latin typeface="Monaco" pitchFamily="2" charset="77"/>
              </a:rPr>
              <a:t>("handen wassen");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endParaRPr lang="nl-NL" sz="2400" dirty="0">
              <a:latin typeface="Monaco" pitchFamily="2" charset="77"/>
            </a:endParaRP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187</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5</a:t>
            </a:r>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nvGraphicFramePr>
        <p:xfrm>
          <a:off x="7272867" y="1174590"/>
          <a:ext cx="4013202" cy="74168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items</a:t>
                      </a:r>
                    </a:p>
                  </a:txBody>
                  <a:tcPr/>
                </a:tc>
                <a:tc>
                  <a:txBody>
                    <a:bodyPr/>
                    <a:lstStyle/>
                    <a:p>
                      <a:r>
                        <a:rPr lang="nl-NL" baseline="0" dirty="0"/>
                        <a:t>0: ”</a:t>
                      </a:r>
                      <a:r>
                        <a:rPr lang="nl-NL" baseline="0" dirty="0" err="1"/>
                        <a:t>wi</a:t>
                      </a:r>
                      <a:r>
                        <a:rPr lang="nl-NL" baseline="0" dirty="0"/>
                        <a:t> §2.2 maken”</a:t>
                      </a:r>
                    </a:p>
                  </a:txBody>
                  <a:tcPr/>
                </a:tc>
                <a:extLst>
                  <a:ext uri="{0D108BD9-81ED-4DB2-BD59-A6C34878D82A}">
                    <a16:rowId xmlns:a16="http://schemas.microsoft.com/office/drawing/2014/main" val="2848339466"/>
                  </a:ext>
                </a:extLst>
              </a:tr>
            </a:tbl>
          </a:graphicData>
        </a:graphic>
      </p:graphicFrame>
      <p:sp>
        <p:nvSpPr>
          <p:cNvPr id="9" name="Tekstvak 8">
            <a:extLst>
              <a:ext uri="{FF2B5EF4-FFF2-40B4-BE49-F238E27FC236}">
                <a16:creationId xmlns:a16="http://schemas.microsoft.com/office/drawing/2014/main" id="{94263E7D-932F-B84C-84CC-E37994DAFC81}"/>
              </a:ext>
            </a:extLst>
          </p:cNvPr>
          <p:cNvSpPr txBox="1"/>
          <p:nvPr/>
        </p:nvSpPr>
        <p:spPr>
          <a:xfrm>
            <a:off x="7340598" y="3277778"/>
            <a:ext cx="4013202" cy="2585323"/>
          </a:xfrm>
          <a:prstGeom prst="rect">
            <a:avLst/>
          </a:prstGeom>
          <a:solidFill>
            <a:schemeClr val="tx1"/>
          </a:solidFill>
        </p:spPr>
        <p:txBody>
          <a:bodyPr wrap="square" rtlCol="0">
            <a:spAutoFit/>
          </a:bodyPr>
          <a:lstStyle/>
          <a:p>
            <a:r>
              <a:rPr lang="nl-NL" dirty="0">
                <a:solidFill>
                  <a:schemeClr val="bg1"/>
                </a:solidFill>
              </a:rPr>
              <a:t>[ “</a:t>
            </a:r>
            <a:r>
              <a:rPr lang="nl-NL" dirty="0" err="1">
                <a:solidFill>
                  <a:schemeClr val="bg1"/>
                </a:solidFill>
              </a:rPr>
              <a:t>wi</a:t>
            </a:r>
            <a:r>
              <a:rPr lang="nl-NL" dirty="0">
                <a:solidFill>
                  <a:schemeClr val="bg1"/>
                </a:solidFill>
              </a:rPr>
              <a:t> §2.2 maken” ]</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
        <p:nvSpPr>
          <p:cNvPr id="10" name="Driehoek 9">
            <a:extLst>
              <a:ext uri="{FF2B5EF4-FFF2-40B4-BE49-F238E27FC236}">
                <a16:creationId xmlns:a16="http://schemas.microsoft.com/office/drawing/2014/main" id="{683CE120-B47C-C645-9707-6AE589291F1C}"/>
              </a:ext>
            </a:extLst>
          </p:cNvPr>
          <p:cNvSpPr/>
          <p:nvPr/>
        </p:nvSpPr>
        <p:spPr>
          <a:xfrm rot="5400000">
            <a:off x="820736" y="2195670"/>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964129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err="1"/>
              <a:t>Todo’s</a:t>
            </a:r>
            <a:r>
              <a:rPr lang="nl-NL" dirty="0"/>
              <a:t> in geheugen bewaren</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1524000" y="1252721"/>
            <a:ext cx="5748867" cy="4924242"/>
          </a:xfrm>
        </p:spPr>
        <p:txBody>
          <a:bodyPr>
            <a:normAutofit/>
          </a:bodyPr>
          <a:lstStyle/>
          <a:p>
            <a:pPr marL="0" indent="0">
              <a:buNone/>
            </a:pPr>
            <a:r>
              <a:rPr lang="nl-NL" sz="2400" dirty="0">
                <a:latin typeface="Monaco" pitchFamily="2" charset="77"/>
              </a:rPr>
              <a:t>var items = [];</a:t>
            </a:r>
          </a:p>
          <a:p>
            <a:pPr marL="0" indent="0">
              <a:buNone/>
            </a:pPr>
            <a:r>
              <a:rPr lang="nl-NL" sz="2400" dirty="0" err="1">
                <a:latin typeface="Monaco" pitchFamily="2" charset="77"/>
              </a:rPr>
              <a:t>items.push</a:t>
            </a:r>
            <a:r>
              <a:rPr lang="nl-NL" sz="2400" dirty="0">
                <a:latin typeface="Monaco" pitchFamily="2" charset="77"/>
              </a:rPr>
              <a:t>("</a:t>
            </a:r>
            <a:r>
              <a:rPr lang="nl-NL" sz="2400" dirty="0" err="1">
                <a:latin typeface="Monaco" pitchFamily="2" charset="77"/>
              </a:rPr>
              <a:t>wi</a:t>
            </a:r>
            <a:r>
              <a:rPr lang="nl-NL" sz="2400" dirty="0">
                <a:latin typeface="Monaco" pitchFamily="2" charset="77"/>
              </a:rPr>
              <a:t> §2.2 maken");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r>
              <a:rPr lang="nl-NL" sz="2400" dirty="0" err="1">
                <a:latin typeface="Monaco" pitchFamily="2" charset="77"/>
              </a:rPr>
              <a:t>items.push</a:t>
            </a:r>
            <a:r>
              <a:rPr lang="nl-NL" sz="2400" dirty="0">
                <a:latin typeface="Monaco" pitchFamily="2" charset="77"/>
              </a:rPr>
              <a:t>("opdracht Duits");</a:t>
            </a:r>
          </a:p>
          <a:p>
            <a:pPr marL="0" indent="0">
              <a:buNone/>
            </a:pPr>
            <a:r>
              <a:rPr lang="nl-NL" sz="2400" dirty="0" err="1">
                <a:latin typeface="Monaco" pitchFamily="2" charset="77"/>
              </a:rPr>
              <a:t>items.push</a:t>
            </a:r>
            <a:r>
              <a:rPr lang="nl-NL" sz="2400" dirty="0">
                <a:latin typeface="Monaco" pitchFamily="2" charset="77"/>
              </a:rPr>
              <a:t>("handen wassen");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endParaRPr lang="nl-NL" sz="2400" dirty="0">
              <a:latin typeface="Monaco" pitchFamily="2" charset="77"/>
            </a:endParaRP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188</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5</a:t>
            </a:r>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extLst>
              <p:ext uri="{D42A27DB-BD31-4B8C-83A1-F6EECF244321}">
                <p14:modId xmlns:p14="http://schemas.microsoft.com/office/powerpoint/2010/main" val="570110099"/>
              </p:ext>
            </p:extLst>
          </p:nvPr>
        </p:nvGraphicFramePr>
        <p:xfrm>
          <a:off x="7272867" y="1174590"/>
          <a:ext cx="4013202" cy="1010920"/>
        </p:xfrm>
        <a:graphic>
          <a:graphicData uri="http://schemas.openxmlformats.org/drawingml/2006/table">
            <a:tbl>
              <a:tblPr firstRow="1" bandRow="1">
                <a:tableStyleId>{00A15C55-8517-42AA-B614-E9B94910E393}</a:tableStyleId>
              </a:tblPr>
              <a:tblGrid>
                <a:gridCol w="2006601">
                  <a:extLst>
                    <a:ext uri="{9D8B030D-6E8A-4147-A177-3AD203B41FA5}">
                      <a16:colId xmlns:a16="http://schemas.microsoft.com/office/drawing/2014/main" val="2291846227"/>
                    </a:ext>
                  </a:extLst>
                </a:gridCol>
                <a:gridCol w="2006601">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items</a:t>
                      </a:r>
                    </a:p>
                  </a:txBody>
                  <a:tcPr/>
                </a:tc>
                <a:tc>
                  <a:txBody>
                    <a:bodyPr/>
                    <a:lstStyle/>
                    <a:p>
                      <a:r>
                        <a:rPr lang="nl-NL" baseline="0" dirty="0"/>
                        <a:t>0: ”</a:t>
                      </a:r>
                      <a:r>
                        <a:rPr lang="nl-NL" baseline="0" dirty="0" err="1"/>
                        <a:t>wi</a:t>
                      </a:r>
                      <a:r>
                        <a:rPr lang="nl-NL" baseline="0" dirty="0"/>
                        <a:t> §2.2 maken”</a:t>
                      </a:r>
                    </a:p>
                    <a:p>
                      <a:r>
                        <a:rPr lang="nl-NL" baseline="0" dirty="0"/>
                        <a:t>1: “opdracht Duits”</a:t>
                      </a:r>
                    </a:p>
                  </a:txBody>
                  <a:tcPr/>
                </a:tc>
                <a:extLst>
                  <a:ext uri="{0D108BD9-81ED-4DB2-BD59-A6C34878D82A}">
                    <a16:rowId xmlns:a16="http://schemas.microsoft.com/office/drawing/2014/main" val="2848339466"/>
                  </a:ext>
                </a:extLst>
              </a:tr>
            </a:tbl>
          </a:graphicData>
        </a:graphic>
      </p:graphicFrame>
      <p:sp>
        <p:nvSpPr>
          <p:cNvPr id="9" name="Tekstvak 8">
            <a:extLst>
              <a:ext uri="{FF2B5EF4-FFF2-40B4-BE49-F238E27FC236}">
                <a16:creationId xmlns:a16="http://schemas.microsoft.com/office/drawing/2014/main" id="{94263E7D-932F-B84C-84CC-E37994DAFC81}"/>
              </a:ext>
            </a:extLst>
          </p:cNvPr>
          <p:cNvSpPr txBox="1"/>
          <p:nvPr/>
        </p:nvSpPr>
        <p:spPr>
          <a:xfrm>
            <a:off x="7340598" y="3277778"/>
            <a:ext cx="4013202" cy="2585323"/>
          </a:xfrm>
          <a:prstGeom prst="rect">
            <a:avLst/>
          </a:prstGeom>
          <a:solidFill>
            <a:schemeClr val="tx1"/>
          </a:solidFill>
        </p:spPr>
        <p:txBody>
          <a:bodyPr wrap="square" rtlCol="0">
            <a:spAutoFit/>
          </a:bodyPr>
          <a:lstStyle/>
          <a:p>
            <a:r>
              <a:rPr lang="nl-NL" dirty="0">
                <a:solidFill>
                  <a:schemeClr val="bg1"/>
                </a:solidFill>
              </a:rPr>
              <a:t>[ “</a:t>
            </a:r>
            <a:r>
              <a:rPr lang="nl-NL" dirty="0" err="1">
                <a:solidFill>
                  <a:schemeClr val="bg1"/>
                </a:solidFill>
              </a:rPr>
              <a:t>wi</a:t>
            </a:r>
            <a:r>
              <a:rPr lang="nl-NL">
                <a:solidFill>
                  <a:schemeClr val="bg1"/>
                </a:solidFill>
              </a:rPr>
              <a:t> §2.2 maken” ]</a:t>
            </a:r>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
        <p:nvSpPr>
          <p:cNvPr id="10" name="Driehoek 9">
            <a:extLst>
              <a:ext uri="{FF2B5EF4-FFF2-40B4-BE49-F238E27FC236}">
                <a16:creationId xmlns:a16="http://schemas.microsoft.com/office/drawing/2014/main" id="{683CE120-B47C-C645-9707-6AE589291F1C}"/>
              </a:ext>
            </a:extLst>
          </p:cNvPr>
          <p:cNvSpPr/>
          <p:nvPr/>
        </p:nvSpPr>
        <p:spPr>
          <a:xfrm rot="5400000">
            <a:off x="833436" y="2660387"/>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9446721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err="1"/>
              <a:t>Todo’s</a:t>
            </a:r>
            <a:r>
              <a:rPr lang="nl-NL" dirty="0"/>
              <a:t> in geheugen bewaren</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1524000" y="1252721"/>
            <a:ext cx="5748867" cy="4924242"/>
          </a:xfrm>
        </p:spPr>
        <p:txBody>
          <a:bodyPr>
            <a:normAutofit/>
          </a:bodyPr>
          <a:lstStyle/>
          <a:p>
            <a:pPr marL="0" indent="0">
              <a:buNone/>
            </a:pPr>
            <a:r>
              <a:rPr lang="nl-NL" sz="2400" dirty="0">
                <a:latin typeface="Monaco" pitchFamily="2" charset="77"/>
              </a:rPr>
              <a:t>var items = [];</a:t>
            </a:r>
          </a:p>
          <a:p>
            <a:pPr marL="0" indent="0">
              <a:buNone/>
            </a:pPr>
            <a:r>
              <a:rPr lang="nl-NL" sz="2400" dirty="0" err="1">
                <a:latin typeface="Monaco" pitchFamily="2" charset="77"/>
              </a:rPr>
              <a:t>items.push</a:t>
            </a:r>
            <a:r>
              <a:rPr lang="nl-NL" sz="2400" dirty="0">
                <a:latin typeface="Monaco" pitchFamily="2" charset="77"/>
              </a:rPr>
              <a:t>("</a:t>
            </a:r>
            <a:r>
              <a:rPr lang="nl-NL" sz="2400" dirty="0" err="1">
                <a:latin typeface="Monaco" pitchFamily="2" charset="77"/>
              </a:rPr>
              <a:t>wi</a:t>
            </a:r>
            <a:r>
              <a:rPr lang="nl-NL" sz="2400" dirty="0">
                <a:latin typeface="Monaco" pitchFamily="2" charset="77"/>
              </a:rPr>
              <a:t> §2.2 maken");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r>
              <a:rPr lang="nl-NL" sz="2400" dirty="0" err="1">
                <a:latin typeface="Monaco" pitchFamily="2" charset="77"/>
              </a:rPr>
              <a:t>items.push</a:t>
            </a:r>
            <a:r>
              <a:rPr lang="nl-NL" sz="2400" dirty="0">
                <a:latin typeface="Monaco" pitchFamily="2" charset="77"/>
              </a:rPr>
              <a:t>("opdracht Duits");</a:t>
            </a:r>
          </a:p>
          <a:p>
            <a:pPr marL="0" indent="0">
              <a:buNone/>
            </a:pPr>
            <a:r>
              <a:rPr lang="nl-NL" sz="2400" dirty="0" err="1">
                <a:latin typeface="Monaco" pitchFamily="2" charset="77"/>
              </a:rPr>
              <a:t>items.push</a:t>
            </a:r>
            <a:r>
              <a:rPr lang="nl-NL" sz="2400" dirty="0">
                <a:latin typeface="Monaco" pitchFamily="2" charset="77"/>
              </a:rPr>
              <a:t>("handen wassen");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endParaRPr lang="nl-NL" sz="2400" dirty="0">
              <a:latin typeface="Monaco" pitchFamily="2" charset="77"/>
            </a:endParaRP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189</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6</a:t>
            </a:r>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extLst>
              <p:ext uri="{D42A27DB-BD31-4B8C-83A1-F6EECF244321}">
                <p14:modId xmlns:p14="http://schemas.microsoft.com/office/powerpoint/2010/main" val="1490824604"/>
              </p:ext>
            </p:extLst>
          </p:nvPr>
        </p:nvGraphicFramePr>
        <p:xfrm>
          <a:off x="7272867" y="1174590"/>
          <a:ext cx="4275666" cy="1285240"/>
        </p:xfrm>
        <a:graphic>
          <a:graphicData uri="http://schemas.openxmlformats.org/drawingml/2006/table">
            <a:tbl>
              <a:tblPr firstRow="1" bandRow="1">
                <a:tableStyleId>{00A15C55-8517-42AA-B614-E9B94910E393}</a:tableStyleId>
              </a:tblPr>
              <a:tblGrid>
                <a:gridCol w="2137833">
                  <a:extLst>
                    <a:ext uri="{9D8B030D-6E8A-4147-A177-3AD203B41FA5}">
                      <a16:colId xmlns:a16="http://schemas.microsoft.com/office/drawing/2014/main" val="2291846227"/>
                    </a:ext>
                  </a:extLst>
                </a:gridCol>
                <a:gridCol w="2137833">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items</a:t>
                      </a:r>
                    </a:p>
                  </a:txBody>
                  <a:tcPr/>
                </a:tc>
                <a:tc>
                  <a:txBody>
                    <a:bodyPr/>
                    <a:lstStyle/>
                    <a:p>
                      <a:r>
                        <a:rPr lang="nl-NL" baseline="0" dirty="0"/>
                        <a:t>0: ”</a:t>
                      </a:r>
                      <a:r>
                        <a:rPr lang="nl-NL" baseline="0" dirty="0" err="1"/>
                        <a:t>wi</a:t>
                      </a:r>
                      <a:r>
                        <a:rPr lang="nl-NL" baseline="0" dirty="0"/>
                        <a:t> §2.2 maken”</a:t>
                      </a:r>
                    </a:p>
                    <a:p>
                      <a:r>
                        <a:rPr lang="nl-NL" baseline="0" dirty="0"/>
                        <a:t>1: “opdracht Duits”</a:t>
                      </a:r>
                    </a:p>
                    <a:p>
                      <a:r>
                        <a:rPr lang="nl-NL" baseline="0" dirty="0"/>
                        <a:t>2: “handen wassen”</a:t>
                      </a:r>
                    </a:p>
                  </a:txBody>
                  <a:tcPr/>
                </a:tc>
                <a:extLst>
                  <a:ext uri="{0D108BD9-81ED-4DB2-BD59-A6C34878D82A}">
                    <a16:rowId xmlns:a16="http://schemas.microsoft.com/office/drawing/2014/main" val="2848339466"/>
                  </a:ext>
                </a:extLst>
              </a:tr>
            </a:tbl>
          </a:graphicData>
        </a:graphic>
      </p:graphicFrame>
      <p:sp>
        <p:nvSpPr>
          <p:cNvPr id="9" name="Tekstvak 8">
            <a:extLst>
              <a:ext uri="{FF2B5EF4-FFF2-40B4-BE49-F238E27FC236}">
                <a16:creationId xmlns:a16="http://schemas.microsoft.com/office/drawing/2014/main" id="{94263E7D-932F-B84C-84CC-E37994DAFC81}"/>
              </a:ext>
            </a:extLst>
          </p:cNvPr>
          <p:cNvSpPr txBox="1"/>
          <p:nvPr/>
        </p:nvSpPr>
        <p:spPr>
          <a:xfrm>
            <a:off x="7340597" y="3277778"/>
            <a:ext cx="4207935" cy="2585323"/>
          </a:xfrm>
          <a:prstGeom prst="rect">
            <a:avLst/>
          </a:prstGeom>
          <a:solidFill>
            <a:schemeClr val="tx1"/>
          </a:solidFill>
        </p:spPr>
        <p:txBody>
          <a:bodyPr wrap="square" rtlCol="0">
            <a:spAutoFit/>
          </a:bodyPr>
          <a:lstStyle/>
          <a:p>
            <a:r>
              <a:rPr lang="nl-NL" dirty="0">
                <a:solidFill>
                  <a:schemeClr val="bg1"/>
                </a:solidFill>
              </a:rPr>
              <a:t>[ “</a:t>
            </a:r>
            <a:r>
              <a:rPr lang="nl-NL" dirty="0" err="1">
                <a:solidFill>
                  <a:schemeClr val="bg1"/>
                </a:solidFill>
              </a:rPr>
              <a:t>wi</a:t>
            </a:r>
            <a:r>
              <a:rPr lang="nl-NL">
                <a:solidFill>
                  <a:schemeClr val="bg1"/>
                </a:solidFill>
              </a:rPr>
              <a:t> §2.2 maken” ]</a:t>
            </a:r>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
        <p:nvSpPr>
          <p:cNvPr id="10" name="Driehoek 9">
            <a:extLst>
              <a:ext uri="{FF2B5EF4-FFF2-40B4-BE49-F238E27FC236}">
                <a16:creationId xmlns:a16="http://schemas.microsoft.com/office/drawing/2014/main" id="{683CE120-B47C-C645-9707-6AE589291F1C}"/>
              </a:ext>
            </a:extLst>
          </p:cNvPr>
          <p:cNvSpPr/>
          <p:nvPr/>
        </p:nvSpPr>
        <p:spPr>
          <a:xfrm rot="5400000">
            <a:off x="820736" y="3099978"/>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98597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31A56D-FE75-4244-8A67-E782B85B444D}"/>
              </a:ext>
            </a:extLst>
          </p:cNvPr>
          <p:cNvSpPr>
            <a:spLocks noGrp="1"/>
          </p:cNvSpPr>
          <p:nvPr>
            <p:ph type="title"/>
          </p:nvPr>
        </p:nvSpPr>
        <p:spPr/>
        <p:txBody>
          <a:bodyPr>
            <a:noAutofit/>
          </a:bodyPr>
          <a:lstStyle/>
          <a:p>
            <a:r>
              <a:rPr lang="nl-NL" sz="3200" dirty="0">
                <a:hlinkClick r:id="rId3"/>
              </a:rPr>
              <a:t>https://repl.it/@vangeest/jsP5Khan-animatieAuto</a:t>
            </a:r>
            <a:endParaRPr lang="nl-NL" sz="3200" dirty="0"/>
          </a:p>
        </p:txBody>
      </p:sp>
      <p:sp>
        <p:nvSpPr>
          <p:cNvPr id="3" name="Tijdelijke aanduiding voor inhoud 2">
            <a:extLst>
              <a:ext uri="{FF2B5EF4-FFF2-40B4-BE49-F238E27FC236}">
                <a16:creationId xmlns:a16="http://schemas.microsoft.com/office/drawing/2014/main" id="{58125A0B-E0BE-2F40-BA46-9C747C58EF42}"/>
              </a:ext>
            </a:extLst>
          </p:cNvPr>
          <p:cNvSpPr>
            <a:spLocks noGrp="1"/>
          </p:cNvSpPr>
          <p:nvPr>
            <p:ph idx="1"/>
          </p:nvPr>
        </p:nvSpPr>
        <p:spPr/>
        <p:txBody>
          <a:bodyPr/>
          <a:lstStyle/>
          <a:p>
            <a:endParaRPr lang="nl-NL" dirty="0"/>
          </a:p>
        </p:txBody>
      </p:sp>
      <p:sp>
        <p:nvSpPr>
          <p:cNvPr id="4" name="Tijdelijke aanduiding voor datum 3">
            <a:extLst>
              <a:ext uri="{FF2B5EF4-FFF2-40B4-BE49-F238E27FC236}">
                <a16:creationId xmlns:a16="http://schemas.microsoft.com/office/drawing/2014/main" id="{505D0655-A6C3-5443-B594-2ADB1F1030E9}"/>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817B44E4-F6FC-1542-8B6A-857F7B1709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843E502-C698-854E-B8EE-E42DE6BA7412}"/>
              </a:ext>
            </a:extLst>
          </p:cNvPr>
          <p:cNvSpPr>
            <a:spLocks noGrp="1"/>
          </p:cNvSpPr>
          <p:nvPr>
            <p:ph type="sldNum" sz="quarter" idx="12"/>
          </p:nvPr>
        </p:nvSpPr>
        <p:spPr/>
        <p:txBody>
          <a:bodyPr/>
          <a:lstStyle/>
          <a:p>
            <a:fld id="{0AAEF2E2-A082-486B-BCC1-A4B8E9CF05F7}" type="slidenum">
              <a:rPr lang="nl-NL" smtClean="0"/>
              <a:t>19</a:t>
            </a:fld>
            <a:endParaRPr lang="nl-NL"/>
          </a:p>
        </p:txBody>
      </p:sp>
      <p:sp>
        <p:nvSpPr>
          <p:cNvPr id="7" name="Tijdelijke aanduiding voor tekst 6">
            <a:extLst>
              <a:ext uri="{FF2B5EF4-FFF2-40B4-BE49-F238E27FC236}">
                <a16:creationId xmlns:a16="http://schemas.microsoft.com/office/drawing/2014/main" id="{B01BEE9B-BF79-9C4E-82E2-527610C2BAB6}"/>
              </a:ext>
            </a:extLst>
          </p:cNvPr>
          <p:cNvSpPr>
            <a:spLocks noGrp="1"/>
          </p:cNvSpPr>
          <p:nvPr>
            <p:ph type="body" sz="quarter" idx="17"/>
          </p:nvPr>
        </p:nvSpPr>
        <p:spPr/>
        <p:txBody>
          <a:bodyPr/>
          <a:lstStyle/>
          <a:p>
            <a:r>
              <a:rPr lang="nl-NL" dirty="0"/>
              <a:t>VOORBEELD</a:t>
            </a:r>
          </a:p>
        </p:txBody>
      </p:sp>
      <p:pic>
        <p:nvPicPr>
          <p:cNvPr id="8" name="Afbeelding 7">
            <a:extLst>
              <a:ext uri="{FF2B5EF4-FFF2-40B4-BE49-F238E27FC236}">
                <a16:creationId xmlns:a16="http://schemas.microsoft.com/office/drawing/2014/main" id="{CD9FB372-A36B-9041-808C-76530216A90D}"/>
              </a:ext>
            </a:extLst>
          </p:cNvPr>
          <p:cNvPicPr>
            <a:picLocks noChangeAspect="1"/>
          </p:cNvPicPr>
          <p:nvPr/>
        </p:nvPicPr>
        <p:blipFill>
          <a:blip r:embed="rId4"/>
          <a:stretch>
            <a:fillRect/>
          </a:stretch>
        </p:blipFill>
        <p:spPr>
          <a:xfrm>
            <a:off x="838200" y="1252720"/>
            <a:ext cx="7315200" cy="5095312"/>
          </a:xfrm>
          <a:prstGeom prst="rect">
            <a:avLst/>
          </a:prstGeom>
        </p:spPr>
      </p:pic>
      <p:pic>
        <p:nvPicPr>
          <p:cNvPr id="10" name="Afbeelding 9">
            <a:extLst>
              <a:ext uri="{FF2B5EF4-FFF2-40B4-BE49-F238E27FC236}">
                <a16:creationId xmlns:a16="http://schemas.microsoft.com/office/drawing/2014/main" id="{CC9765FD-240D-ED48-91B1-F4825F2E4E57}"/>
              </a:ext>
            </a:extLst>
          </p:cNvPr>
          <p:cNvPicPr>
            <a:picLocks noChangeAspect="1"/>
          </p:cNvPicPr>
          <p:nvPr/>
        </p:nvPicPr>
        <p:blipFill rotWithShape="1">
          <a:blip r:embed="rId5" cstate="screen">
            <a:clrChange>
              <a:clrFrom>
                <a:srgbClr val="97F4F7"/>
              </a:clrFrom>
              <a:clrTo>
                <a:srgbClr val="97F4F7">
                  <a:alpha val="0"/>
                </a:srgbClr>
              </a:clrTo>
            </a:clrChange>
            <a:extLst>
              <a:ext uri="{28A0092B-C50C-407E-A947-70E740481C1C}">
                <a14:useLocalDpi xmlns:a14="http://schemas.microsoft.com/office/drawing/2010/main"/>
              </a:ext>
            </a:extLst>
          </a:blip>
          <a:srcRect/>
          <a:stretch/>
        </p:blipFill>
        <p:spPr>
          <a:xfrm>
            <a:off x="11557417" y="6096702"/>
            <a:ext cx="2323475" cy="884420"/>
          </a:xfrm>
          <a:prstGeom prst="rect">
            <a:avLst/>
          </a:prstGeom>
        </p:spPr>
      </p:pic>
      <p:pic>
        <p:nvPicPr>
          <p:cNvPr id="11" name="Afbeelding 10">
            <a:extLst>
              <a:ext uri="{FF2B5EF4-FFF2-40B4-BE49-F238E27FC236}">
                <a16:creationId xmlns:a16="http://schemas.microsoft.com/office/drawing/2014/main" id="{EFB77B6B-CC04-C746-A83A-48C40BA3A9BF}"/>
              </a:ext>
            </a:extLst>
          </p:cNvPr>
          <p:cNvPicPr>
            <a:picLocks noChangeAspect="1"/>
          </p:cNvPicPr>
          <p:nvPr/>
        </p:nvPicPr>
        <p:blipFill rotWithShape="1">
          <a:blip r:embed="rId5" cstate="screen">
            <a:clrChange>
              <a:clrFrom>
                <a:srgbClr val="97F4F7"/>
              </a:clrFrom>
              <a:clrTo>
                <a:srgbClr val="97F4F7">
                  <a:alpha val="0"/>
                </a:srgbClr>
              </a:clrTo>
            </a:clrChange>
            <a:extLst>
              <a:ext uri="{28A0092B-C50C-407E-A947-70E740481C1C}">
                <a14:useLocalDpi xmlns:a14="http://schemas.microsoft.com/office/drawing/2010/main"/>
              </a:ext>
            </a:extLst>
          </a:blip>
          <a:srcRect/>
          <a:stretch/>
        </p:blipFill>
        <p:spPr>
          <a:xfrm>
            <a:off x="9868525" y="197232"/>
            <a:ext cx="2323475" cy="884420"/>
          </a:xfrm>
          <a:prstGeom prst="rect">
            <a:avLst/>
          </a:prstGeom>
        </p:spPr>
      </p:pic>
    </p:spTree>
    <p:extLst>
      <p:ext uri="{BB962C8B-B14F-4D97-AF65-F5344CB8AC3E}">
        <p14:creationId xmlns:p14="http://schemas.microsoft.com/office/powerpoint/2010/main" val="4817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0" fill="hold"/>
                                        <p:tgtEl>
                                          <p:spTgt spid="10"/>
                                        </p:tgtEl>
                                        <p:attrNameLst>
                                          <p:attrName>ppt_x</p:attrName>
                                        </p:attrNameLst>
                                      </p:cBhvr>
                                      <p:tavLst>
                                        <p:tav tm="0">
                                          <p:val>
                                            <p:strVal val="0-#ppt_w/2"/>
                                          </p:val>
                                        </p:tav>
                                        <p:tav tm="100000">
                                          <p:val>
                                            <p:strVal val="#ppt_x"/>
                                          </p:val>
                                        </p:tav>
                                      </p:tavLst>
                                    </p:anim>
                                    <p:anim calcmode="lin" valueType="num">
                                      <p:cBhvr additive="base">
                                        <p:cTn id="8" dur="5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err="1"/>
              <a:t>Todo’s</a:t>
            </a:r>
            <a:r>
              <a:rPr lang="nl-NL" dirty="0"/>
              <a:t> in geheugen bewaren</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1524000" y="1252721"/>
            <a:ext cx="5748867" cy="4924242"/>
          </a:xfrm>
        </p:spPr>
        <p:txBody>
          <a:bodyPr>
            <a:normAutofit/>
          </a:bodyPr>
          <a:lstStyle/>
          <a:p>
            <a:pPr marL="0" indent="0">
              <a:buNone/>
            </a:pPr>
            <a:r>
              <a:rPr lang="nl-NL" sz="2400" dirty="0">
                <a:latin typeface="Monaco" pitchFamily="2" charset="77"/>
              </a:rPr>
              <a:t>var items = [];</a:t>
            </a:r>
          </a:p>
          <a:p>
            <a:pPr marL="0" indent="0">
              <a:buNone/>
            </a:pPr>
            <a:r>
              <a:rPr lang="nl-NL" sz="2400" dirty="0" err="1">
                <a:latin typeface="Monaco" pitchFamily="2" charset="77"/>
              </a:rPr>
              <a:t>items.push</a:t>
            </a:r>
            <a:r>
              <a:rPr lang="nl-NL" sz="2400" dirty="0">
                <a:latin typeface="Monaco" pitchFamily="2" charset="77"/>
              </a:rPr>
              <a:t>("</a:t>
            </a:r>
            <a:r>
              <a:rPr lang="nl-NL" sz="2400" dirty="0" err="1">
                <a:latin typeface="Monaco" pitchFamily="2" charset="77"/>
              </a:rPr>
              <a:t>wi</a:t>
            </a:r>
            <a:r>
              <a:rPr lang="nl-NL" sz="2400" dirty="0">
                <a:latin typeface="Monaco" pitchFamily="2" charset="77"/>
              </a:rPr>
              <a:t> §2.2 maken");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r>
              <a:rPr lang="nl-NL" sz="2400" dirty="0" err="1">
                <a:latin typeface="Monaco" pitchFamily="2" charset="77"/>
              </a:rPr>
              <a:t>items.push</a:t>
            </a:r>
            <a:r>
              <a:rPr lang="nl-NL" sz="2400" dirty="0">
                <a:latin typeface="Monaco" pitchFamily="2" charset="77"/>
              </a:rPr>
              <a:t>("opdracht Duits");</a:t>
            </a:r>
          </a:p>
          <a:p>
            <a:pPr marL="0" indent="0">
              <a:buNone/>
            </a:pPr>
            <a:r>
              <a:rPr lang="nl-NL" sz="2400" dirty="0" err="1">
                <a:latin typeface="Monaco" pitchFamily="2" charset="77"/>
              </a:rPr>
              <a:t>items.push</a:t>
            </a:r>
            <a:r>
              <a:rPr lang="nl-NL" sz="2400" dirty="0">
                <a:latin typeface="Monaco" pitchFamily="2" charset="77"/>
              </a:rPr>
              <a:t>("handen wassen");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endParaRPr lang="nl-NL" sz="2400" dirty="0">
              <a:latin typeface="Monaco" pitchFamily="2" charset="77"/>
            </a:endParaRP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190</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6</a:t>
            </a:r>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nvGraphicFramePr>
        <p:xfrm>
          <a:off x="7272867" y="1174590"/>
          <a:ext cx="4275666" cy="1285240"/>
        </p:xfrm>
        <a:graphic>
          <a:graphicData uri="http://schemas.openxmlformats.org/drawingml/2006/table">
            <a:tbl>
              <a:tblPr firstRow="1" bandRow="1">
                <a:tableStyleId>{00A15C55-8517-42AA-B614-E9B94910E393}</a:tableStyleId>
              </a:tblPr>
              <a:tblGrid>
                <a:gridCol w="2137833">
                  <a:extLst>
                    <a:ext uri="{9D8B030D-6E8A-4147-A177-3AD203B41FA5}">
                      <a16:colId xmlns:a16="http://schemas.microsoft.com/office/drawing/2014/main" val="2291846227"/>
                    </a:ext>
                  </a:extLst>
                </a:gridCol>
                <a:gridCol w="2137833">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items</a:t>
                      </a:r>
                    </a:p>
                  </a:txBody>
                  <a:tcPr/>
                </a:tc>
                <a:tc>
                  <a:txBody>
                    <a:bodyPr/>
                    <a:lstStyle/>
                    <a:p>
                      <a:r>
                        <a:rPr lang="nl-NL" baseline="0" dirty="0"/>
                        <a:t>0: ”</a:t>
                      </a:r>
                      <a:r>
                        <a:rPr lang="nl-NL" baseline="0" dirty="0" err="1"/>
                        <a:t>wi</a:t>
                      </a:r>
                      <a:r>
                        <a:rPr lang="nl-NL" baseline="0" dirty="0"/>
                        <a:t> §2.2 maken”</a:t>
                      </a:r>
                    </a:p>
                    <a:p>
                      <a:r>
                        <a:rPr lang="nl-NL" baseline="0" dirty="0"/>
                        <a:t>1: “opdracht Duits”</a:t>
                      </a:r>
                    </a:p>
                    <a:p>
                      <a:r>
                        <a:rPr lang="nl-NL" baseline="0" dirty="0"/>
                        <a:t>2: “handen wassen”</a:t>
                      </a:r>
                    </a:p>
                  </a:txBody>
                  <a:tcPr/>
                </a:tc>
                <a:extLst>
                  <a:ext uri="{0D108BD9-81ED-4DB2-BD59-A6C34878D82A}">
                    <a16:rowId xmlns:a16="http://schemas.microsoft.com/office/drawing/2014/main" val="2848339466"/>
                  </a:ext>
                </a:extLst>
              </a:tr>
            </a:tbl>
          </a:graphicData>
        </a:graphic>
      </p:graphicFrame>
      <p:sp>
        <p:nvSpPr>
          <p:cNvPr id="9" name="Tekstvak 8">
            <a:extLst>
              <a:ext uri="{FF2B5EF4-FFF2-40B4-BE49-F238E27FC236}">
                <a16:creationId xmlns:a16="http://schemas.microsoft.com/office/drawing/2014/main" id="{94263E7D-932F-B84C-84CC-E37994DAFC81}"/>
              </a:ext>
            </a:extLst>
          </p:cNvPr>
          <p:cNvSpPr txBox="1"/>
          <p:nvPr/>
        </p:nvSpPr>
        <p:spPr>
          <a:xfrm>
            <a:off x="7340597" y="3277778"/>
            <a:ext cx="4207935" cy="2862322"/>
          </a:xfrm>
          <a:prstGeom prst="rect">
            <a:avLst/>
          </a:prstGeom>
          <a:solidFill>
            <a:schemeClr val="tx1"/>
          </a:solidFill>
        </p:spPr>
        <p:txBody>
          <a:bodyPr wrap="square" rtlCol="0">
            <a:spAutoFit/>
          </a:bodyPr>
          <a:lstStyle/>
          <a:p>
            <a:r>
              <a:rPr lang="nl-NL" dirty="0">
                <a:solidFill>
                  <a:schemeClr val="bg1"/>
                </a:solidFill>
              </a:rPr>
              <a:t>[ “</a:t>
            </a:r>
            <a:r>
              <a:rPr lang="nl-NL" dirty="0" err="1">
                <a:solidFill>
                  <a:schemeClr val="bg1"/>
                </a:solidFill>
              </a:rPr>
              <a:t>wi</a:t>
            </a:r>
            <a:r>
              <a:rPr lang="nl-NL" dirty="0">
                <a:solidFill>
                  <a:schemeClr val="bg1"/>
                </a:solidFill>
              </a:rPr>
              <a:t> §2.2 maken” ]</a:t>
            </a:r>
          </a:p>
          <a:p>
            <a:r>
              <a:rPr lang="nl-NL" dirty="0">
                <a:solidFill>
                  <a:schemeClr val="bg1"/>
                </a:solidFill>
              </a:rPr>
              <a:t>[ “</a:t>
            </a:r>
            <a:r>
              <a:rPr lang="nl-NL" dirty="0" err="1">
                <a:solidFill>
                  <a:schemeClr val="bg1"/>
                </a:solidFill>
              </a:rPr>
              <a:t>wi</a:t>
            </a:r>
            <a:r>
              <a:rPr lang="nl-NL" dirty="0">
                <a:solidFill>
                  <a:schemeClr val="bg1"/>
                </a:solidFill>
              </a:rPr>
              <a:t> §2.2 maken”, “opdracht Duits”,</a:t>
            </a:r>
          </a:p>
          <a:p>
            <a:r>
              <a:rPr lang="nl-NL" dirty="0">
                <a:solidFill>
                  <a:schemeClr val="bg1"/>
                </a:solidFill>
              </a:rPr>
              <a:t>  “handen wassen” ]</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
        <p:nvSpPr>
          <p:cNvPr id="10" name="Driehoek 9">
            <a:extLst>
              <a:ext uri="{FF2B5EF4-FFF2-40B4-BE49-F238E27FC236}">
                <a16:creationId xmlns:a16="http://schemas.microsoft.com/office/drawing/2014/main" id="{683CE120-B47C-C645-9707-6AE589291F1C}"/>
              </a:ext>
            </a:extLst>
          </p:cNvPr>
          <p:cNvSpPr/>
          <p:nvPr/>
        </p:nvSpPr>
        <p:spPr>
          <a:xfrm rot="5400000">
            <a:off x="841899" y="3537043"/>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1905285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err="1"/>
              <a:t>Todo’s</a:t>
            </a:r>
            <a:r>
              <a:rPr lang="nl-NL" dirty="0"/>
              <a:t> in geheugen bewaren</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1524000" y="1252721"/>
            <a:ext cx="5748867" cy="4924242"/>
          </a:xfrm>
        </p:spPr>
        <p:txBody>
          <a:bodyPr>
            <a:normAutofit/>
          </a:bodyPr>
          <a:lstStyle/>
          <a:p>
            <a:pPr marL="0" indent="0">
              <a:buNone/>
            </a:pPr>
            <a:r>
              <a:rPr lang="nl-NL" sz="2400" dirty="0">
                <a:latin typeface="Monaco" pitchFamily="2" charset="77"/>
              </a:rPr>
              <a:t>var items = [];</a:t>
            </a:r>
          </a:p>
          <a:p>
            <a:pPr marL="0" indent="0">
              <a:buNone/>
            </a:pPr>
            <a:r>
              <a:rPr lang="nl-NL" sz="2400" dirty="0" err="1">
                <a:latin typeface="Monaco" pitchFamily="2" charset="77"/>
              </a:rPr>
              <a:t>items.push</a:t>
            </a:r>
            <a:r>
              <a:rPr lang="nl-NL" sz="2400" dirty="0">
                <a:latin typeface="Monaco" pitchFamily="2" charset="77"/>
              </a:rPr>
              <a:t>("</a:t>
            </a:r>
            <a:r>
              <a:rPr lang="nl-NL" sz="2400" dirty="0" err="1">
                <a:latin typeface="Monaco" pitchFamily="2" charset="77"/>
              </a:rPr>
              <a:t>wi</a:t>
            </a:r>
            <a:r>
              <a:rPr lang="nl-NL" sz="2400" dirty="0">
                <a:latin typeface="Monaco" pitchFamily="2" charset="77"/>
              </a:rPr>
              <a:t> §2.2 maken");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r>
              <a:rPr lang="nl-NL" sz="2400" dirty="0" err="1">
                <a:latin typeface="Monaco" pitchFamily="2" charset="77"/>
              </a:rPr>
              <a:t>items.push</a:t>
            </a:r>
            <a:r>
              <a:rPr lang="nl-NL" sz="2400" dirty="0">
                <a:latin typeface="Monaco" pitchFamily="2" charset="77"/>
              </a:rPr>
              <a:t>("opdracht Duits");</a:t>
            </a:r>
          </a:p>
          <a:p>
            <a:pPr marL="0" indent="0">
              <a:buNone/>
            </a:pPr>
            <a:r>
              <a:rPr lang="nl-NL" sz="2400" dirty="0" err="1">
                <a:latin typeface="Monaco" pitchFamily="2" charset="77"/>
              </a:rPr>
              <a:t>items.push</a:t>
            </a:r>
            <a:r>
              <a:rPr lang="nl-NL" sz="2400" dirty="0">
                <a:latin typeface="Monaco" pitchFamily="2" charset="77"/>
              </a:rPr>
              <a:t>("handen wassen");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r>
              <a:rPr lang="nl-NL" sz="2400" dirty="0">
                <a:latin typeface="Monaco" pitchFamily="2" charset="77"/>
              </a:rPr>
              <a:t>// element veranderen</a:t>
            </a:r>
          </a:p>
          <a:p>
            <a:pPr marL="0" indent="0">
              <a:buNone/>
            </a:pPr>
            <a:r>
              <a:rPr lang="nl-NL" sz="2400" dirty="0">
                <a:latin typeface="Monaco" pitchFamily="2" charset="77"/>
              </a:rPr>
              <a:t>items[2] = "hond wassen";</a:t>
            </a:r>
          </a:p>
          <a:p>
            <a:pPr marL="0" indent="0">
              <a:buNone/>
            </a:pPr>
            <a:r>
              <a:rPr lang="nl-NL" sz="2400" dirty="0" err="1">
                <a:latin typeface="Monaco" pitchFamily="2" charset="77"/>
              </a:rPr>
              <a:t>items.splice</a:t>
            </a:r>
            <a:r>
              <a:rPr lang="nl-NL" sz="2400" dirty="0">
                <a:latin typeface="Monaco" pitchFamily="2" charset="77"/>
              </a:rPr>
              <a:t>(1, 1);</a:t>
            </a:r>
          </a:p>
          <a:p>
            <a:pPr marL="0" indent="0">
              <a:buNone/>
            </a:pPr>
            <a:r>
              <a:rPr lang="nl-NL" sz="2400" dirty="0" err="1">
                <a:latin typeface="Monaco" pitchFamily="2" charset="77"/>
              </a:rPr>
              <a:t>println</a:t>
            </a:r>
            <a:r>
              <a:rPr lang="nl-NL" sz="2400" dirty="0">
                <a:latin typeface="Monaco" pitchFamily="2" charset="77"/>
              </a:rPr>
              <a:t>(items);</a:t>
            </a: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191</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6</a:t>
            </a:r>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nvGraphicFramePr>
        <p:xfrm>
          <a:off x="7272867" y="1174590"/>
          <a:ext cx="4275666" cy="1285240"/>
        </p:xfrm>
        <a:graphic>
          <a:graphicData uri="http://schemas.openxmlformats.org/drawingml/2006/table">
            <a:tbl>
              <a:tblPr firstRow="1" bandRow="1">
                <a:tableStyleId>{00A15C55-8517-42AA-B614-E9B94910E393}</a:tableStyleId>
              </a:tblPr>
              <a:tblGrid>
                <a:gridCol w="2137833">
                  <a:extLst>
                    <a:ext uri="{9D8B030D-6E8A-4147-A177-3AD203B41FA5}">
                      <a16:colId xmlns:a16="http://schemas.microsoft.com/office/drawing/2014/main" val="2291846227"/>
                    </a:ext>
                  </a:extLst>
                </a:gridCol>
                <a:gridCol w="2137833">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items</a:t>
                      </a:r>
                    </a:p>
                  </a:txBody>
                  <a:tcPr/>
                </a:tc>
                <a:tc>
                  <a:txBody>
                    <a:bodyPr/>
                    <a:lstStyle/>
                    <a:p>
                      <a:r>
                        <a:rPr lang="nl-NL" baseline="0" dirty="0"/>
                        <a:t>0: ”</a:t>
                      </a:r>
                      <a:r>
                        <a:rPr lang="nl-NL" baseline="0" dirty="0" err="1"/>
                        <a:t>wi</a:t>
                      </a:r>
                      <a:r>
                        <a:rPr lang="nl-NL" baseline="0" dirty="0"/>
                        <a:t> §2.2 maken”</a:t>
                      </a:r>
                    </a:p>
                    <a:p>
                      <a:r>
                        <a:rPr lang="nl-NL" baseline="0" dirty="0"/>
                        <a:t>1: “opdracht Duits”</a:t>
                      </a:r>
                    </a:p>
                    <a:p>
                      <a:r>
                        <a:rPr lang="nl-NL" baseline="0" dirty="0"/>
                        <a:t>2: “handen wassen”</a:t>
                      </a:r>
                    </a:p>
                  </a:txBody>
                  <a:tcPr/>
                </a:tc>
                <a:extLst>
                  <a:ext uri="{0D108BD9-81ED-4DB2-BD59-A6C34878D82A}">
                    <a16:rowId xmlns:a16="http://schemas.microsoft.com/office/drawing/2014/main" val="2848339466"/>
                  </a:ext>
                </a:extLst>
              </a:tr>
            </a:tbl>
          </a:graphicData>
        </a:graphic>
      </p:graphicFrame>
      <p:sp>
        <p:nvSpPr>
          <p:cNvPr id="9" name="Tekstvak 8">
            <a:extLst>
              <a:ext uri="{FF2B5EF4-FFF2-40B4-BE49-F238E27FC236}">
                <a16:creationId xmlns:a16="http://schemas.microsoft.com/office/drawing/2014/main" id="{94263E7D-932F-B84C-84CC-E37994DAFC81}"/>
              </a:ext>
            </a:extLst>
          </p:cNvPr>
          <p:cNvSpPr txBox="1"/>
          <p:nvPr/>
        </p:nvSpPr>
        <p:spPr>
          <a:xfrm>
            <a:off x="7340597" y="3277778"/>
            <a:ext cx="4207935" cy="2862322"/>
          </a:xfrm>
          <a:prstGeom prst="rect">
            <a:avLst/>
          </a:prstGeom>
          <a:solidFill>
            <a:schemeClr val="tx1"/>
          </a:solidFill>
        </p:spPr>
        <p:txBody>
          <a:bodyPr wrap="square" rtlCol="0">
            <a:spAutoFit/>
          </a:bodyPr>
          <a:lstStyle/>
          <a:p>
            <a:r>
              <a:rPr lang="nl-NL" dirty="0">
                <a:solidFill>
                  <a:schemeClr val="bg1"/>
                </a:solidFill>
              </a:rPr>
              <a:t>[ “</a:t>
            </a:r>
            <a:r>
              <a:rPr lang="nl-NL" dirty="0" err="1">
                <a:solidFill>
                  <a:schemeClr val="bg1"/>
                </a:solidFill>
              </a:rPr>
              <a:t>wi</a:t>
            </a:r>
            <a:r>
              <a:rPr lang="nl-NL" dirty="0">
                <a:solidFill>
                  <a:schemeClr val="bg1"/>
                </a:solidFill>
              </a:rPr>
              <a:t> §2.2 maken” ]</a:t>
            </a:r>
          </a:p>
          <a:p>
            <a:r>
              <a:rPr lang="nl-NL" dirty="0">
                <a:solidFill>
                  <a:schemeClr val="bg1"/>
                </a:solidFill>
              </a:rPr>
              <a:t>[ “</a:t>
            </a:r>
            <a:r>
              <a:rPr lang="nl-NL" dirty="0" err="1">
                <a:solidFill>
                  <a:schemeClr val="bg1"/>
                </a:solidFill>
              </a:rPr>
              <a:t>wi</a:t>
            </a:r>
            <a:r>
              <a:rPr lang="nl-NL" dirty="0">
                <a:solidFill>
                  <a:schemeClr val="bg1"/>
                </a:solidFill>
              </a:rPr>
              <a:t> §2.2 maken”, “opdracht Duits”,</a:t>
            </a:r>
          </a:p>
          <a:p>
            <a:r>
              <a:rPr lang="nl-NL" dirty="0">
                <a:solidFill>
                  <a:schemeClr val="bg1"/>
                </a:solidFill>
              </a:rPr>
              <a:t>  “handen wassen” ]</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
        <p:nvSpPr>
          <p:cNvPr id="10" name="Driehoek 9">
            <a:extLst>
              <a:ext uri="{FF2B5EF4-FFF2-40B4-BE49-F238E27FC236}">
                <a16:creationId xmlns:a16="http://schemas.microsoft.com/office/drawing/2014/main" id="{683CE120-B47C-C645-9707-6AE589291F1C}"/>
              </a:ext>
            </a:extLst>
          </p:cNvPr>
          <p:cNvSpPr/>
          <p:nvPr/>
        </p:nvSpPr>
        <p:spPr>
          <a:xfrm rot="5400000">
            <a:off x="841899" y="3537043"/>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218530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err="1"/>
              <a:t>Todo’s</a:t>
            </a:r>
            <a:r>
              <a:rPr lang="nl-NL" dirty="0"/>
              <a:t> in geheugen bewaren</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1524000" y="1252721"/>
            <a:ext cx="5748867" cy="4924242"/>
          </a:xfrm>
        </p:spPr>
        <p:txBody>
          <a:bodyPr>
            <a:normAutofit/>
          </a:bodyPr>
          <a:lstStyle/>
          <a:p>
            <a:pPr marL="0" indent="0">
              <a:buNone/>
            </a:pPr>
            <a:r>
              <a:rPr lang="nl-NL" sz="2400" dirty="0">
                <a:latin typeface="Monaco" pitchFamily="2" charset="77"/>
              </a:rPr>
              <a:t>var items = [];</a:t>
            </a:r>
          </a:p>
          <a:p>
            <a:pPr marL="0" indent="0">
              <a:buNone/>
            </a:pPr>
            <a:r>
              <a:rPr lang="nl-NL" sz="2400" dirty="0" err="1">
                <a:latin typeface="Monaco" pitchFamily="2" charset="77"/>
              </a:rPr>
              <a:t>items.push</a:t>
            </a:r>
            <a:r>
              <a:rPr lang="nl-NL" sz="2400" dirty="0">
                <a:latin typeface="Monaco" pitchFamily="2" charset="77"/>
              </a:rPr>
              <a:t>("</a:t>
            </a:r>
            <a:r>
              <a:rPr lang="nl-NL" sz="2400" dirty="0" err="1">
                <a:latin typeface="Monaco" pitchFamily="2" charset="77"/>
              </a:rPr>
              <a:t>wi</a:t>
            </a:r>
            <a:r>
              <a:rPr lang="nl-NL" sz="2400" dirty="0">
                <a:latin typeface="Monaco" pitchFamily="2" charset="77"/>
              </a:rPr>
              <a:t> §2.2 maken");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r>
              <a:rPr lang="nl-NL" sz="2400" dirty="0" err="1">
                <a:latin typeface="Monaco" pitchFamily="2" charset="77"/>
              </a:rPr>
              <a:t>items.push</a:t>
            </a:r>
            <a:r>
              <a:rPr lang="nl-NL" sz="2400" dirty="0">
                <a:latin typeface="Monaco" pitchFamily="2" charset="77"/>
              </a:rPr>
              <a:t>("opdracht Duits");</a:t>
            </a:r>
          </a:p>
          <a:p>
            <a:pPr marL="0" indent="0">
              <a:buNone/>
            </a:pPr>
            <a:r>
              <a:rPr lang="nl-NL" sz="2400" dirty="0" err="1">
                <a:latin typeface="Monaco" pitchFamily="2" charset="77"/>
              </a:rPr>
              <a:t>items.push</a:t>
            </a:r>
            <a:r>
              <a:rPr lang="nl-NL" sz="2400" dirty="0">
                <a:latin typeface="Monaco" pitchFamily="2" charset="77"/>
              </a:rPr>
              <a:t>("handen wassen");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r>
              <a:rPr lang="nl-NL" sz="2400" dirty="0">
                <a:latin typeface="Monaco" pitchFamily="2" charset="77"/>
              </a:rPr>
              <a:t>// element veranderen</a:t>
            </a:r>
          </a:p>
          <a:p>
            <a:pPr marL="0" indent="0">
              <a:buNone/>
            </a:pPr>
            <a:r>
              <a:rPr lang="nl-NL" sz="2400" dirty="0">
                <a:latin typeface="Monaco" pitchFamily="2" charset="77"/>
              </a:rPr>
              <a:t>items[2] = "hond wassen";</a:t>
            </a:r>
          </a:p>
          <a:p>
            <a:pPr marL="0" indent="0">
              <a:buNone/>
            </a:pPr>
            <a:r>
              <a:rPr lang="nl-NL" sz="2400" dirty="0" err="1">
                <a:latin typeface="Monaco" pitchFamily="2" charset="77"/>
              </a:rPr>
              <a:t>items.splice</a:t>
            </a:r>
            <a:r>
              <a:rPr lang="nl-NL" sz="2400" dirty="0">
                <a:latin typeface="Monaco" pitchFamily="2" charset="77"/>
              </a:rPr>
              <a:t>(1, 1);</a:t>
            </a:r>
          </a:p>
          <a:p>
            <a:pPr marL="0" indent="0">
              <a:buNone/>
            </a:pPr>
            <a:r>
              <a:rPr lang="nl-NL" sz="2400" dirty="0" err="1">
                <a:latin typeface="Monaco" pitchFamily="2" charset="77"/>
              </a:rPr>
              <a:t>println</a:t>
            </a:r>
            <a:r>
              <a:rPr lang="nl-NL" sz="2400" dirty="0">
                <a:latin typeface="Monaco" pitchFamily="2" charset="77"/>
              </a:rPr>
              <a:t>(items);</a:t>
            </a:r>
          </a:p>
          <a:p>
            <a:pPr marL="0" indent="0">
              <a:buNone/>
            </a:pPr>
            <a:endParaRPr lang="nl-NL" sz="2400" dirty="0">
              <a:latin typeface="Monaco" pitchFamily="2" charset="77"/>
            </a:endParaRPr>
          </a:p>
          <a:p>
            <a:pPr marL="0" indent="0">
              <a:buNone/>
            </a:pPr>
            <a:endParaRPr lang="nl-NL" sz="2400" dirty="0">
              <a:latin typeface="Monaco" pitchFamily="2" charset="77"/>
            </a:endParaRP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192</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6</a:t>
            </a:r>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extLst>
              <p:ext uri="{D42A27DB-BD31-4B8C-83A1-F6EECF244321}">
                <p14:modId xmlns:p14="http://schemas.microsoft.com/office/powerpoint/2010/main" val="812938280"/>
              </p:ext>
            </p:extLst>
          </p:nvPr>
        </p:nvGraphicFramePr>
        <p:xfrm>
          <a:off x="7272867" y="1174590"/>
          <a:ext cx="4275666" cy="1285240"/>
        </p:xfrm>
        <a:graphic>
          <a:graphicData uri="http://schemas.openxmlformats.org/drawingml/2006/table">
            <a:tbl>
              <a:tblPr firstRow="1" bandRow="1">
                <a:tableStyleId>{00A15C55-8517-42AA-B614-E9B94910E393}</a:tableStyleId>
              </a:tblPr>
              <a:tblGrid>
                <a:gridCol w="2137833">
                  <a:extLst>
                    <a:ext uri="{9D8B030D-6E8A-4147-A177-3AD203B41FA5}">
                      <a16:colId xmlns:a16="http://schemas.microsoft.com/office/drawing/2014/main" val="2291846227"/>
                    </a:ext>
                  </a:extLst>
                </a:gridCol>
                <a:gridCol w="2137833">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items</a:t>
                      </a:r>
                    </a:p>
                  </a:txBody>
                  <a:tcPr/>
                </a:tc>
                <a:tc>
                  <a:txBody>
                    <a:bodyPr/>
                    <a:lstStyle/>
                    <a:p>
                      <a:r>
                        <a:rPr lang="nl-NL" baseline="0" dirty="0"/>
                        <a:t>0: ”</a:t>
                      </a:r>
                      <a:r>
                        <a:rPr lang="nl-NL" baseline="0" dirty="0" err="1"/>
                        <a:t>wi</a:t>
                      </a:r>
                      <a:r>
                        <a:rPr lang="nl-NL" baseline="0" dirty="0"/>
                        <a:t> §2.2 maken”</a:t>
                      </a:r>
                    </a:p>
                    <a:p>
                      <a:r>
                        <a:rPr lang="nl-NL" baseline="0" dirty="0"/>
                        <a:t>1: “opdracht Duits”</a:t>
                      </a:r>
                    </a:p>
                    <a:p>
                      <a:r>
                        <a:rPr lang="nl-NL" baseline="0" dirty="0"/>
                        <a:t>2: “hond wassen”</a:t>
                      </a:r>
                    </a:p>
                  </a:txBody>
                  <a:tcPr/>
                </a:tc>
                <a:extLst>
                  <a:ext uri="{0D108BD9-81ED-4DB2-BD59-A6C34878D82A}">
                    <a16:rowId xmlns:a16="http://schemas.microsoft.com/office/drawing/2014/main" val="2848339466"/>
                  </a:ext>
                </a:extLst>
              </a:tr>
            </a:tbl>
          </a:graphicData>
        </a:graphic>
      </p:graphicFrame>
      <p:sp>
        <p:nvSpPr>
          <p:cNvPr id="9" name="Tekstvak 8">
            <a:extLst>
              <a:ext uri="{FF2B5EF4-FFF2-40B4-BE49-F238E27FC236}">
                <a16:creationId xmlns:a16="http://schemas.microsoft.com/office/drawing/2014/main" id="{94263E7D-932F-B84C-84CC-E37994DAFC81}"/>
              </a:ext>
            </a:extLst>
          </p:cNvPr>
          <p:cNvSpPr txBox="1"/>
          <p:nvPr/>
        </p:nvSpPr>
        <p:spPr>
          <a:xfrm>
            <a:off x="7340597" y="3277778"/>
            <a:ext cx="4207935" cy="2862322"/>
          </a:xfrm>
          <a:prstGeom prst="rect">
            <a:avLst/>
          </a:prstGeom>
          <a:solidFill>
            <a:schemeClr val="tx1"/>
          </a:solidFill>
        </p:spPr>
        <p:txBody>
          <a:bodyPr wrap="square" rtlCol="0">
            <a:spAutoFit/>
          </a:bodyPr>
          <a:lstStyle/>
          <a:p>
            <a:r>
              <a:rPr lang="nl-NL" dirty="0">
                <a:solidFill>
                  <a:schemeClr val="bg1"/>
                </a:solidFill>
              </a:rPr>
              <a:t>[ “</a:t>
            </a:r>
            <a:r>
              <a:rPr lang="nl-NL" dirty="0" err="1">
                <a:solidFill>
                  <a:schemeClr val="bg1"/>
                </a:solidFill>
              </a:rPr>
              <a:t>wi</a:t>
            </a:r>
            <a:r>
              <a:rPr lang="nl-NL" dirty="0">
                <a:solidFill>
                  <a:schemeClr val="bg1"/>
                </a:solidFill>
              </a:rPr>
              <a:t> §2.2 maken” ]</a:t>
            </a:r>
          </a:p>
          <a:p>
            <a:r>
              <a:rPr lang="nl-NL" dirty="0">
                <a:solidFill>
                  <a:schemeClr val="bg1"/>
                </a:solidFill>
              </a:rPr>
              <a:t>[ “</a:t>
            </a:r>
            <a:r>
              <a:rPr lang="nl-NL" dirty="0" err="1">
                <a:solidFill>
                  <a:schemeClr val="bg1"/>
                </a:solidFill>
              </a:rPr>
              <a:t>wi</a:t>
            </a:r>
            <a:r>
              <a:rPr lang="nl-NL" dirty="0">
                <a:solidFill>
                  <a:schemeClr val="bg1"/>
                </a:solidFill>
              </a:rPr>
              <a:t> §2.2 maken”, “opdracht Duits”,</a:t>
            </a:r>
          </a:p>
          <a:p>
            <a:r>
              <a:rPr lang="nl-NL" dirty="0">
                <a:solidFill>
                  <a:schemeClr val="bg1"/>
                </a:solidFill>
              </a:rPr>
              <a:t>  “handen wassen” ]</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
        <p:nvSpPr>
          <p:cNvPr id="10" name="Driehoek 9">
            <a:extLst>
              <a:ext uri="{FF2B5EF4-FFF2-40B4-BE49-F238E27FC236}">
                <a16:creationId xmlns:a16="http://schemas.microsoft.com/office/drawing/2014/main" id="{683CE120-B47C-C645-9707-6AE589291F1C}"/>
              </a:ext>
            </a:extLst>
          </p:cNvPr>
          <p:cNvSpPr/>
          <p:nvPr/>
        </p:nvSpPr>
        <p:spPr>
          <a:xfrm rot="5400000">
            <a:off x="833436" y="4531139"/>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0343869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err="1"/>
              <a:t>Todo’s</a:t>
            </a:r>
            <a:r>
              <a:rPr lang="nl-NL" dirty="0"/>
              <a:t> in geheugen bewaren</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1524000" y="1252721"/>
            <a:ext cx="5748867" cy="4924242"/>
          </a:xfrm>
        </p:spPr>
        <p:txBody>
          <a:bodyPr>
            <a:normAutofit/>
          </a:bodyPr>
          <a:lstStyle/>
          <a:p>
            <a:pPr marL="0" indent="0">
              <a:buNone/>
            </a:pPr>
            <a:r>
              <a:rPr lang="nl-NL" sz="2400" dirty="0">
                <a:latin typeface="Monaco" pitchFamily="2" charset="77"/>
              </a:rPr>
              <a:t>var items = [];</a:t>
            </a:r>
          </a:p>
          <a:p>
            <a:pPr marL="0" indent="0">
              <a:buNone/>
            </a:pPr>
            <a:r>
              <a:rPr lang="nl-NL" sz="2400" dirty="0" err="1">
                <a:latin typeface="Monaco" pitchFamily="2" charset="77"/>
              </a:rPr>
              <a:t>items.push</a:t>
            </a:r>
            <a:r>
              <a:rPr lang="nl-NL" sz="2400" dirty="0">
                <a:latin typeface="Monaco" pitchFamily="2" charset="77"/>
              </a:rPr>
              <a:t>("</a:t>
            </a:r>
            <a:r>
              <a:rPr lang="nl-NL" sz="2400" dirty="0" err="1">
                <a:latin typeface="Monaco" pitchFamily="2" charset="77"/>
              </a:rPr>
              <a:t>wi</a:t>
            </a:r>
            <a:r>
              <a:rPr lang="nl-NL" sz="2400" dirty="0">
                <a:latin typeface="Monaco" pitchFamily="2" charset="77"/>
              </a:rPr>
              <a:t> §2.2 maken");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r>
              <a:rPr lang="nl-NL" sz="2400" dirty="0" err="1">
                <a:latin typeface="Monaco" pitchFamily="2" charset="77"/>
              </a:rPr>
              <a:t>items.push</a:t>
            </a:r>
            <a:r>
              <a:rPr lang="nl-NL" sz="2400" dirty="0">
                <a:latin typeface="Monaco" pitchFamily="2" charset="77"/>
              </a:rPr>
              <a:t>("opdracht Duits");</a:t>
            </a:r>
          </a:p>
          <a:p>
            <a:pPr marL="0" indent="0">
              <a:buNone/>
            </a:pPr>
            <a:r>
              <a:rPr lang="nl-NL" sz="2400" dirty="0" err="1">
                <a:latin typeface="Monaco" pitchFamily="2" charset="77"/>
              </a:rPr>
              <a:t>items.push</a:t>
            </a:r>
            <a:r>
              <a:rPr lang="nl-NL" sz="2400" dirty="0">
                <a:latin typeface="Monaco" pitchFamily="2" charset="77"/>
              </a:rPr>
              <a:t>("handen wassen");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r>
              <a:rPr lang="nl-NL" sz="2400" dirty="0">
                <a:latin typeface="Monaco" pitchFamily="2" charset="77"/>
              </a:rPr>
              <a:t>// element veranderen</a:t>
            </a:r>
          </a:p>
          <a:p>
            <a:pPr marL="0" indent="0">
              <a:buNone/>
            </a:pPr>
            <a:r>
              <a:rPr lang="nl-NL" sz="2400" dirty="0">
                <a:latin typeface="Monaco" pitchFamily="2" charset="77"/>
              </a:rPr>
              <a:t>items[2] = "hond wassen";</a:t>
            </a:r>
          </a:p>
          <a:p>
            <a:pPr marL="0" indent="0">
              <a:buNone/>
            </a:pPr>
            <a:r>
              <a:rPr lang="nl-NL" sz="2400" dirty="0" err="1">
                <a:latin typeface="Monaco" pitchFamily="2" charset="77"/>
              </a:rPr>
              <a:t>items.splice</a:t>
            </a:r>
            <a:r>
              <a:rPr lang="nl-NL" sz="2400" dirty="0">
                <a:latin typeface="Monaco" pitchFamily="2" charset="77"/>
              </a:rPr>
              <a:t>(1, 1);</a:t>
            </a:r>
          </a:p>
          <a:p>
            <a:pPr marL="0" indent="0">
              <a:buNone/>
            </a:pPr>
            <a:r>
              <a:rPr lang="nl-NL" sz="2400" dirty="0" err="1">
                <a:latin typeface="Monaco" pitchFamily="2" charset="77"/>
              </a:rPr>
              <a:t>println</a:t>
            </a:r>
            <a:r>
              <a:rPr lang="nl-NL" sz="2400" dirty="0">
                <a:latin typeface="Monaco" pitchFamily="2" charset="77"/>
              </a:rPr>
              <a:t>(items);</a:t>
            </a:r>
          </a:p>
          <a:p>
            <a:pPr marL="0" indent="0">
              <a:buNone/>
            </a:pPr>
            <a:endParaRPr lang="nl-NL" sz="2400" dirty="0">
              <a:latin typeface="Monaco" pitchFamily="2" charset="77"/>
            </a:endParaRPr>
          </a:p>
          <a:p>
            <a:pPr marL="0" indent="0">
              <a:buNone/>
            </a:pPr>
            <a:endParaRPr lang="nl-NL" sz="2400" dirty="0">
              <a:latin typeface="Monaco" pitchFamily="2" charset="77"/>
            </a:endParaRP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193</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6</a:t>
            </a:r>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extLst>
              <p:ext uri="{D42A27DB-BD31-4B8C-83A1-F6EECF244321}">
                <p14:modId xmlns:p14="http://schemas.microsoft.com/office/powerpoint/2010/main" val="243476381"/>
              </p:ext>
            </p:extLst>
          </p:nvPr>
        </p:nvGraphicFramePr>
        <p:xfrm>
          <a:off x="7272867" y="1174590"/>
          <a:ext cx="4275666" cy="1010920"/>
        </p:xfrm>
        <a:graphic>
          <a:graphicData uri="http://schemas.openxmlformats.org/drawingml/2006/table">
            <a:tbl>
              <a:tblPr firstRow="1" bandRow="1">
                <a:tableStyleId>{00A15C55-8517-42AA-B614-E9B94910E393}</a:tableStyleId>
              </a:tblPr>
              <a:tblGrid>
                <a:gridCol w="2137833">
                  <a:extLst>
                    <a:ext uri="{9D8B030D-6E8A-4147-A177-3AD203B41FA5}">
                      <a16:colId xmlns:a16="http://schemas.microsoft.com/office/drawing/2014/main" val="2291846227"/>
                    </a:ext>
                  </a:extLst>
                </a:gridCol>
                <a:gridCol w="2137833">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items</a:t>
                      </a:r>
                    </a:p>
                  </a:txBody>
                  <a:tcPr/>
                </a:tc>
                <a:tc>
                  <a:txBody>
                    <a:bodyPr/>
                    <a:lstStyle/>
                    <a:p>
                      <a:r>
                        <a:rPr lang="nl-NL" baseline="0" dirty="0"/>
                        <a:t>0: ”</a:t>
                      </a:r>
                      <a:r>
                        <a:rPr lang="nl-NL" baseline="0" dirty="0" err="1"/>
                        <a:t>wi</a:t>
                      </a:r>
                      <a:r>
                        <a:rPr lang="nl-NL" baseline="0" dirty="0"/>
                        <a:t> §2.2 maken”</a:t>
                      </a:r>
                    </a:p>
                    <a:p>
                      <a:r>
                        <a:rPr lang="nl-NL" baseline="0" dirty="0"/>
                        <a:t>1: “hond wassen”</a:t>
                      </a:r>
                    </a:p>
                  </a:txBody>
                  <a:tcPr/>
                </a:tc>
                <a:extLst>
                  <a:ext uri="{0D108BD9-81ED-4DB2-BD59-A6C34878D82A}">
                    <a16:rowId xmlns:a16="http://schemas.microsoft.com/office/drawing/2014/main" val="2848339466"/>
                  </a:ext>
                </a:extLst>
              </a:tr>
            </a:tbl>
          </a:graphicData>
        </a:graphic>
      </p:graphicFrame>
      <p:sp>
        <p:nvSpPr>
          <p:cNvPr id="9" name="Tekstvak 8">
            <a:extLst>
              <a:ext uri="{FF2B5EF4-FFF2-40B4-BE49-F238E27FC236}">
                <a16:creationId xmlns:a16="http://schemas.microsoft.com/office/drawing/2014/main" id="{94263E7D-932F-B84C-84CC-E37994DAFC81}"/>
              </a:ext>
            </a:extLst>
          </p:cNvPr>
          <p:cNvSpPr txBox="1"/>
          <p:nvPr/>
        </p:nvSpPr>
        <p:spPr>
          <a:xfrm>
            <a:off x="7340597" y="3277778"/>
            <a:ext cx="4207935" cy="2862322"/>
          </a:xfrm>
          <a:prstGeom prst="rect">
            <a:avLst/>
          </a:prstGeom>
          <a:solidFill>
            <a:schemeClr val="tx1"/>
          </a:solidFill>
        </p:spPr>
        <p:txBody>
          <a:bodyPr wrap="square" rtlCol="0">
            <a:spAutoFit/>
          </a:bodyPr>
          <a:lstStyle/>
          <a:p>
            <a:r>
              <a:rPr lang="nl-NL" dirty="0">
                <a:solidFill>
                  <a:schemeClr val="bg1"/>
                </a:solidFill>
              </a:rPr>
              <a:t>[ “</a:t>
            </a:r>
            <a:r>
              <a:rPr lang="nl-NL" dirty="0" err="1">
                <a:solidFill>
                  <a:schemeClr val="bg1"/>
                </a:solidFill>
              </a:rPr>
              <a:t>wi</a:t>
            </a:r>
            <a:r>
              <a:rPr lang="nl-NL" dirty="0">
                <a:solidFill>
                  <a:schemeClr val="bg1"/>
                </a:solidFill>
              </a:rPr>
              <a:t> §2.2 maken” ]</a:t>
            </a:r>
          </a:p>
          <a:p>
            <a:r>
              <a:rPr lang="nl-NL" dirty="0">
                <a:solidFill>
                  <a:schemeClr val="bg1"/>
                </a:solidFill>
              </a:rPr>
              <a:t>[ “</a:t>
            </a:r>
            <a:r>
              <a:rPr lang="nl-NL" dirty="0" err="1">
                <a:solidFill>
                  <a:schemeClr val="bg1"/>
                </a:solidFill>
              </a:rPr>
              <a:t>wi</a:t>
            </a:r>
            <a:r>
              <a:rPr lang="nl-NL" dirty="0">
                <a:solidFill>
                  <a:schemeClr val="bg1"/>
                </a:solidFill>
              </a:rPr>
              <a:t> §2.2 maken”, “opdracht Duits”,</a:t>
            </a:r>
          </a:p>
          <a:p>
            <a:r>
              <a:rPr lang="nl-NL" dirty="0">
                <a:solidFill>
                  <a:schemeClr val="bg1"/>
                </a:solidFill>
              </a:rPr>
              <a:t>  “handen wassen” ]</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
        <p:nvSpPr>
          <p:cNvPr id="10" name="Driehoek 9">
            <a:extLst>
              <a:ext uri="{FF2B5EF4-FFF2-40B4-BE49-F238E27FC236}">
                <a16:creationId xmlns:a16="http://schemas.microsoft.com/office/drawing/2014/main" id="{683CE120-B47C-C645-9707-6AE589291F1C}"/>
              </a:ext>
            </a:extLst>
          </p:cNvPr>
          <p:cNvSpPr/>
          <p:nvPr/>
        </p:nvSpPr>
        <p:spPr>
          <a:xfrm rot="5400000">
            <a:off x="833436" y="4920605"/>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0906543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err="1"/>
              <a:t>Todo’s</a:t>
            </a:r>
            <a:r>
              <a:rPr lang="nl-NL" dirty="0"/>
              <a:t> in geheugen bewaren</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1524000" y="1252721"/>
            <a:ext cx="5748867" cy="4924242"/>
          </a:xfrm>
        </p:spPr>
        <p:txBody>
          <a:bodyPr>
            <a:normAutofit/>
          </a:bodyPr>
          <a:lstStyle/>
          <a:p>
            <a:pPr marL="0" indent="0">
              <a:buNone/>
            </a:pPr>
            <a:r>
              <a:rPr lang="nl-NL" sz="2400" dirty="0">
                <a:latin typeface="Monaco" pitchFamily="2" charset="77"/>
              </a:rPr>
              <a:t>var items = [];</a:t>
            </a:r>
          </a:p>
          <a:p>
            <a:pPr marL="0" indent="0">
              <a:buNone/>
            </a:pPr>
            <a:r>
              <a:rPr lang="nl-NL" sz="2400" dirty="0" err="1">
                <a:latin typeface="Monaco" pitchFamily="2" charset="77"/>
              </a:rPr>
              <a:t>items.push</a:t>
            </a:r>
            <a:r>
              <a:rPr lang="nl-NL" sz="2400" dirty="0">
                <a:latin typeface="Monaco" pitchFamily="2" charset="77"/>
              </a:rPr>
              <a:t>("</a:t>
            </a:r>
            <a:r>
              <a:rPr lang="nl-NL" sz="2400" dirty="0" err="1">
                <a:latin typeface="Monaco" pitchFamily="2" charset="77"/>
              </a:rPr>
              <a:t>wi</a:t>
            </a:r>
            <a:r>
              <a:rPr lang="nl-NL" sz="2400" dirty="0">
                <a:latin typeface="Monaco" pitchFamily="2" charset="77"/>
              </a:rPr>
              <a:t> §2.2 maken");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r>
              <a:rPr lang="nl-NL" sz="2400" dirty="0" err="1">
                <a:latin typeface="Monaco" pitchFamily="2" charset="77"/>
              </a:rPr>
              <a:t>items.push</a:t>
            </a:r>
            <a:r>
              <a:rPr lang="nl-NL" sz="2400" dirty="0">
                <a:latin typeface="Monaco" pitchFamily="2" charset="77"/>
              </a:rPr>
              <a:t>("opdracht Duits");</a:t>
            </a:r>
          </a:p>
          <a:p>
            <a:pPr marL="0" indent="0">
              <a:buNone/>
            </a:pPr>
            <a:r>
              <a:rPr lang="nl-NL" sz="2400" dirty="0" err="1">
                <a:latin typeface="Monaco" pitchFamily="2" charset="77"/>
              </a:rPr>
              <a:t>items.push</a:t>
            </a:r>
            <a:r>
              <a:rPr lang="nl-NL" sz="2400" dirty="0">
                <a:latin typeface="Monaco" pitchFamily="2" charset="77"/>
              </a:rPr>
              <a:t>("handen wassen");</a:t>
            </a:r>
          </a:p>
          <a:p>
            <a:pPr marL="0" indent="0">
              <a:buNone/>
            </a:pPr>
            <a:r>
              <a:rPr lang="nl-NL" sz="2400" dirty="0" err="1">
                <a:latin typeface="Monaco" pitchFamily="2" charset="77"/>
              </a:rPr>
              <a:t>println</a:t>
            </a:r>
            <a:r>
              <a:rPr lang="nl-NL" sz="2400" dirty="0">
                <a:latin typeface="Monaco" pitchFamily="2" charset="77"/>
              </a:rPr>
              <a:t>(items);</a:t>
            </a:r>
          </a:p>
          <a:p>
            <a:pPr marL="0" indent="0">
              <a:buNone/>
            </a:pPr>
            <a:r>
              <a:rPr lang="nl-NL" sz="2400" dirty="0">
                <a:latin typeface="Monaco" pitchFamily="2" charset="77"/>
              </a:rPr>
              <a:t>// element veranderen</a:t>
            </a:r>
          </a:p>
          <a:p>
            <a:pPr marL="0" indent="0">
              <a:buNone/>
            </a:pPr>
            <a:r>
              <a:rPr lang="nl-NL" sz="2400" dirty="0">
                <a:latin typeface="Monaco" pitchFamily="2" charset="77"/>
              </a:rPr>
              <a:t>items[2] = "hond wassen";</a:t>
            </a:r>
          </a:p>
          <a:p>
            <a:pPr marL="0" indent="0">
              <a:buNone/>
            </a:pPr>
            <a:r>
              <a:rPr lang="nl-NL" sz="2400" dirty="0" err="1">
                <a:latin typeface="Monaco" pitchFamily="2" charset="77"/>
              </a:rPr>
              <a:t>items.splice</a:t>
            </a:r>
            <a:r>
              <a:rPr lang="nl-NL" sz="2400" dirty="0">
                <a:latin typeface="Monaco" pitchFamily="2" charset="77"/>
              </a:rPr>
              <a:t>(1, 1);</a:t>
            </a:r>
          </a:p>
          <a:p>
            <a:pPr marL="0" indent="0">
              <a:buNone/>
            </a:pPr>
            <a:r>
              <a:rPr lang="nl-NL" sz="2400" dirty="0" err="1">
                <a:latin typeface="Monaco" pitchFamily="2" charset="77"/>
              </a:rPr>
              <a:t>println</a:t>
            </a:r>
            <a:r>
              <a:rPr lang="nl-NL" sz="2400" dirty="0">
                <a:latin typeface="Monaco" pitchFamily="2" charset="77"/>
              </a:rPr>
              <a:t>(items);</a:t>
            </a:r>
          </a:p>
          <a:p>
            <a:pPr marL="0" indent="0">
              <a:buNone/>
            </a:pPr>
            <a:endParaRPr lang="nl-NL" sz="2400" dirty="0">
              <a:latin typeface="Monaco" pitchFamily="2" charset="77"/>
            </a:endParaRPr>
          </a:p>
          <a:p>
            <a:pPr marL="0" indent="0">
              <a:buNone/>
            </a:pPr>
            <a:endParaRPr lang="nl-NL" sz="2400" dirty="0">
              <a:latin typeface="Monaco" pitchFamily="2" charset="77"/>
            </a:endParaRP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194</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6</a:t>
            </a:r>
          </a:p>
        </p:txBody>
      </p:sp>
      <p:graphicFrame>
        <p:nvGraphicFramePr>
          <p:cNvPr id="8" name="Tabel 7">
            <a:extLst>
              <a:ext uri="{FF2B5EF4-FFF2-40B4-BE49-F238E27FC236}">
                <a16:creationId xmlns:a16="http://schemas.microsoft.com/office/drawing/2014/main" id="{E22562C7-B131-594D-B51B-CEEADC8DEA91}"/>
              </a:ext>
            </a:extLst>
          </p:cNvPr>
          <p:cNvGraphicFramePr>
            <a:graphicFrameLocks noGrp="1"/>
          </p:cNvGraphicFramePr>
          <p:nvPr/>
        </p:nvGraphicFramePr>
        <p:xfrm>
          <a:off x="7272867" y="1174590"/>
          <a:ext cx="4275666" cy="1010920"/>
        </p:xfrm>
        <a:graphic>
          <a:graphicData uri="http://schemas.openxmlformats.org/drawingml/2006/table">
            <a:tbl>
              <a:tblPr firstRow="1" bandRow="1">
                <a:tableStyleId>{00A15C55-8517-42AA-B614-E9B94910E393}</a:tableStyleId>
              </a:tblPr>
              <a:tblGrid>
                <a:gridCol w="2137833">
                  <a:extLst>
                    <a:ext uri="{9D8B030D-6E8A-4147-A177-3AD203B41FA5}">
                      <a16:colId xmlns:a16="http://schemas.microsoft.com/office/drawing/2014/main" val="2291846227"/>
                    </a:ext>
                  </a:extLst>
                </a:gridCol>
                <a:gridCol w="2137833">
                  <a:extLst>
                    <a:ext uri="{9D8B030D-6E8A-4147-A177-3AD203B41FA5}">
                      <a16:colId xmlns:a16="http://schemas.microsoft.com/office/drawing/2014/main" val="1499100066"/>
                    </a:ext>
                  </a:extLst>
                </a:gridCol>
              </a:tblGrid>
              <a:tr h="370840">
                <a:tc>
                  <a:txBody>
                    <a:bodyPr/>
                    <a:lstStyle/>
                    <a:p>
                      <a:r>
                        <a:rPr lang="nl-NL" dirty="0"/>
                        <a:t>Variabele</a:t>
                      </a:r>
                    </a:p>
                  </a:txBody>
                  <a:tcPr/>
                </a:tc>
                <a:tc>
                  <a:txBody>
                    <a:bodyPr/>
                    <a:lstStyle/>
                    <a:p>
                      <a:r>
                        <a:rPr lang="nl-NL" dirty="0"/>
                        <a:t>Waarde</a:t>
                      </a:r>
                    </a:p>
                  </a:txBody>
                  <a:tcPr/>
                </a:tc>
                <a:extLst>
                  <a:ext uri="{0D108BD9-81ED-4DB2-BD59-A6C34878D82A}">
                    <a16:rowId xmlns:a16="http://schemas.microsoft.com/office/drawing/2014/main" val="3808823658"/>
                  </a:ext>
                </a:extLst>
              </a:tr>
              <a:tr h="370840">
                <a:tc>
                  <a:txBody>
                    <a:bodyPr/>
                    <a:lstStyle/>
                    <a:p>
                      <a:r>
                        <a:rPr lang="nl-NL" dirty="0"/>
                        <a:t>items</a:t>
                      </a:r>
                    </a:p>
                  </a:txBody>
                  <a:tcPr/>
                </a:tc>
                <a:tc>
                  <a:txBody>
                    <a:bodyPr/>
                    <a:lstStyle/>
                    <a:p>
                      <a:r>
                        <a:rPr lang="nl-NL" baseline="0" dirty="0"/>
                        <a:t>0: ”</a:t>
                      </a:r>
                      <a:r>
                        <a:rPr lang="nl-NL" baseline="0" dirty="0" err="1"/>
                        <a:t>wi</a:t>
                      </a:r>
                      <a:r>
                        <a:rPr lang="nl-NL" baseline="0" dirty="0"/>
                        <a:t> §2.2 maken”</a:t>
                      </a:r>
                    </a:p>
                    <a:p>
                      <a:r>
                        <a:rPr lang="nl-NL" baseline="0"/>
                        <a:t>1: </a:t>
                      </a:r>
                      <a:r>
                        <a:rPr lang="nl-NL" baseline="0" dirty="0"/>
                        <a:t>“hond wassen”</a:t>
                      </a:r>
                    </a:p>
                  </a:txBody>
                  <a:tcPr/>
                </a:tc>
                <a:extLst>
                  <a:ext uri="{0D108BD9-81ED-4DB2-BD59-A6C34878D82A}">
                    <a16:rowId xmlns:a16="http://schemas.microsoft.com/office/drawing/2014/main" val="2848339466"/>
                  </a:ext>
                </a:extLst>
              </a:tr>
            </a:tbl>
          </a:graphicData>
        </a:graphic>
      </p:graphicFrame>
      <p:sp>
        <p:nvSpPr>
          <p:cNvPr id="9" name="Tekstvak 8">
            <a:extLst>
              <a:ext uri="{FF2B5EF4-FFF2-40B4-BE49-F238E27FC236}">
                <a16:creationId xmlns:a16="http://schemas.microsoft.com/office/drawing/2014/main" id="{94263E7D-932F-B84C-84CC-E37994DAFC81}"/>
              </a:ext>
            </a:extLst>
          </p:cNvPr>
          <p:cNvSpPr txBox="1"/>
          <p:nvPr/>
        </p:nvSpPr>
        <p:spPr>
          <a:xfrm>
            <a:off x="7340597" y="3277778"/>
            <a:ext cx="4207935" cy="3139321"/>
          </a:xfrm>
          <a:prstGeom prst="rect">
            <a:avLst/>
          </a:prstGeom>
          <a:solidFill>
            <a:schemeClr val="tx1"/>
          </a:solidFill>
        </p:spPr>
        <p:txBody>
          <a:bodyPr wrap="square" rtlCol="0">
            <a:spAutoFit/>
          </a:bodyPr>
          <a:lstStyle/>
          <a:p>
            <a:r>
              <a:rPr lang="nl-NL" dirty="0">
                <a:solidFill>
                  <a:schemeClr val="bg1"/>
                </a:solidFill>
              </a:rPr>
              <a:t>[ “</a:t>
            </a:r>
            <a:r>
              <a:rPr lang="nl-NL" dirty="0" err="1">
                <a:solidFill>
                  <a:schemeClr val="bg1"/>
                </a:solidFill>
              </a:rPr>
              <a:t>wi</a:t>
            </a:r>
            <a:r>
              <a:rPr lang="nl-NL" dirty="0">
                <a:solidFill>
                  <a:schemeClr val="bg1"/>
                </a:solidFill>
              </a:rPr>
              <a:t> §2.2 maken” ]</a:t>
            </a:r>
          </a:p>
          <a:p>
            <a:r>
              <a:rPr lang="nl-NL" dirty="0">
                <a:solidFill>
                  <a:schemeClr val="bg1"/>
                </a:solidFill>
              </a:rPr>
              <a:t>[ “</a:t>
            </a:r>
            <a:r>
              <a:rPr lang="nl-NL" dirty="0" err="1">
                <a:solidFill>
                  <a:schemeClr val="bg1"/>
                </a:solidFill>
              </a:rPr>
              <a:t>wi</a:t>
            </a:r>
            <a:r>
              <a:rPr lang="nl-NL" dirty="0">
                <a:solidFill>
                  <a:schemeClr val="bg1"/>
                </a:solidFill>
              </a:rPr>
              <a:t> §2.2 maken”, “opdracht Duits”,</a:t>
            </a:r>
          </a:p>
          <a:p>
            <a:r>
              <a:rPr lang="nl-NL" dirty="0">
                <a:solidFill>
                  <a:schemeClr val="bg1"/>
                </a:solidFill>
              </a:rPr>
              <a:t>  “handen wassen” ]</a:t>
            </a:r>
          </a:p>
          <a:p>
            <a:r>
              <a:rPr lang="nl-NL" dirty="0">
                <a:solidFill>
                  <a:schemeClr val="bg1"/>
                </a:solidFill>
              </a:rPr>
              <a:t>[ “</a:t>
            </a:r>
            <a:r>
              <a:rPr lang="nl-NL" dirty="0" err="1">
                <a:solidFill>
                  <a:schemeClr val="bg1"/>
                </a:solidFill>
              </a:rPr>
              <a:t>wi</a:t>
            </a:r>
            <a:r>
              <a:rPr lang="nl-NL" dirty="0">
                <a:solidFill>
                  <a:schemeClr val="bg1"/>
                </a:solidFill>
              </a:rPr>
              <a:t> §2.2 maken”, </a:t>
            </a:r>
            <a:r>
              <a:rPr lang="nl-NL">
                <a:solidFill>
                  <a:schemeClr val="bg1"/>
                </a:solidFill>
              </a:rPr>
              <a:t>“hond </a:t>
            </a:r>
            <a:r>
              <a:rPr lang="nl-NL" dirty="0">
                <a:solidFill>
                  <a:schemeClr val="bg1"/>
                </a:solidFill>
              </a:rPr>
              <a:t>wassen” ]</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
        <p:nvSpPr>
          <p:cNvPr id="10" name="Driehoek 9">
            <a:extLst>
              <a:ext uri="{FF2B5EF4-FFF2-40B4-BE49-F238E27FC236}">
                <a16:creationId xmlns:a16="http://schemas.microsoft.com/office/drawing/2014/main" id="{683CE120-B47C-C645-9707-6AE589291F1C}"/>
              </a:ext>
            </a:extLst>
          </p:cNvPr>
          <p:cNvSpPr/>
          <p:nvPr/>
        </p:nvSpPr>
        <p:spPr>
          <a:xfrm rot="5400000">
            <a:off x="820736" y="5377805"/>
            <a:ext cx="365127" cy="3555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3539730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a:t>Vraag</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1524000" y="1252721"/>
            <a:ext cx="9829800" cy="830079"/>
          </a:xfrm>
        </p:spPr>
        <p:txBody>
          <a:bodyPr>
            <a:normAutofit/>
          </a:bodyPr>
          <a:lstStyle/>
          <a:p>
            <a:pPr marL="0" indent="0">
              <a:buNone/>
            </a:pPr>
            <a:r>
              <a:rPr lang="nl-NL" sz="1800" dirty="0">
                <a:latin typeface="Monaco" pitchFamily="2" charset="77"/>
              </a:rPr>
              <a:t>var groenten = ["andijvie", "broccoli", "tomaat", "schorseneren"];</a:t>
            </a:r>
          </a:p>
          <a:p>
            <a:pPr marL="0" indent="0">
              <a:buNone/>
            </a:pPr>
            <a:endParaRPr lang="nl-NL" sz="1800" dirty="0">
              <a:latin typeface="Monaco" pitchFamily="2" charset="77"/>
            </a:endParaRPr>
          </a:p>
          <a:p>
            <a:pPr marL="0" indent="0">
              <a:buNone/>
            </a:pPr>
            <a:endParaRPr lang="nl-NL" sz="1800" dirty="0">
              <a:latin typeface="Monaco" pitchFamily="2" charset="77"/>
            </a:endParaRP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195</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6</a:t>
            </a:r>
          </a:p>
        </p:txBody>
      </p:sp>
      <p:sp>
        <p:nvSpPr>
          <p:cNvPr id="11" name="Tijdelijke aanduiding voor inhoud 2">
            <a:extLst>
              <a:ext uri="{FF2B5EF4-FFF2-40B4-BE49-F238E27FC236}">
                <a16:creationId xmlns:a16="http://schemas.microsoft.com/office/drawing/2014/main" id="{9C6E7A74-5346-8F4C-A8A0-07902F797FE8}"/>
              </a:ext>
            </a:extLst>
          </p:cNvPr>
          <p:cNvSpPr txBox="1">
            <a:spLocks/>
          </p:cNvSpPr>
          <p:nvPr/>
        </p:nvSpPr>
        <p:spPr>
          <a:xfrm>
            <a:off x="1524000" y="2673442"/>
            <a:ext cx="9829800" cy="8300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400" dirty="0">
                <a:latin typeface="+mj-lt"/>
              </a:rPr>
              <a:t>Welke groente wordt geprint met</a:t>
            </a:r>
          </a:p>
          <a:p>
            <a:pPr marL="0" indent="0">
              <a:buFont typeface="Arial" panose="020B0604020202020204" pitchFamily="34" charset="0"/>
              <a:buNone/>
            </a:pPr>
            <a:r>
              <a:rPr lang="nl-NL" sz="2400" dirty="0" err="1">
                <a:latin typeface="Monaco" charset="0"/>
                <a:ea typeface="Monaco" charset="0"/>
                <a:cs typeface="Monaco" charset="0"/>
              </a:rPr>
              <a:t>println</a:t>
            </a:r>
            <a:r>
              <a:rPr lang="nl-NL" sz="2400" dirty="0">
                <a:latin typeface="Monaco" charset="0"/>
                <a:ea typeface="Monaco" charset="0"/>
                <a:cs typeface="Monaco" charset="0"/>
              </a:rPr>
              <a:t>(groenten[2])</a:t>
            </a:r>
          </a:p>
          <a:p>
            <a:pPr marL="0" indent="0">
              <a:buFont typeface="Arial" panose="020B0604020202020204" pitchFamily="34" charset="0"/>
              <a:buNone/>
            </a:pPr>
            <a:endParaRPr lang="nl-NL" sz="2400" dirty="0">
              <a:latin typeface="Monaco" pitchFamily="2" charset="77"/>
            </a:endParaRPr>
          </a:p>
          <a:p>
            <a:pPr marL="0" indent="0">
              <a:buFont typeface="Arial" panose="020B0604020202020204" pitchFamily="34" charset="0"/>
              <a:buNone/>
            </a:pPr>
            <a:endParaRPr lang="nl-NL" sz="2400" dirty="0">
              <a:latin typeface="Monaco" pitchFamily="2" charset="77"/>
            </a:endParaRPr>
          </a:p>
        </p:txBody>
      </p:sp>
    </p:spTree>
    <p:extLst>
      <p:ext uri="{BB962C8B-B14F-4D97-AF65-F5344CB8AC3E}">
        <p14:creationId xmlns:p14="http://schemas.microsoft.com/office/powerpoint/2010/main" val="144631498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p:txBody>
          <a:bodyPr/>
          <a:lstStyle/>
          <a:p>
            <a:r>
              <a:rPr lang="nl-NL" dirty="0"/>
              <a:t>Vraag</a:t>
            </a:r>
          </a:p>
        </p:txBody>
      </p:sp>
      <p:sp>
        <p:nvSpPr>
          <p:cNvPr id="3" name="Tijdelijke aanduiding voor inhoud 2">
            <a:extLst>
              <a:ext uri="{FF2B5EF4-FFF2-40B4-BE49-F238E27FC236}">
                <a16:creationId xmlns:a16="http://schemas.microsoft.com/office/drawing/2014/main" id="{9C6E7A74-5346-8F4C-A8A0-07902F797FE8}"/>
              </a:ext>
            </a:extLst>
          </p:cNvPr>
          <p:cNvSpPr>
            <a:spLocks noGrp="1"/>
          </p:cNvSpPr>
          <p:nvPr>
            <p:ph idx="1"/>
          </p:nvPr>
        </p:nvSpPr>
        <p:spPr>
          <a:xfrm>
            <a:off x="1524000" y="1252721"/>
            <a:ext cx="9829800" cy="1388879"/>
          </a:xfrm>
        </p:spPr>
        <p:txBody>
          <a:bodyPr>
            <a:normAutofit/>
          </a:bodyPr>
          <a:lstStyle/>
          <a:p>
            <a:pPr marL="0" indent="0">
              <a:buNone/>
            </a:pPr>
            <a:r>
              <a:rPr lang="nl-NL" sz="1800" dirty="0">
                <a:latin typeface="Monaco" pitchFamily="2" charset="77"/>
              </a:rPr>
              <a:t>var groenten = ["andijvie", "broccoli", "tomaat", "schorseneren"];</a:t>
            </a:r>
          </a:p>
          <a:p>
            <a:pPr marL="0" indent="0">
              <a:buNone/>
            </a:pPr>
            <a:r>
              <a:rPr lang="nl-NL" sz="1800" dirty="0" err="1">
                <a:latin typeface="Monaco" pitchFamily="2" charset="77"/>
              </a:rPr>
              <a:t>groenten.push</a:t>
            </a:r>
            <a:r>
              <a:rPr lang="nl-NL" sz="1800" dirty="0">
                <a:latin typeface="Monaco" pitchFamily="2" charset="77"/>
              </a:rPr>
              <a:t>("paksoi");</a:t>
            </a:r>
          </a:p>
          <a:p>
            <a:pPr marL="0" indent="0">
              <a:buNone/>
            </a:pPr>
            <a:r>
              <a:rPr lang="nl-NL" sz="1800" dirty="0" err="1">
                <a:latin typeface="Monaco" pitchFamily="2" charset="77"/>
              </a:rPr>
              <a:t>groenten.splice</a:t>
            </a:r>
            <a:r>
              <a:rPr lang="nl-NL" sz="1800" dirty="0">
                <a:latin typeface="Monaco" pitchFamily="2" charset="77"/>
              </a:rPr>
              <a:t>(2, 1);</a:t>
            </a:r>
          </a:p>
          <a:p>
            <a:pPr marL="0" indent="0">
              <a:buNone/>
            </a:pPr>
            <a:endParaRPr lang="nl-NL" sz="1800" dirty="0">
              <a:latin typeface="Monaco" pitchFamily="2" charset="77"/>
            </a:endParaRP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196</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6</a:t>
            </a:r>
          </a:p>
        </p:txBody>
      </p:sp>
      <p:sp>
        <p:nvSpPr>
          <p:cNvPr id="11" name="Tijdelijke aanduiding voor inhoud 2">
            <a:extLst>
              <a:ext uri="{FF2B5EF4-FFF2-40B4-BE49-F238E27FC236}">
                <a16:creationId xmlns:a16="http://schemas.microsoft.com/office/drawing/2014/main" id="{9C6E7A74-5346-8F4C-A8A0-07902F797FE8}"/>
              </a:ext>
            </a:extLst>
          </p:cNvPr>
          <p:cNvSpPr txBox="1">
            <a:spLocks/>
          </p:cNvSpPr>
          <p:nvPr/>
        </p:nvSpPr>
        <p:spPr>
          <a:xfrm>
            <a:off x="1524000" y="3299803"/>
            <a:ext cx="9829800" cy="8300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400" dirty="0">
                <a:latin typeface="+mj-lt"/>
              </a:rPr>
              <a:t>Welke groente wordt geprint met</a:t>
            </a:r>
          </a:p>
          <a:p>
            <a:pPr marL="0" indent="0">
              <a:buFont typeface="Arial" panose="020B0604020202020204" pitchFamily="34" charset="0"/>
              <a:buNone/>
            </a:pPr>
            <a:r>
              <a:rPr lang="nl-NL" sz="2400" dirty="0" err="1">
                <a:latin typeface="Monaco" charset="0"/>
                <a:ea typeface="Monaco" charset="0"/>
                <a:cs typeface="Monaco" charset="0"/>
              </a:rPr>
              <a:t>println</a:t>
            </a:r>
            <a:r>
              <a:rPr lang="nl-NL" sz="2400" dirty="0">
                <a:latin typeface="Monaco" charset="0"/>
                <a:ea typeface="Monaco" charset="0"/>
                <a:cs typeface="Monaco" charset="0"/>
              </a:rPr>
              <a:t>(groenten)</a:t>
            </a:r>
          </a:p>
          <a:p>
            <a:pPr marL="0" indent="0">
              <a:buFont typeface="Arial" panose="020B0604020202020204" pitchFamily="34" charset="0"/>
              <a:buNone/>
            </a:pPr>
            <a:endParaRPr lang="nl-NL" sz="2400" dirty="0">
              <a:latin typeface="Monaco" pitchFamily="2" charset="77"/>
            </a:endParaRPr>
          </a:p>
          <a:p>
            <a:pPr marL="0" indent="0">
              <a:buFont typeface="Arial" panose="020B0604020202020204" pitchFamily="34" charset="0"/>
              <a:buNone/>
            </a:pPr>
            <a:endParaRPr lang="nl-NL" sz="2400" dirty="0">
              <a:latin typeface="Monaco" pitchFamily="2" charset="77"/>
            </a:endParaRPr>
          </a:p>
        </p:txBody>
      </p:sp>
    </p:spTree>
    <p:extLst>
      <p:ext uri="{BB962C8B-B14F-4D97-AF65-F5344CB8AC3E}">
        <p14:creationId xmlns:p14="http://schemas.microsoft.com/office/powerpoint/2010/main" val="82455919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BDB2C1-2455-A34D-8E4A-16F0192D5C92}"/>
              </a:ext>
            </a:extLst>
          </p:cNvPr>
          <p:cNvSpPr>
            <a:spLocks noGrp="1"/>
          </p:cNvSpPr>
          <p:nvPr>
            <p:ph type="title"/>
          </p:nvPr>
        </p:nvSpPr>
        <p:spPr>
          <a:xfrm>
            <a:off x="838200" y="288733"/>
            <a:ext cx="10515600" cy="4213233"/>
          </a:xfrm>
        </p:spPr>
        <p:txBody>
          <a:bodyPr/>
          <a:lstStyle/>
          <a:p>
            <a:r>
              <a:rPr lang="nl-NL" dirty="0"/>
              <a:t>Arrays en herhaling </a:t>
            </a:r>
            <a:r>
              <a:rPr lang="mr-IN" dirty="0"/>
              <a:t>–</a:t>
            </a:r>
            <a:r>
              <a:rPr lang="nl-NL" dirty="0"/>
              <a:t> een krachtige combi</a:t>
            </a:r>
          </a:p>
        </p:txBody>
      </p:sp>
      <p:sp>
        <p:nvSpPr>
          <p:cNvPr id="4" name="Tijdelijke aanduiding voor datum 3">
            <a:extLst>
              <a:ext uri="{FF2B5EF4-FFF2-40B4-BE49-F238E27FC236}">
                <a16:creationId xmlns:a16="http://schemas.microsoft.com/office/drawing/2014/main" id="{BC38E05F-B926-DD42-ACD7-83822BD1A18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F43EF95F-32FA-4E43-B9B6-2032988947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C5D78B-A59A-4140-9C15-F8D0D063FEF8}"/>
              </a:ext>
            </a:extLst>
          </p:cNvPr>
          <p:cNvSpPr>
            <a:spLocks noGrp="1"/>
          </p:cNvSpPr>
          <p:nvPr>
            <p:ph type="sldNum" sz="quarter" idx="12"/>
          </p:nvPr>
        </p:nvSpPr>
        <p:spPr/>
        <p:txBody>
          <a:bodyPr/>
          <a:lstStyle/>
          <a:p>
            <a:fld id="{0AAEF2E2-A082-486B-BCC1-A4B8E9CF05F7}" type="slidenum">
              <a:rPr lang="nl-NL" smtClean="0"/>
              <a:t>197</a:t>
            </a:fld>
            <a:endParaRPr lang="nl-NL"/>
          </a:p>
        </p:txBody>
      </p:sp>
      <p:sp>
        <p:nvSpPr>
          <p:cNvPr id="7" name="Tijdelijke aanduiding voor tekst 6">
            <a:extLst>
              <a:ext uri="{FF2B5EF4-FFF2-40B4-BE49-F238E27FC236}">
                <a16:creationId xmlns:a16="http://schemas.microsoft.com/office/drawing/2014/main" id="{E7913970-EA8C-B04B-A760-0100C84BDB62}"/>
              </a:ext>
            </a:extLst>
          </p:cNvPr>
          <p:cNvSpPr>
            <a:spLocks noGrp="1"/>
          </p:cNvSpPr>
          <p:nvPr>
            <p:ph type="body" sz="quarter" idx="17"/>
          </p:nvPr>
        </p:nvSpPr>
        <p:spPr/>
        <p:txBody>
          <a:bodyPr/>
          <a:lstStyle/>
          <a:p>
            <a:r>
              <a:rPr lang="nl-NL" dirty="0"/>
              <a:t>COLLEGE 6</a:t>
            </a:r>
          </a:p>
        </p:txBody>
      </p:sp>
      <p:sp>
        <p:nvSpPr>
          <p:cNvPr id="10" name="Tijdelijke aanduiding voor inhoud 9"/>
          <p:cNvSpPr>
            <a:spLocks noGrp="1"/>
          </p:cNvSpPr>
          <p:nvPr>
            <p:ph idx="1"/>
          </p:nvPr>
        </p:nvSpPr>
        <p:spPr/>
        <p:txBody>
          <a:bodyPr/>
          <a:lstStyle/>
          <a:p>
            <a:endParaRPr lang="nl-NL" dirty="0"/>
          </a:p>
        </p:txBody>
      </p:sp>
    </p:spTree>
    <p:extLst>
      <p:ext uri="{BB962C8B-B14F-4D97-AF65-F5344CB8AC3E}">
        <p14:creationId xmlns:p14="http://schemas.microsoft.com/office/powerpoint/2010/main" val="11733416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Arrays en herhaling</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10515600" cy="2895946"/>
          </a:xfrm>
        </p:spPr>
        <p:txBody>
          <a:bodyPr>
            <a:normAutofit lnSpcReduction="10000"/>
          </a:bodyPr>
          <a:lstStyle/>
          <a:p>
            <a:pPr marL="0" indent="0">
              <a:buNone/>
            </a:pPr>
            <a:r>
              <a:rPr lang="nl-NL" dirty="0"/>
              <a:t>Met behulp van loops kun je gemakkelijk een actie doen voor alle elementen:</a:t>
            </a:r>
          </a:p>
          <a:p>
            <a:pPr marL="0" indent="0">
              <a:buNone/>
            </a:pPr>
            <a:r>
              <a:rPr lang="nl-NL" dirty="0">
                <a:solidFill>
                  <a:schemeClr val="bg1">
                    <a:lumMod val="50000"/>
                  </a:schemeClr>
                </a:solidFill>
                <a:latin typeface="Courier" pitchFamily="2" charset="0"/>
              </a:rPr>
              <a:t>var namen = [“Joost”, “Li”, “José”];</a:t>
            </a:r>
          </a:p>
          <a:p>
            <a:pPr marL="0" indent="0">
              <a:buNone/>
            </a:pPr>
            <a:r>
              <a:rPr lang="nl-NL" dirty="0" err="1">
                <a:solidFill>
                  <a:schemeClr val="bg1">
                    <a:lumMod val="50000"/>
                  </a:schemeClr>
                </a:solidFill>
                <a:latin typeface="Courier" pitchFamily="2" charset="0"/>
              </a:rPr>
              <a:t>for</a:t>
            </a:r>
            <a:r>
              <a:rPr lang="nl-NL" dirty="0">
                <a:solidFill>
                  <a:schemeClr val="bg1">
                    <a:lumMod val="50000"/>
                  </a:schemeClr>
                </a:solidFill>
                <a:latin typeface="Courier" pitchFamily="2" charset="0"/>
              </a:rPr>
              <a:t> (var i = 0; i &lt; 3; i++) {</a:t>
            </a:r>
          </a:p>
          <a:p>
            <a:pPr marL="0" indent="0">
              <a:buNone/>
            </a:pPr>
            <a:r>
              <a:rPr lang="nl-NL" dirty="0">
                <a:solidFill>
                  <a:schemeClr val="bg1">
                    <a:lumMod val="50000"/>
                  </a:schemeClr>
                </a:solidFill>
                <a:latin typeface="Courier" pitchFamily="2" charset="0"/>
              </a:rPr>
              <a:t>  </a:t>
            </a:r>
            <a:r>
              <a:rPr lang="nl-NL" dirty="0" err="1">
                <a:solidFill>
                  <a:schemeClr val="bg1">
                    <a:lumMod val="50000"/>
                  </a:schemeClr>
                </a:solidFill>
                <a:latin typeface="Courier" pitchFamily="2" charset="0"/>
              </a:rPr>
              <a:t>println</a:t>
            </a:r>
            <a:r>
              <a:rPr lang="nl-NL" dirty="0">
                <a:solidFill>
                  <a:schemeClr val="bg1">
                    <a:lumMod val="50000"/>
                  </a:schemeClr>
                </a:solidFill>
                <a:latin typeface="Courier" pitchFamily="2" charset="0"/>
              </a:rPr>
              <a:t>(namen[i]);</a:t>
            </a:r>
          </a:p>
          <a:p>
            <a:pPr marL="0" indent="0">
              <a:buNone/>
            </a:pPr>
            <a:r>
              <a:rPr lang="nl-NL" dirty="0">
                <a:solidFill>
                  <a:schemeClr val="bg1">
                    <a:lumMod val="50000"/>
                  </a:schemeClr>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198</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6</a:t>
            </a:r>
          </a:p>
        </p:txBody>
      </p:sp>
      <p:sp>
        <p:nvSpPr>
          <p:cNvPr id="8" name="Tekstvak 7">
            <a:extLst>
              <a:ext uri="{FF2B5EF4-FFF2-40B4-BE49-F238E27FC236}">
                <a16:creationId xmlns:a16="http://schemas.microsoft.com/office/drawing/2014/main" id="{94263E7D-932F-B84C-84CC-E37994DAFC81}"/>
              </a:ext>
            </a:extLst>
          </p:cNvPr>
          <p:cNvSpPr txBox="1"/>
          <p:nvPr/>
        </p:nvSpPr>
        <p:spPr>
          <a:xfrm>
            <a:off x="7340597" y="3277778"/>
            <a:ext cx="4207935" cy="2862322"/>
          </a:xfrm>
          <a:prstGeom prst="rect">
            <a:avLst/>
          </a:prstGeom>
          <a:solidFill>
            <a:schemeClr val="tx1"/>
          </a:solidFill>
        </p:spPr>
        <p:txBody>
          <a:bodyPr wrap="square" rtlCol="0">
            <a:spAutoFit/>
          </a:bodyPr>
          <a:lstStyle/>
          <a:p>
            <a:r>
              <a:rPr lang="nl-NL" dirty="0">
                <a:solidFill>
                  <a:schemeClr val="bg1"/>
                </a:solidFill>
              </a:rPr>
              <a:t>Joost</a:t>
            </a:r>
          </a:p>
          <a:p>
            <a:r>
              <a:rPr lang="nl-NL" dirty="0">
                <a:solidFill>
                  <a:schemeClr val="bg1"/>
                </a:solidFill>
              </a:rPr>
              <a:t>Li</a:t>
            </a:r>
          </a:p>
          <a:p>
            <a:r>
              <a:rPr lang="nl-NL" dirty="0">
                <a:solidFill>
                  <a:schemeClr val="bg1"/>
                </a:solidFill>
              </a:rPr>
              <a:t>José</a:t>
            </a: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153982255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Arrays en herhaling</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0"/>
            <a:ext cx="10515600" cy="4887379"/>
          </a:xfrm>
        </p:spPr>
        <p:txBody>
          <a:bodyPr>
            <a:normAutofit lnSpcReduction="10000"/>
          </a:bodyPr>
          <a:lstStyle/>
          <a:p>
            <a:pPr marL="0" indent="0">
              <a:buNone/>
            </a:pPr>
            <a:r>
              <a:rPr lang="nl-NL" dirty="0"/>
              <a:t>Je weet echter niet altijd hoeveel elementen er in een array zitten. Gebruik daarom bij de loop altijd .</a:t>
            </a:r>
            <a:r>
              <a:rPr lang="nl-NL" dirty="0" err="1"/>
              <a:t>length</a:t>
            </a:r>
            <a:endParaRPr lang="nl-NL" dirty="0"/>
          </a:p>
          <a:p>
            <a:pPr marL="0" indent="0">
              <a:buNone/>
            </a:pPr>
            <a:endParaRPr lang="nl-NL" dirty="0"/>
          </a:p>
          <a:p>
            <a:pPr marL="0" indent="0">
              <a:buNone/>
            </a:pPr>
            <a:r>
              <a:rPr lang="nl-NL" dirty="0">
                <a:solidFill>
                  <a:schemeClr val="bg1">
                    <a:lumMod val="50000"/>
                  </a:schemeClr>
                </a:solidFill>
                <a:latin typeface="Courier" pitchFamily="2" charset="0"/>
              </a:rPr>
              <a:t>var namen = [“Joost”, “Li”, “José”];</a:t>
            </a:r>
          </a:p>
          <a:p>
            <a:pPr marL="0" indent="0">
              <a:buNone/>
            </a:pPr>
            <a:r>
              <a:rPr lang="nl-NL" dirty="0" err="1">
                <a:solidFill>
                  <a:schemeClr val="bg1">
                    <a:lumMod val="50000"/>
                  </a:schemeClr>
                </a:solidFill>
                <a:latin typeface="Courier" pitchFamily="2" charset="0"/>
              </a:rPr>
              <a:t>if</a:t>
            </a:r>
            <a:r>
              <a:rPr lang="nl-NL" dirty="0">
                <a:solidFill>
                  <a:schemeClr val="bg1">
                    <a:lumMod val="50000"/>
                  </a:schemeClr>
                </a:solidFill>
                <a:latin typeface="Courier" pitchFamily="2" charset="0"/>
              </a:rPr>
              <a:t> (</a:t>
            </a:r>
            <a:r>
              <a:rPr lang="nl-NL" dirty="0" err="1">
                <a:solidFill>
                  <a:schemeClr val="bg1">
                    <a:lumMod val="50000"/>
                  </a:schemeClr>
                </a:solidFill>
                <a:latin typeface="Courier" pitchFamily="2" charset="0"/>
              </a:rPr>
              <a:t>mousePressed</a:t>
            </a:r>
            <a:r>
              <a:rPr lang="nl-NL" dirty="0">
                <a:solidFill>
                  <a:schemeClr val="bg1">
                    <a:lumMod val="50000"/>
                  </a:schemeClr>
                </a:solidFill>
                <a:latin typeface="Courier" pitchFamily="2" charset="0"/>
              </a:rPr>
              <a:t> === </a:t>
            </a:r>
            <a:r>
              <a:rPr lang="nl-NL" dirty="0" err="1">
                <a:solidFill>
                  <a:schemeClr val="bg1">
                    <a:lumMod val="50000"/>
                  </a:schemeClr>
                </a:solidFill>
                <a:latin typeface="Courier" pitchFamily="2" charset="0"/>
              </a:rPr>
              <a:t>true</a:t>
            </a:r>
            <a:r>
              <a:rPr lang="nl-NL" dirty="0">
                <a:solidFill>
                  <a:schemeClr val="bg1">
                    <a:lumMod val="50000"/>
                  </a:schemeClr>
                </a:solidFill>
                <a:latin typeface="Courier" pitchFamily="2" charset="0"/>
              </a:rPr>
              <a:t>) {</a:t>
            </a:r>
          </a:p>
          <a:p>
            <a:pPr marL="0" indent="0">
              <a:buNone/>
            </a:pPr>
            <a:r>
              <a:rPr lang="nl-NL" dirty="0">
                <a:solidFill>
                  <a:schemeClr val="bg1">
                    <a:lumMod val="50000"/>
                  </a:schemeClr>
                </a:solidFill>
                <a:latin typeface="Courier" pitchFamily="2" charset="0"/>
              </a:rPr>
              <a:t>  </a:t>
            </a:r>
            <a:r>
              <a:rPr lang="nl-NL" dirty="0" err="1">
                <a:solidFill>
                  <a:schemeClr val="bg1">
                    <a:lumMod val="50000"/>
                  </a:schemeClr>
                </a:solidFill>
                <a:latin typeface="Courier" pitchFamily="2" charset="0"/>
              </a:rPr>
              <a:t>namen.push</a:t>
            </a:r>
            <a:r>
              <a:rPr lang="nl-NL" dirty="0">
                <a:solidFill>
                  <a:schemeClr val="bg1">
                    <a:lumMod val="50000"/>
                  </a:schemeClr>
                </a:solidFill>
                <a:latin typeface="Courier" pitchFamily="2" charset="0"/>
              </a:rPr>
              <a:t>(“Dina”);</a:t>
            </a:r>
          </a:p>
          <a:p>
            <a:pPr marL="0" indent="0">
              <a:buNone/>
            </a:pPr>
            <a:r>
              <a:rPr lang="nl-NL" dirty="0">
                <a:solidFill>
                  <a:schemeClr val="bg1">
                    <a:lumMod val="50000"/>
                  </a:schemeClr>
                </a:solidFill>
                <a:latin typeface="Courier" pitchFamily="2" charset="0"/>
              </a:rPr>
              <a:t>}</a:t>
            </a:r>
          </a:p>
          <a:p>
            <a:pPr marL="0" indent="0">
              <a:buNone/>
            </a:pPr>
            <a:r>
              <a:rPr lang="nl-NL" dirty="0" err="1">
                <a:solidFill>
                  <a:schemeClr val="bg1">
                    <a:lumMod val="50000"/>
                  </a:schemeClr>
                </a:solidFill>
                <a:latin typeface="Courier" pitchFamily="2" charset="0"/>
              </a:rPr>
              <a:t>for</a:t>
            </a:r>
            <a:r>
              <a:rPr lang="nl-NL" dirty="0">
                <a:solidFill>
                  <a:schemeClr val="bg1">
                    <a:lumMod val="50000"/>
                  </a:schemeClr>
                </a:solidFill>
                <a:latin typeface="Courier" pitchFamily="2" charset="0"/>
              </a:rPr>
              <a:t> (var i = 0; i &lt; </a:t>
            </a:r>
            <a:r>
              <a:rPr lang="nl-NL" dirty="0" err="1">
                <a:solidFill>
                  <a:schemeClr val="bg1">
                    <a:lumMod val="50000"/>
                  </a:schemeClr>
                </a:solidFill>
                <a:latin typeface="Courier" pitchFamily="2" charset="0"/>
              </a:rPr>
              <a:t>namen.length</a:t>
            </a:r>
            <a:r>
              <a:rPr lang="nl-NL" dirty="0">
                <a:solidFill>
                  <a:schemeClr val="bg1">
                    <a:lumMod val="50000"/>
                  </a:schemeClr>
                </a:solidFill>
                <a:latin typeface="Courier" pitchFamily="2" charset="0"/>
              </a:rPr>
              <a:t>; i++) {</a:t>
            </a:r>
          </a:p>
          <a:p>
            <a:pPr marL="0" indent="0">
              <a:buNone/>
            </a:pPr>
            <a:r>
              <a:rPr lang="nl-NL" dirty="0">
                <a:solidFill>
                  <a:schemeClr val="bg1">
                    <a:lumMod val="50000"/>
                  </a:schemeClr>
                </a:solidFill>
                <a:latin typeface="Courier" pitchFamily="2" charset="0"/>
              </a:rPr>
              <a:t>  </a:t>
            </a:r>
            <a:r>
              <a:rPr lang="nl-NL" dirty="0" err="1">
                <a:solidFill>
                  <a:schemeClr val="bg1">
                    <a:lumMod val="50000"/>
                  </a:schemeClr>
                </a:solidFill>
                <a:latin typeface="Courier" pitchFamily="2" charset="0"/>
              </a:rPr>
              <a:t>println</a:t>
            </a:r>
            <a:r>
              <a:rPr lang="nl-NL" dirty="0">
                <a:solidFill>
                  <a:schemeClr val="bg1">
                    <a:lumMod val="50000"/>
                  </a:schemeClr>
                </a:solidFill>
                <a:latin typeface="Courier" pitchFamily="2" charset="0"/>
              </a:rPr>
              <a:t>(namen[i]);</a:t>
            </a:r>
          </a:p>
          <a:p>
            <a:pPr marL="0" indent="0">
              <a:buNone/>
            </a:pPr>
            <a:r>
              <a:rPr lang="nl-NL" dirty="0">
                <a:solidFill>
                  <a:schemeClr val="bg1">
                    <a:lumMod val="50000"/>
                  </a:schemeClr>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199</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6</a:t>
            </a:r>
          </a:p>
        </p:txBody>
      </p:sp>
      <p:cxnSp>
        <p:nvCxnSpPr>
          <p:cNvPr id="11" name="Kromme verbindingslijn 10"/>
          <p:cNvCxnSpPr/>
          <p:nvPr/>
        </p:nvCxnSpPr>
        <p:spPr>
          <a:xfrm flipV="1">
            <a:off x="7196667" y="3522133"/>
            <a:ext cx="812800" cy="795867"/>
          </a:xfrm>
          <a:prstGeom prst="curvedConnector3">
            <a:avLst>
              <a:gd name="adj1" fmla="val 4167"/>
            </a:avLst>
          </a:prstGeom>
          <a:ln w="4762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kstvak 15"/>
          <p:cNvSpPr txBox="1"/>
          <p:nvPr/>
        </p:nvSpPr>
        <p:spPr>
          <a:xfrm>
            <a:off x="8348133" y="2827867"/>
            <a:ext cx="3488267" cy="1323439"/>
          </a:xfrm>
          <a:prstGeom prst="rect">
            <a:avLst/>
          </a:prstGeom>
          <a:noFill/>
        </p:spPr>
        <p:txBody>
          <a:bodyPr wrap="square" rtlCol="0">
            <a:spAutoFit/>
          </a:bodyPr>
          <a:lstStyle/>
          <a:p>
            <a:r>
              <a:rPr lang="nl-NL" sz="2000" dirty="0">
                <a:solidFill>
                  <a:srgbClr val="FF0000"/>
                </a:solidFill>
              </a:rPr>
              <a:t>Geeft het </a:t>
            </a:r>
            <a:r>
              <a:rPr lang="nl-NL" sz="2000" b="1" dirty="0">
                <a:solidFill>
                  <a:srgbClr val="FF0000"/>
                </a:solidFill>
              </a:rPr>
              <a:t>aantal </a:t>
            </a:r>
            <a:r>
              <a:rPr lang="nl-NL" sz="2000" dirty="0">
                <a:solidFill>
                  <a:srgbClr val="FF0000"/>
                </a:solidFill>
              </a:rPr>
              <a:t>elementen. Dus NIET de hoogste index.</a:t>
            </a:r>
          </a:p>
          <a:p>
            <a:endParaRPr lang="nl-NL" sz="2000" dirty="0">
              <a:solidFill>
                <a:srgbClr val="FF0000"/>
              </a:solidFill>
            </a:endParaRPr>
          </a:p>
          <a:p>
            <a:r>
              <a:rPr lang="nl-NL" sz="2000" dirty="0">
                <a:solidFill>
                  <a:srgbClr val="FF0000"/>
                </a:solidFill>
              </a:rPr>
              <a:t>Is hier 3 of 4</a:t>
            </a:r>
          </a:p>
        </p:txBody>
      </p:sp>
    </p:spTree>
    <p:extLst>
      <p:ext uri="{BB962C8B-B14F-4D97-AF65-F5344CB8AC3E}">
        <p14:creationId xmlns:p14="http://schemas.microsoft.com/office/powerpoint/2010/main" val="594877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8">
            <a:extLst>
              <a:ext uri="{FF2B5EF4-FFF2-40B4-BE49-F238E27FC236}">
                <a16:creationId xmlns:a16="http://schemas.microsoft.com/office/drawing/2014/main" id="{05F19083-FBAC-6641-9CFD-4F5220C1390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6875"/>
          <a:stretch/>
        </p:blipFill>
        <p:spPr>
          <a:xfrm>
            <a:off x="838200"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a:xfrm>
            <a:off x="1524000" y="1122363"/>
            <a:ext cx="9144000" cy="2387600"/>
          </a:xfrm>
          <a:solidFill>
            <a:schemeClr val="tx1">
              <a:alpha val="75000"/>
            </a:schemeClr>
          </a:solidFill>
          <a:effectLst>
            <a:softEdge rad="0"/>
          </a:effectLst>
        </p:spPr>
        <p:txBody>
          <a:bodyPr>
            <a:normAutofit/>
          </a:bodyPr>
          <a:lstStyle/>
          <a:p>
            <a:r>
              <a:rPr lang="nl-NL" dirty="0">
                <a:solidFill>
                  <a:schemeClr val="bg1"/>
                </a:solidFill>
              </a:rPr>
              <a:t>Pre University Course</a:t>
            </a:r>
            <a:br>
              <a:rPr lang="nl-NL" dirty="0">
                <a:solidFill>
                  <a:schemeClr val="bg1"/>
                </a:solidFill>
              </a:rPr>
            </a:br>
            <a:r>
              <a:rPr lang="nl-NL" dirty="0">
                <a:solidFill>
                  <a:schemeClr val="bg1"/>
                </a:solidFill>
              </a:rPr>
              <a:t>Programmeren</a:t>
            </a: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a:solidFill>
            <a:schemeClr val="tx1">
              <a:alpha val="75000"/>
            </a:schemeClr>
          </a:solidFill>
        </p:spPr>
        <p:txBody>
          <a:bodyPr>
            <a:normAutofit lnSpcReduction="10000"/>
          </a:bodyPr>
          <a:lstStyle/>
          <a:p>
            <a:r>
              <a:rPr lang="nl-NL" dirty="0">
                <a:solidFill>
                  <a:schemeClr val="bg1"/>
                </a:solidFill>
              </a:rPr>
              <a:t>HOORCOLLEGESHEETS</a:t>
            </a:r>
          </a:p>
          <a:p>
            <a:r>
              <a:rPr lang="nl-NL" dirty="0" err="1">
                <a:solidFill>
                  <a:schemeClr val="bg1"/>
                </a:solidFill>
              </a:rPr>
              <a:t>Emmauscollege</a:t>
            </a:r>
            <a:r>
              <a:rPr lang="nl-NL" dirty="0">
                <a:solidFill>
                  <a:schemeClr val="bg1"/>
                </a:solidFill>
              </a:rPr>
              <a:t> Rotterdam</a:t>
            </a:r>
          </a:p>
          <a:p>
            <a:r>
              <a:rPr lang="nl-NL" dirty="0">
                <a:solidFill>
                  <a:schemeClr val="bg1"/>
                </a:solidFill>
              </a:rPr>
              <a:t>4 VWO</a:t>
            </a:r>
          </a:p>
          <a:p>
            <a:r>
              <a:rPr lang="nl-NL" dirty="0">
                <a:solidFill>
                  <a:schemeClr val="bg1"/>
                </a:solidFill>
              </a:rPr>
              <a:t>S.H.J van Geest &amp; A.P. </a:t>
            </a:r>
            <a:r>
              <a:rPr lang="nl-NL" dirty="0" err="1">
                <a:solidFill>
                  <a:schemeClr val="bg1"/>
                </a:solidFill>
              </a:rPr>
              <a:t>Cammeraat</a:t>
            </a:r>
            <a:endParaRPr lang="nl-NL" dirty="0">
              <a:solidFill>
                <a:schemeClr val="bg1"/>
              </a:solidFill>
            </a:endParaRPr>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2</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dirty="0"/>
              <a:t>COLLEGE 1</a:t>
            </a:r>
          </a:p>
        </p:txBody>
      </p:sp>
    </p:spTree>
    <p:extLst>
      <p:ext uri="{BB962C8B-B14F-4D97-AF65-F5344CB8AC3E}">
        <p14:creationId xmlns:p14="http://schemas.microsoft.com/office/powerpoint/2010/main" val="4216754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31A56D-FE75-4244-8A67-E782B85B444D}"/>
              </a:ext>
            </a:extLst>
          </p:cNvPr>
          <p:cNvSpPr>
            <a:spLocks noGrp="1"/>
          </p:cNvSpPr>
          <p:nvPr>
            <p:ph type="title"/>
          </p:nvPr>
        </p:nvSpPr>
        <p:spPr/>
        <p:txBody>
          <a:bodyPr>
            <a:noAutofit/>
          </a:bodyPr>
          <a:lstStyle/>
          <a:p>
            <a:r>
              <a:rPr lang="nl-NL" sz="3200" dirty="0">
                <a:hlinkClick r:id="rId3"/>
              </a:rPr>
              <a:t>https://repl.it/@vangeest/jsP5Khan-animatieLijn</a:t>
            </a:r>
            <a:endParaRPr lang="nl-NL" sz="3200" dirty="0"/>
          </a:p>
        </p:txBody>
      </p:sp>
      <p:pic>
        <p:nvPicPr>
          <p:cNvPr id="13" name="Tijdelijke aanduiding voor inhoud 12">
            <a:extLst>
              <a:ext uri="{FF2B5EF4-FFF2-40B4-BE49-F238E27FC236}">
                <a16:creationId xmlns:a16="http://schemas.microsoft.com/office/drawing/2014/main" id="{2BAD59F3-8272-4144-AAC7-2838D890A109}"/>
              </a:ext>
            </a:extLst>
          </p:cNvPr>
          <p:cNvPicPr>
            <a:picLocks noGrp="1" noChangeAspect="1"/>
          </p:cNvPicPr>
          <p:nvPr>
            <p:ph idx="1"/>
          </p:nvPr>
        </p:nvPicPr>
        <p:blipFill>
          <a:blip r:embed="rId4"/>
          <a:stretch>
            <a:fillRect/>
          </a:stretch>
        </p:blipFill>
        <p:spPr>
          <a:xfrm>
            <a:off x="4406900" y="2552700"/>
            <a:ext cx="3378200" cy="2324100"/>
          </a:xfrm>
          <a:prstGeom prst="rect">
            <a:avLst/>
          </a:prstGeom>
        </p:spPr>
      </p:pic>
      <p:sp>
        <p:nvSpPr>
          <p:cNvPr id="4" name="Tijdelijke aanduiding voor datum 3">
            <a:extLst>
              <a:ext uri="{FF2B5EF4-FFF2-40B4-BE49-F238E27FC236}">
                <a16:creationId xmlns:a16="http://schemas.microsoft.com/office/drawing/2014/main" id="{505D0655-A6C3-5443-B594-2ADB1F1030E9}"/>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817B44E4-F6FC-1542-8B6A-857F7B1709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843E502-C698-854E-B8EE-E42DE6BA7412}"/>
              </a:ext>
            </a:extLst>
          </p:cNvPr>
          <p:cNvSpPr>
            <a:spLocks noGrp="1"/>
          </p:cNvSpPr>
          <p:nvPr>
            <p:ph type="sldNum" sz="quarter" idx="12"/>
          </p:nvPr>
        </p:nvSpPr>
        <p:spPr/>
        <p:txBody>
          <a:bodyPr/>
          <a:lstStyle/>
          <a:p>
            <a:fld id="{0AAEF2E2-A082-486B-BCC1-A4B8E9CF05F7}" type="slidenum">
              <a:rPr lang="nl-NL" smtClean="0"/>
              <a:t>20</a:t>
            </a:fld>
            <a:endParaRPr lang="nl-NL"/>
          </a:p>
        </p:txBody>
      </p:sp>
      <p:sp>
        <p:nvSpPr>
          <p:cNvPr id="7" name="Tijdelijke aanduiding voor tekst 6">
            <a:extLst>
              <a:ext uri="{FF2B5EF4-FFF2-40B4-BE49-F238E27FC236}">
                <a16:creationId xmlns:a16="http://schemas.microsoft.com/office/drawing/2014/main" id="{B01BEE9B-BF79-9C4E-82E2-527610C2BAB6}"/>
              </a:ext>
            </a:extLst>
          </p:cNvPr>
          <p:cNvSpPr>
            <a:spLocks noGrp="1"/>
          </p:cNvSpPr>
          <p:nvPr>
            <p:ph type="body" sz="quarter" idx="17"/>
          </p:nvPr>
        </p:nvSpPr>
        <p:spPr/>
        <p:txBody>
          <a:bodyPr/>
          <a:lstStyle/>
          <a:p>
            <a:r>
              <a:rPr lang="nl-NL" dirty="0"/>
              <a:t>VOORBEELD</a:t>
            </a:r>
          </a:p>
        </p:txBody>
      </p:sp>
      <p:pic>
        <p:nvPicPr>
          <p:cNvPr id="12" name="Afbeelding 11">
            <a:extLst>
              <a:ext uri="{FF2B5EF4-FFF2-40B4-BE49-F238E27FC236}">
                <a16:creationId xmlns:a16="http://schemas.microsoft.com/office/drawing/2014/main" id="{F1404DBB-3E55-3244-A036-4364C6CC26E6}"/>
              </a:ext>
            </a:extLst>
          </p:cNvPr>
          <p:cNvPicPr>
            <a:picLocks noChangeAspect="1"/>
          </p:cNvPicPr>
          <p:nvPr/>
        </p:nvPicPr>
        <p:blipFill>
          <a:blip r:embed="rId5"/>
          <a:stretch>
            <a:fillRect/>
          </a:stretch>
        </p:blipFill>
        <p:spPr>
          <a:xfrm>
            <a:off x="838200" y="1252719"/>
            <a:ext cx="7772400" cy="4827069"/>
          </a:xfrm>
          <a:prstGeom prst="rect">
            <a:avLst/>
          </a:prstGeom>
        </p:spPr>
      </p:pic>
      <p:pic>
        <p:nvPicPr>
          <p:cNvPr id="14" name="Afbeelding 13">
            <a:extLst>
              <a:ext uri="{FF2B5EF4-FFF2-40B4-BE49-F238E27FC236}">
                <a16:creationId xmlns:a16="http://schemas.microsoft.com/office/drawing/2014/main" id="{D67C559C-15B9-014A-B361-E001CA49ADE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95410" y="0"/>
            <a:ext cx="1998880" cy="6858000"/>
          </a:xfrm>
          <a:prstGeom prst="rect">
            <a:avLst/>
          </a:prstGeom>
        </p:spPr>
      </p:pic>
      <p:pic>
        <p:nvPicPr>
          <p:cNvPr id="15" name="Afbeelding 14">
            <a:extLst>
              <a:ext uri="{FF2B5EF4-FFF2-40B4-BE49-F238E27FC236}">
                <a16:creationId xmlns:a16="http://schemas.microsoft.com/office/drawing/2014/main" id="{62C39019-2B96-A648-8A09-0979F322205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195410" y="6858000"/>
            <a:ext cx="1998880" cy="374754"/>
          </a:xfrm>
          <a:prstGeom prst="rect">
            <a:avLst/>
          </a:prstGeom>
        </p:spPr>
      </p:pic>
    </p:spTree>
    <p:extLst>
      <p:ext uri="{BB962C8B-B14F-4D97-AF65-F5344CB8AC3E}">
        <p14:creationId xmlns:p14="http://schemas.microsoft.com/office/powerpoint/2010/main" val="405121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indefinite"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0" fill="hold"/>
                                        <p:tgtEl>
                                          <p:spTgt spid="15"/>
                                        </p:tgtEl>
                                        <p:attrNameLst>
                                          <p:attrName>ppt_x</p:attrName>
                                        </p:attrNameLst>
                                      </p:cBhvr>
                                      <p:tavLst>
                                        <p:tav tm="0">
                                          <p:val>
                                            <p:strVal val="#ppt_x"/>
                                          </p:val>
                                        </p:tav>
                                        <p:tav tm="100000">
                                          <p:val>
                                            <p:strVal val="#ppt_x"/>
                                          </p:val>
                                        </p:tav>
                                      </p:tavLst>
                                    </p:anim>
                                    <p:anim calcmode="lin" valueType="num">
                                      <p:cBhvr additive="base">
                                        <p:cTn id="8" dur="5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Zelf doen</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10515600" cy="4610380"/>
          </a:xfrm>
        </p:spPr>
        <p:txBody>
          <a:bodyPr>
            <a:normAutofit/>
          </a:bodyPr>
          <a:lstStyle/>
          <a:p>
            <a:pPr marL="0" indent="0">
              <a:buNone/>
            </a:pPr>
            <a:r>
              <a:rPr lang="nl-NL" dirty="0"/>
              <a:t>Maak deze functie af:</a:t>
            </a:r>
          </a:p>
          <a:p>
            <a:pPr marL="0" indent="0">
              <a:buNone/>
            </a:pPr>
            <a:r>
              <a:rPr lang="nl-NL" dirty="0">
                <a:solidFill>
                  <a:schemeClr val="bg1">
                    <a:lumMod val="50000"/>
                  </a:schemeClr>
                </a:solidFill>
                <a:latin typeface="Courier" pitchFamily="2" charset="0"/>
              </a:rPr>
              <a:t>var som = </a:t>
            </a:r>
            <a:r>
              <a:rPr lang="nl-NL" dirty="0" err="1">
                <a:solidFill>
                  <a:schemeClr val="bg1">
                    <a:lumMod val="50000"/>
                  </a:schemeClr>
                </a:solidFill>
                <a:latin typeface="Courier" pitchFamily="2" charset="0"/>
              </a:rPr>
              <a:t>function</a:t>
            </a:r>
            <a:r>
              <a:rPr lang="nl-NL" dirty="0">
                <a:solidFill>
                  <a:schemeClr val="bg1">
                    <a:lumMod val="50000"/>
                  </a:schemeClr>
                </a:solidFill>
                <a:latin typeface="Courier" pitchFamily="2" charset="0"/>
              </a:rPr>
              <a:t>(getallen) {</a:t>
            </a:r>
          </a:p>
          <a:p>
            <a:pPr marL="0" indent="0">
              <a:buNone/>
            </a:pPr>
            <a:r>
              <a:rPr lang="nl-NL" dirty="0">
                <a:solidFill>
                  <a:schemeClr val="bg1">
                    <a:lumMod val="50000"/>
                  </a:schemeClr>
                </a:solidFill>
                <a:latin typeface="Courier" pitchFamily="2" charset="0"/>
              </a:rPr>
              <a:t>  // ga er vanuit dat getallen een array is</a:t>
            </a:r>
          </a:p>
          <a:p>
            <a:pPr marL="0" indent="0">
              <a:buNone/>
            </a:pPr>
            <a:r>
              <a:rPr lang="nl-NL" dirty="0">
                <a:solidFill>
                  <a:schemeClr val="bg1">
                    <a:lumMod val="50000"/>
                  </a:schemeClr>
                </a:solidFill>
                <a:latin typeface="Courier" pitchFamily="2" charset="0"/>
              </a:rPr>
              <a:t>  var uitkomst = 0;</a:t>
            </a:r>
          </a:p>
          <a:p>
            <a:pPr marL="0" indent="0">
              <a:buNone/>
            </a:pPr>
            <a:r>
              <a:rPr lang="nl-NL" dirty="0">
                <a:solidFill>
                  <a:schemeClr val="bg1">
                    <a:lumMod val="50000"/>
                  </a:schemeClr>
                </a:solidFill>
                <a:latin typeface="Courier" pitchFamily="2" charset="0"/>
              </a:rPr>
              <a:t>  </a:t>
            </a:r>
            <a:r>
              <a:rPr lang="nl-NL" dirty="0" err="1">
                <a:solidFill>
                  <a:schemeClr val="bg1">
                    <a:lumMod val="50000"/>
                  </a:schemeClr>
                </a:solidFill>
                <a:latin typeface="Courier" pitchFamily="2" charset="0"/>
              </a:rPr>
              <a:t>for</a:t>
            </a:r>
            <a:r>
              <a:rPr lang="nl-NL" dirty="0">
                <a:solidFill>
                  <a:schemeClr val="bg1">
                    <a:lumMod val="50000"/>
                  </a:schemeClr>
                </a:solidFill>
                <a:latin typeface="Courier" pitchFamily="2" charset="0"/>
              </a:rPr>
              <a:t> (var i = 0; ... ; ...) {</a:t>
            </a:r>
          </a:p>
          <a:p>
            <a:pPr marL="0" indent="0">
              <a:buNone/>
            </a:pPr>
            <a:r>
              <a:rPr lang="nl-NL" dirty="0">
                <a:solidFill>
                  <a:schemeClr val="bg1">
                    <a:lumMod val="50000"/>
                  </a:schemeClr>
                </a:solidFill>
                <a:latin typeface="Courier" pitchFamily="2" charset="0"/>
              </a:rPr>
              <a:t>    ...</a:t>
            </a:r>
          </a:p>
          <a:p>
            <a:pPr marL="0" indent="0">
              <a:buNone/>
            </a:pPr>
            <a:r>
              <a:rPr lang="nl-NL" dirty="0">
                <a:solidFill>
                  <a:schemeClr val="bg1">
                    <a:lumMod val="50000"/>
                  </a:schemeClr>
                </a:solidFill>
                <a:latin typeface="Courier" pitchFamily="2" charset="0"/>
              </a:rPr>
              <a:t>  }</a:t>
            </a:r>
          </a:p>
          <a:p>
            <a:pPr marL="0" indent="0">
              <a:buNone/>
            </a:pPr>
            <a:r>
              <a:rPr lang="nl-NL" dirty="0">
                <a:solidFill>
                  <a:schemeClr val="bg1">
                    <a:lumMod val="50000"/>
                  </a:schemeClr>
                </a:solidFill>
                <a:latin typeface="Courier" pitchFamily="2" charset="0"/>
              </a:rPr>
              <a:t>  return uitkomst;</a:t>
            </a:r>
          </a:p>
          <a:p>
            <a:pPr marL="0" indent="0">
              <a:buNone/>
            </a:pPr>
            <a:r>
              <a:rPr lang="nl-NL" dirty="0">
                <a:solidFill>
                  <a:schemeClr val="bg1">
                    <a:lumMod val="50000"/>
                  </a:schemeClr>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200</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6</a:t>
            </a:r>
          </a:p>
        </p:txBody>
      </p:sp>
    </p:spTree>
    <p:extLst>
      <p:ext uri="{BB962C8B-B14F-4D97-AF65-F5344CB8AC3E}">
        <p14:creationId xmlns:p14="http://schemas.microsoft.com/office/powerpoint/2010/main" val="90543295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Zelf doen</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10515600" cy="4610380"/>
          </a:xfrm>
        </p:spPr>
        <p:txBody>
          <a:bodyPr>
            <a:normAutofit/>
          </a:bodyPr>
          <a:lstStyle/>
          <a:p>
            <a:pPr marL="0" indent="0">
              <a:buNone/>
            </a:pPr>
            <a:r>
              <a:rPr lang="nl-NL" dirty="0"/>
              <a:t>Maak deze functie af:</a:t>
            </a:r>
          </a:p>
          <a:p>
            <a:pPr marL="0" indent="0">
              <a:buNone/>
            </a:pPr>
            <a:r>
              <a:rPr lang="nl-NL" dirty="0">
                <a:solidFill>
                  <a:schemeClr val="bg1">
                    <a:lumMod val="50000"/>
                  </a:schemeClr>
                </a:solidFill>
                <a:latin typeface="Courier" pitchFamily="2" charset="0"/>
              </a:rPr>
              <a:t>var som = </a:t>
            </a:r>
            <a:r>
              <a:rPr lang="nl-NL" dirty="0" err="1">
                <a:solidFill>
                  <a:schemeClr val="bg1">
                    <a:lumMod val="50000"/>
                  </a:schemeClr>
                </a:solidFill>
                <a:latin typeface="Courier" pitchFamily="2" charset="0"/>
              </a:rPr>
              <a:t>function</a:t>
            </a:r>
            <a:r>
              <a:rPr lang="nl-NL" dirty="0">
                <a:solidFill>
                  <a:schemeClr val="bg1">
                    <a:lumMod val="50000"/>
                  </a:schemeClr>
                </a:solidFill>
                <a:latin typeface="Courier" pitchFamily="2" charset="0"/>
              </a:rPr>
              <a:t>(getallen) {</a:t>
            </a:r>
          </a:p>
          <a:p>
            <a:pPr marL="0" indent="0">
              <a:buNone/>
            </a:pPr>
            <a:r>
              <a:rPr lang="nl-NL" dirty="0">
                <a:solidFill>
                  <a:schemeClr val="bg1">
                    <a:lumMod val="50000"/>
                  </a:schemeClr>
                </a:solidFill>
                <a:latin typeface="Courier" pitchFamily="2" charset="0"/>
              </a:rPr>
              <a:t>  // ga er vanuit dat getallen een array is</a:t>
            </a:r>
          </a:p>
          <a:p>
            <a:pPr marL="0" indent="0">
              <a:buNone/>
            </a:pPr>
            <a:r>
              <a:rPr lang="nl-NL" dirty="0">
                <a:solidFill>
                  <a:schemeClr val="bg1">
                    <a:lumMod val="50000"/>
                  </a:schemeClr>
                </a:solidFill>
                <a:latin typeface="Courier" pitchFamily="2" charset="0"/>
              </a:rPr>
              <a:t>  var uitkomst = 0;</a:t>
            </a:r>
          </a:p>
          <a:p>
            <a:pPr marL="0" indent="0">
              <a:buNone/>
            </a:pPr>
            <a:r>
              <a:rPr lang="nl-NL" dirty="0">
                <a:solidFill>
                  <a:schemeClr val="bg1">
                    <a:lumMod val="50000"/>
                  </a:schemeClr>
                </a:solidFill>
                <a:latin typeface="Courier" pitchFamily="2" charset="0"/>
              </a:rPr>
              <a:t>  </a:t>
            </a:r>
            <a:r>
              <a:rPr lang="nl-NL" dirty="0" err="1">
                <a:solidFill>
                  <a:schemeClr val="bg1">
                    <a:lumMod val="50000"/>
                  </a:schemeClr>
                </a:solidFill>
                <a:latin typeface="Courier" pitchFamily="2" charset="0"/>
              </a:rPr>
              <a:t>for</a:t>
            </a:r>
            <a:r>
              <a:rPr lang="nl-NL" dirty="0">
                <a:solidFill>
                  <a:schemeClr val="bg1">
                    <a:lumMod val="50000"/>
                  </a:schemeClr>
                </a:solidFill>
                <a:latin typeface="Courier" pitchFamily="2" charset="0"/>
              </a:rPr>
              <a:t> (var i = 0; i &lt; </a:t>
            </a:r>
            <a:r>
              <a:rPr lang="nl-NL" dirty="0" err="1">
                <a:solidFill>
                  <a:schemeClr val="bg1">
                    <a:lumMod val="50000"/>
                  </a:schemeClr>
                </a:solidFill>
                <a:latin typeface="Courier" pitchFamily="2" charset="0"/>
              </a:rPr>
              <a:t>getallen.length</a:t>
            </a:r>
            <a:r>
              <a:rPr lang="nl-NL" dirty="0">
                <a:solidFill>
                  <a:schemeClr val="bg1">
                    <a:lumMod val="50000"/>
                  </a:schemeClr>
                </a:solidFill>
                <a:latin typeface="Courier" pitchFamily="2" charset="0"/>
              </a:rPr>
              <a:t>; i++) {</a:t>
            </a:r>
          </a:p>
          <a:p>
            <a:pPr marL="0" indent="0">
              <a:buNone/>
            </a:pPr>
            <a:r>
              <a:rPr lang="nl-NL" dirty="0">
                <a:solidFill>
                  <a:schemeClr val="bg1">
                    <a:lumMod val="50000"/>
                  </a:schemeClr>
                </a:solidFill>
                <a:latin typeface="Courier" pitchFamily="2" charset="0"/>
              </a:rPr>
              <a:t>    uitkomst = uitkomst + getallen[i];</a:t>
            </a:r>
          </a:p>
          <a:p>
            <a:pPr marL="0" indent="0">
              <a:buNone/>
            </a:pPr>
            <a:r>
              <a:rPr lang="nl-NL" dirty="0">
                <a:solidFill>
                  <a:schemeClr val="bg1">
                    <a:lumMod val="50000"/>
                  </a:schemeClr>
                </a:solidFill>
                <a:latin typeface="Courier" pitchFamily="2" charset="0"/>
              </a:rPr>
              <a:t>  }</a:t>
            </a:r>
          </a:p>
          <a:p>
            <a:pPr marL="0" indent="0">
              <a:buNone/>
            </a:pPr>
            <a:r>
              <a:rPr lang="nl-NL" dirty="0">
                <a:solidFill>
                  <a:schemeClr val="bg1">
                    <a:lumMod val="50000"/>
                  </a:schemeClr>
                </a:solidFill>
                <a:latin typeface="Courier" pitchFamily="2" charset="0"/>
              </a:rPr>
              <a:t>  return uitkomst;</a:t>
            </a:r>
          </a:p>
          <a:p>
            <a:pPr marL="0" indent="0">
              <a:buNone/>
            </a:pPr>
            <a:r>
              <a:rPr lang="nl-NL" dirty="0">
                <a:solidFill>
                  <a:schemeClr val="bg1">
                    <a:lumMod val="50000"/>
                  </a:schemeClr>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201</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6</a:t>
            </a:r>
          </a:p>
        </p:txBody>
      </p:sp>
    </p:spTree>
    <p:extLst>
      <p:ext uri="{BB962C8B-B14F-4D97-AF65-F5344CB8AC3E}">
        <p14:creationId xmlns:p14="http://schemas.microsoft.com/office/powerpoint/2010/main" val="135329967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Zelf doen</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10515600" cy="4610380"/>
          </a:xfrm>
        </p:spPr>
        <p:txBody>
          <a:bodyPr>
            <a:normAutofit lnSpcReduction="10000"/>
          </a:bodyPr>
          <a:lstStyle/>
          <a:p>
            <a:pPr marL="0" indent="0">
              <a:buNone/>
            </a:pPr>
            <a:r>
              <a:rPr lang="nl-NL" dirty="0"/>
              <a:t>Maak deze functie af. Bij iedere klik moet de waarde van </a:t>
            </a:r>
            <a:r>
              <a:rPr lang="nl-NL" dirty="0" err="1"/>
              <a:t>mouseX</a:t>
            </a:r>
            <a:r>
              <a:rPr lang="nl-NL" dirty="0"/>
              <a:t> aan de array </a:t>
            </a:r>
            <a:r>
              <a:rPr lang="nl-NL" dirty="0" err="1"/>
              <a:t>xCoordinaten</a:t>
            </a:r>
            <a:r>
              <a:rPr lang="nl-NL" dirty="0"/>
              <a:t> worden toegevoegd:</a:t>
            </a:r>
          </a:p>
          <a:p>
            <a:pPr marL="0" indent="0">
              <a:buNone/>
            </a:pPr>
            <a:endParaRPr lang="nl-NL" dirty="0"/>
          </a:p>
          <a:p>
            <a:pPr marL="0" indent="0">
              <a:buNone/>
            </a:pPr>
            <a:r>
              <a:rPr lang="nl-NL" dirty="0">
                <a:solidFill>
                  <a:schemeClr val="bg1">
                    <a:lumMod val="50000"/>
                  </a:schemeClr>
                </a:solidFill>
                <a:latin typeface="Courier" pitchFamily="2" charset="0"/>
              </a:rPr>
              <a:t>var </a:t>
            </a:r>
            <a:r>
              <a:rPr lang="nl-NL" dirty="0" err="1">
                <a:solidFill>
                  <a:schemeClr val="bg1">
                    <a:lumMod val="50000"/>
                  </a:schemeClr>
                </a:solidFill>
                <a:latin typeface="Courier" pitchFamily="2" charset="0"/>
              </a:rPr>
              <a:t>xCoordinaten</a:t>
            </a:r>
            <a:r>
              <a:rPr lang="nl-NL" dirty="0">
                <a:solidFill>
                  <a:schemeClr val="bg1">
                    <a:lumMod val="50000"/>
                  </a:schemeClr>
                </a:solidFill>
                <a:latin typeface="Courier" pitchFamily="2" charset="0"/>
              </a:rPr>
              <a:t> = [];</a:t>
            </a:r>
          </a:p>
          <a:p>
            <a:pPr marL="0" indent="0">
              <a:buNone/>
            </a:pPr>
            <a:endParaRPr lang="nl-NL" dirty="0">
              <a:solidFill>
                <a:schemeClr val="bg1">
                  <a:lumMod val="50000"/>
                </a:schemeClr>
              </a:solidFill>
              <a:latin typeface="Courier" pitchFamily="2" charset="0"/>
            </a:endParaRPr>
          </a:p>
          <a:p>
            <a:pPr marL="0" indent="0">
              <a:buNone/>
            </a:pPr>
            <a:r>
              <a:rPr lang="nl-NL" dirty="0" err="1">
                <a:solidFill>
                  <a:schemeClr val="bg1">
                    <a:lumMod val="50000"/>
                  </a:schemeClr>
                </a:solidFill>
                <a:latin typeface="Courier" pitchFamily="2" charset="0"/>
              </a:rPr>
              <a:t>mouseClicked</a:t>
            </a:r>
            <a:r>
              <a:rPr lang="nl-NL" dirty="0">
                <a:solidFill>
                  <a:schemeClr val="bg1">
                    <a:lumMod val="50000"/>
                  </a:schemeClr>
                </a:solidFill>
                <a:latin typeface="Courier" pitchFamily="2" charset="0"/>
              </a:rPr>
              <a:t> = </a:t>
            </a:r>
            <a:r>
              <a:rPr lang="nl-NL" dirty="0" err="1">
                <a:solidFill>
                  <a:schemeClr val="bg1">
                    <a:lumMod val="50000"/>
                  </a:schemeClr>
                </a:solidFill>
                <a:latin typeface="Courier" pitchFamily="2" charset="0"/>
              </a:rPr>
              <a:t>function</a:t>
            </a:r>
            <a:r>
              <a:rPr lang="nl-NL" dirty="0">
                <a:solidFill>
                  <a:schemeClr val="bg1">
                    <a:lumMod val="50000"/>
                  </a:schemeClr>
                </a:solidFill>
                <a:latin typeface="Courier" pitchFamily="2" charset="0"/>
              </a:rPr>
              <a:t>() {</a:t>
            </a:r>
          </a:p>
          <a:p>
            <a:pPr marL="0" indent="0">
              <a:buNone/>
            </a:pPr>
            <a:r>
              <a:rPr lang="nl-NL" dirty="0">
                <a:solidFill>
                  <a:schemeClr val="bg1">
                    <a:lumMod val="50000"/>
                  </a:schemeClr>
                </a:solidFill>
                <a:latin typeface="Courier" pitchFamily="2" charset="0"/>
              </a:rPr>
              <a:t>  </a:t>
            </a:r>
          </a:p>
          <a:p>
            <a:pPr marL="0" indent="0">
              <a:buNone/>
            </a:pPr>
            <a:endParaRPr lang="nl-NL" dirty="0">
              <a:solidFill>
                <a:schemeClr val="bg1">
                  <a:lumMod val="50000"/>
                </a:schemeClr>
              </a:solidFill>
              <a:latin typeface="Courier" pitchFamily="2" charset="0"/>
            </a:endParaRPr>
          </a:p>
          <a:p>
            <a:pPr marL="0" indent="0">
              <a:buNone/>
            </a:pPr>
            <a:endParaRPr lang="nl-NL" dirty="0">
              <a:solidFill>
                <a:schemeClr val="bg1">
                  <a:lumMod val="50000"/>
                </a:schemeClr>
              </a:solidFill>
              <a:latin typeface="Courier" pitchFamily="2" charset="0"/>
            </a:endParaRPr>
          </a:p>
          <a:p>
            <a:pPr marL="0" indent="0">
              <a:buNone/>
            </a:pPr>
            <a:r>
              <a:rPr lang="nl-NL" dirty="0">
                <a:solidFill>
                  <a:schemeClr val="bg1">
                    <a:lumMod val="50000"/>
                  </a:schemeClr>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202</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6</a:t>
            </a:r>
          </a:p>
        </p:txBody>
      </p:sp>
    </p:spTree>
    <p:extLst>
      <p:ext uri="{BB962C8B-B14F-4D97-AF65-F5344CB8AC3E}">
        <p14:creationId xmlns:p14="http://schemas.microsoft.com/office/powerpoint/2010/main" val="141381523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Zelf doen</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10515600" cy="4610380"/>
          </a:xfrm>
        </p:spPr>
        <p:txBody>
          <a:bodyPr>
            <a:normAutofit/>
          </a:bodyPr>
          <a:lstStyle/>
          <a:p>
            <a:pPr marL="0" indent="0">
              <a:buNone/>
            </a:pPr>
            <a:r>
              <a:rPr lang="nl-NL" dirty="0"/>
              <a:t>Maak deze functie af. Bij iedere klik moet de waarde van </a:t>
            </a:r>
            <a:r>
              <a:rPr lang="nl-NL" dirty="0" err="1"/>
              <a:t>mouseX</a:t>
            </a:r>
            <a:r>
              <a:rPr lang="nl-NL" dirty="0"/>
              <a:t> aan de array </a:t>
            </a:r>
            <a:r>
              <a:rPr lang="nl-NL" dirty="0" err="1"/>
              <a:t>xCoordinaten</a:t>
            </a:r>
            <a:r>
              <a:rPr lang="nl-NL" dirty="0"/>
              <a:t> worden toegevoegd:</a:t>
            </a:r>
          </a:p>
          <a:p>
            <a:pPr marL="0" indent="0">
              <a:buNone/>
            </a:pPr>
            <a:endParaRPr lang="nl-NL" dirty="0"/>
          </a:p>
          <a:p>
            <a:pPr marL="0" indent="0">
              <a:buNone/>
            </a:pPr>
            <a:r>
              <a:rPr lang="nl-NL" dirty="0">
                <a:solidFill>
                  <a:schemeClr val="bg1">
                    <a:lumMod val="50000"/>
                  </a:schemeClr>
                </a:solidFill>
                <a:latin typeface="Courier" pitchFamily="2" charset="0"/>
              </a:rPr>
              <a:t>var </a:t>
            </a:r>
            <a:r>
              <a:rPr lang="nl-NL" dirty="0" err="1">
                <a:solidFill>
                  <a:schemeClr val="bg1">
                    <a:lumMod val="50000"/>
                  </a:schemeClr>
                </a:solidFill>
                <a:latin typeface="Courier" pitchFamily="2" charset="0"/>
              </a:rPr>
              <a:t>xCoordinaten</a:t>
            </a:r>
            <a:r>
              <a:rPr lang="nl-NL" dirty="0">
                <a:solidFill>
                  <a:schemeClr val="bg1">
                    <a:lumMod val="50000"/>
                  </a:schemeClr>
                </a:solidFill>
                <a:latin typeface="Courier" pitchFamily="2" charset="0"/>
              </a:rPr>
              <a:t> = [];</a:t>
            </a:r>
          </a:p>
          <a:p>
            <a:pPr marL="0" indent="0">
              <a:buNone/>
            </a:pPr>
            <a:endParaRPr lang="nl-NL" dirty="0">
              <a:solidFill>
                <a:schemeClr val="bg1">
                  <a:lumMod val="50000"/>
                </a:schemeClr>
              </a:solidFill>
              <a:latin typeface="Courier" pitchFamily="2" charset="0"/>
            </a:endParaRPr>
          </a:p>
          <a:p>
            <a:pPr marL="0" indent="0">
              <a:buNone/>
            </a:pPr>
            <a:r>
              <a:rPr lang="nl-NL" dirty="0" err="1">
                <a:solidFill>
                  <a:schemeClr val="bg1">
                    <a:lumMod val="50000"/>
                  </a:schemeClr>
                </a:solidFill>
                <a:latin typeface="Courier" pitchFamily="2" charset="0"/>
              </a:rPr>
              <a:t>mouseClicked</a:t>
            </a:r>
            <a:r>
              <a:rPr lang="nl-NL" dirty="0">
                <a:solidFill>
                  <a:schemeClr val="bg1">
                    <a:lumMod val="50000"/>
                  </a:schemeClr>
                </a:solidFill>
                <a:latin typeface="Courier" pitchFamily="2" charset="0"/>
              </a:rPr>
              <a:t> = </a:t>
            </a:r>
            <a:r>
              <a:rPr lang="nl-NL" dirty="0" err="1">
                <a:solidFill>
                  <a:schemeClr val="bg1">
                    <a:lumMod val="50000"/>
                  </a:schemeClr>
                </a:solidFill>
                <a:latin typeface="Courier" pitchFamily="2" charset="0"/>
              </a:rPr>
              <a:t>function</a:t>
            </a:r>
            <a:r>
              <a:rPr lang="nl-NL" dirty="0">
                <a:solidFill>
                  <a:schemeClr val="bg1">
                    <a:lumMod val="50000"/>
                  </a:schemeClr>
                </a:solidFill>
                <a:latin typeface="Courier" pitchFamily="2" charset="0"/>
              </a:rPr>
              <a:t>() {</a:t>
            </a:r>
          </a:p>
          <a:p>
            <a:pPr marL="0" indent="0">
              <a:buNone/>
            </a:pPr>
            <a:r>
              <a:rPr lang="nl-NL" dirty="0">
                <a:solidFill>
                  <a:schemeClr val="bg1">
                    <a:lumMod val="50000"/>
                  </a:schemeClr>
                </a:solidFill>
                <a:latin typeface="Courier" pitchFamily="2" charset="0"/>
              </a:rPr>
              <a:t>  </a:t>
            </a:r>
            <a:r>
              <a:rPr lang="nl-NL" dirty="0" err="1">
                <a:solidFill>
                  <a:schemeClr val="bg1">
                    <a:lumMod val="50000"/>
                  </a:schemeClr>
                </a:solidFill>
                <a:latin typeface="Courier" pitchFamily="2" charset="0"/>
              </a:rPr>
              <a:t>xCoordinaten.push</a:t>
            </a:r>
            <a:r>
              <a:rPr lang="nl-NL" dirty="0">
                <a:solidFill>
                  <a:schemeClr val="bg1">
                    <a:lumMod val="50000"/>
                  </a:schemeClr>
                </a:solidFill>
                <a:latin typeface="Courier" pitchFamily="2" charset="0"/>
              </a:rPr>
              <a:t>(</a:t>
            </a:r>
            <a:r>
              <a:rPr lang="nl-NL" dirty="0" err="1">
                <a:solidFill>
                  <a:schemeClr val="bg1">
                    <a:lumMod val="50000"/>
                  </a:schemeClr>
                </a:solidFill>
                <a:latin typeface="Courier" pitchFamily="2" charset="0"/>
              </a:rPr>
              <a:t>mouseX</a:t>
            </a:r>
            <a:r>
              <a:rPr lang="nl-NL" dirty="0">
                <a:solidFill>
                  <a:schemeClr val="bg1">
                    <a:lumMod val="50000"/>
                  </a:schemeClr>
                </a:solidFill>
                <a:latin typeface="Courier" pitchFamily="2" charset="0"/>
              </a:rPr>
              <a:t>);</a:t>
            </a:r>
          </a:p>
          <a:p>
            <a:pPr marL="0" indent="0">
              <a:buNone/>
            </a:pPr>
            <a:r>
              <a:rPr lang="nl-NL" dirty="0">
                <a:solidFill>
                  <a:schemeClr val="bg1">
                    <a:lumMod val="50000"/>
                  </a:schemeClr>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203</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6</a:t>
            </a:r>
          </a:p>
        </p:txBody>
      </p:sp>
    </p:spTree>
    <p:extLst>
      <p:ext uri="{BB962C8B-B14F-4D97-AF65-F5344CB8AC3E}">
        <p14:creationId xmlns:p14="http://schemas.microsoft.com/office/powerpoint/2010/main" val="159038620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Zelf doen</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10515600" cy="4610380"/>
          </a:xfrm>
        </p:spPr>
        <p:txBody>
          <a:bodyPr>
            <a:normAutofit fontScale="92500" lnSpcReduction="20000"/>
          </a:bodyPr>
          <a:lstStyle/>
          <a:p>
            <a:pPr marL="0" indent="0">
              <a:buNone/>
            </a:pPr>
            <a:r>
              <a:rPr lang="nl-NL" dirty="0"/>
              <a:t>Maak deze functie af:</a:t>
            </a:r>
          </a:p>
          <a:p>
            <a:pPr marL="0" indent="0">
              <a:buNone/>
            </a:pPr>
            <a:r>
              <a:rPr lang="nl-NL" dirty="0">
                <a:solidFill>
                  <a:schemeClr val="bg1">
                    <a:lumMod val="50000"/>
                  </a:schemeClr>
                </a:solidFill>
                <a:latin typeface="Courier" pitchFamily="2" charset="0"/>
              </a:rPr>
              <a:t>var gemiddelde = </a:t>
            </a:r>
            <a:r>
              <a:rPr lang="nl-NL" dirty="0" err="1">
                <a:solidFill>
                  <a:schemeClr val="bg1">
                    <a:lumMod val="50000"/>
                  </a:schemeClr>
                </a:solidFill>
                <a:latin typeface="Courier" pitchFamily="2" charset="0"/>
              </a:rPr>
              <a:t>function</a:t>
            </a:r>
            <a:r>
              <a:rPr lang="nl-NL" dirty="0">
                <a:solidFill>
                  <a:schemeClr val="bg1">
                    <a:lumMod val="50000"/>
                  </a:schemeClr>
                </a:solidFill>
                <a:latin typeface="Courier" pitchFamily="2" charset="0"/>
              </a:rPr>
              <a:t>(getallen) {</a:t>
            </a:r>
          </a:p>
          <a:p>
            <a:pPr marL="0" indent="0">
              <a:buNone/>
            </a:pPr>
            <a:r>
              <a:rPr lang="nl-NL" dirty="0">
                <a:solidFill>
                  <a:schemeClr val="bg1">
                    <a:lumMod val="50000"/>
                  </a:schemeClr>
                </a:solidFill>
                <a:latin typeface="Courier" pitchFamily="2" charset="0"/>
              </a:rPr>
              <a:t>  // ga er vanuit dat getallen een array is</a:t>
            </a:r>
          </a:p>
          <a:p>
            <a:pPr marL="0" indent="0">
              <a:buNone/>
            </a:pPr>
            <a:r>
              <a:rPr lang="nl-NL" dirty="0">
                <a:solidFill>
                  <a:schemeClr val="bg1">
                    <a:lumMod val="50000"/>
                  </a:schemeClr>
                </a:solidFill>
                <a:latin typeface="Courier" pitchFamily="2" charset="0"/>
              </a:rPr>
              <a:t>  var uitkomst = 0;</a:t>
            </a:r>
          </a:p>
          <a:p>
            <a:pPr marL="0" indent="0">
              <a:buNone/>
            </a:pPr>
            <a:r>
              <a:rPr lang="nl-NL" dirty="0">
                <a:solidFill>
                  <a:schemeClr val="bg1">
                    <a:lumMod val="50000"/>
                  </a:schemeClr>
                </a:solidFill>
                <a:latin typeface="Courier" pitchFamily="2" charset="0"/>
              </a:rPr>
              <a:t>  var som = 0;</a:t>
            </a:r>
          </a:p>
          <a:p>
            <a:pPr marL="0" indent="0">
              <a:buNone/>
            </a:pPr>
            <a:r>
              <a:rPr lang="nl-NL" dirty="0">
                <a:solidFill>
                  <a:schemeClr val="bg1">
                    <a:lumMod val="50000"/>
                  </a:schemeClr>
                </a:solidFill>
                <a:latin typeface="Courier" pitchFamily="2" charset="0"/>
              </a:rPr>
              <a:t>  </a:t>
            </a:r>
            <a:r>
              <a:rPr lang="nl-NL" dirty="0" err="1">
                <a:solidFill>
                  <a:schemeClr val="bg1">
                    <a:lumMod val="50000"/>
                  </a:schemeClr>
                </a:solidFill>
                <a:latin typeface="Courier" pitchFamily="2" charset="0"/>
              </a:rPr>
              <a:t>for</a:t>
            </a:r>
            <a:r>
              <a:rPr lang="nl-NL" dirty="0">
                <a:solidFill>
                  <a:schemeClr val="bg1">
                    <a:lumMod val="50000"/>
                  </a:schemeClr>
                </a:solidFill>
                <a:latin typeface="Courier" pitchFamily="2" charset="0"/>
              </a:rPr>
              <a:t> (var i = 0; ... ; ...) {</a:t>
            </a:r>
          </a:p>
          <a:p>
            <a:pPr marL="0" indent="0">
              <a:buNone/>
            </a:pPr>
            <a:r>
              <a:rPr lang="nl-NL" dirty="0">
                <a:solidFill>
                  <a:schemeClr val="bg1">
                    <a:lumMod val="50000"/>
                  </a:schemeClr>
                </a:solidFill>
                <a:latin typeface="Courier" pitchFamily="2" charset="0"/>
              </a:rPr>
              <a:t>    som = ...</a:t>
            </a:r>
          </a:p>
          <a:p>
            <a:pPr marL="0" indent="0">
              <a:buNone/>
            </a:pPr>
            <a:r>
              <a:rPr lang="nl-NL" dirty="0">
                <a:solidFill>
                  <a:schemeClr val="bg1">
                    <a:lumMod val="50000"/>
                  </a:schemeClr>
                </a:solidFill>
                <a:latin typeface="Courier" pitchFamily="2" charset="0"/>
              </a:rPr>
              <a:t>  }</a:t>
            </a:r>
          </a:p>
          <a:p>
            <a:pPr marL="0" indent="0">
              <a:buNone/>
            </a:pPr>
            <a:r>
              <a:rPr lang="nl-NL" dirty="0">
                <a:solidFill>
                  <a:schemeClr val="bg1">
                    <a:lumMod val="50000"/>
                  </a:schemeClr>
                </a:solidFill>
                <a:latin typeface="Courier" pitchFamily="2" charset="0"/>
              </a:rPr>
              <a:t>  uitkomst = ...</a:t>
            </a:r>
          </a:p>
          <a:p>
            <a:pPr marL="0" indent="0">
              <a:buNone/>
            </a:pPr>
            <a:r>
              <a:rPr lang="nl-NL" dirty="0">
                <a:solidFill>
                  <a:schemeClr val="bg1">
                    <a:lumMod val="50000"/>
                  </a:schemeClr>
                </a:solidFill>
                <a:latin typeface="Courier" pitchFamily="2" charset="0"/>
              </a:rPr>
              <a:t>  return uitkomst;</a:t>
            </a:r>
          </a:p>
          <a:p>
            <a:pPr marL="0" indent="0">
              <a:buNone/>
            </a:pPr>
            <a:r>
              <a:rPr lang="nl-NL" dirty="0">
                <a:solidFill>
                  <a:schemeClr val="bg1">
                    <a:lumMod val="50000"/>
                  </a:schemeClr>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204</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6</a:t>
            </a:r>
          </a:p>
        </p:txBody>
      </p:sp>
    </p:spTree>
    <p:extLst>
      <p:ext uri="{BB962C8B-B14F-4D97-AF65-F5344CB8AC3E}">
        <p14:creationId xmlns:p14="http://schemas.microsoft.com/office/powerpoint/2010/main" val="174540631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Zelf doen</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10515600" cy="4610380"/>
          </a:xfrm>
        </p:spPr>
        <p:txBody>
          <a:bodyPr>
            <a:normAutofit fontScale="92500" lnSpcReduction="20000"/>
          </a:bodyPr>
          <a:lstStyle/>
          <a:p>
            <a:pPr marL="0" indent="0">
              <a:buNone/>
            </a:pPr>
            <a:r>
              <a:rPr lang="nl-NL" dirty="0"/>
              <a:t>Maak deze functie af:</a:t>
            </a:r>
          </a:p>
          <a:p>
            <a:pPr marL="0" indent="0">
              <a:buNone/>
            </a:pPr>
            <a:r>
              <a:rPr lang="nl-NL" dirty="0">
                <a:solidFill>
                  <a:schemeClr val="bg1">
                    <a:lumMod val="50000"/>
                  </a:schemeClr>
                </a:solidFill>
                <a:latin typeface="Courier" pitchFamily="2" charset="0"/>
              </a:rPr>
              <a:t>var gemiddelde = </a:t>
            </a:r>
            <a:r>
              <a:rPr lang="nl-NL" dirty="0" err="1">
                <a:solidFill>
                  <a:schemeClr val="bg1">
                    <a:lumMod val="50000"/>
                  </a:schemeClr>
                </a:solidFill>
                <a:latin typeface="Courier" pitchFamily="2" charset="0"/>
              </a:rPr>
              <a:t>function</a:t>
            </a:r>
            <a:r>
              <a:rPr lang="nl-NL" dirty="0">
                <a:solidFill>
                  <a:schemeClr val="bg1">
                    <a:lumMod val="50000"/>
                  </a:schemeClr>
                </a:solidFill>
                <a:latin typeface="Courier" pitchFamily="2" charset="0"/>
              </a:rPr>
              <a:t>(getallen) {</a:t>
            </a:r>
          </a:p>
          <a:p>
            <a:pPr marL="0" indent="0">
              <a:buNone/>
            </a:pPr>
            <a:r>
              <a:rPr lang="nl-NL" dirty="0">
                <a:solidFill>
                  <a:schemeClr val="bg1">
                    <a:lumMod val="50000"/>
                  </a:schemeClr>
                </a:solidFill>
                <a:latin typeface="Courier" pitchFamily="2" charset="0"/>
              </a:rPr>
              <a:t>  // ga er vanuit dat getallen een array is</a:t>
            </a:r>
          </a:p>
          <a:p>
            <a:pPr marL="0" indent="0">
              <a:buNone/>
            </a:pPr>
            <a:r>
              <a:rPr lang="nl-NL" dirty="0">
                <a:solidFill>
                  <a:schemeClr val="bg1">
                    <a:lumMod val="50000"/>
                  </a:schemeClr>
                </a:solidFill>
                <a:latin typeface="Courier" pitchFamily="2" charset="0"/>
              </a:rPr>
              <a:t>  var uitkomst = 0;</a:t>
            </a:r>
          </a:p>
          <a:p>
            <a:pPr marL="0" indent="0">
              <a:buNone/>
            </a:pPr>
            <a:r>
              <a:rPr lang="nl-NL" dirty="0">
                <a:solidFill>
                  <a:schemeClr val="bg1">
                    <a:lumMod val="50000"/>
                  </a:schemeClr>
                </a:solidFill>
                <a:latin typeface="Courier" pitchFamily="2" charset="0"/>
              </a:rPr>
              <a:t>  var som = 0;</a:t>
            </a:r>
          </a:p>
          <a:p>
            <a:pPr marL="0" indent="0">
              <a:buNone/>
            </a:pPr>
            <a:r>
              <a:rPr lang="nl-NL" dirty="0">
                <a:solidFill>
                  <a:schemeClr val="bg1">
                    <a:lumMod val="50000"/>
                  </a:schemeClr>
                </a:solidFill>
                <a:latin typeface="Courier" pitchFamily="2" charset="0"/>
              </a:rPr>
              <a:t>  </a:t>
            </a:r>
            <a:r>
              <a:rPr lang="nl-NL" dirty="0" err="1">
                <a:solidFill>
                  <a:schemeClr val="bg1">
                    <a:lumMod val="50000"/>
                  </a:schemeClr>
                </a:solidFill>
                <a:latin typeface="Courier" pitchFamily="2" charset="0"/>
              </a:rPr>
              <a:t>for</a:t>
            </a:r>
            <a:r>
              <a:rPr lang="nl-NL" dirty="0">
                <a:solidFill>
                  <a:schemeClr val="bg1">
                    <a:lumMod val="50000"/>
                  </a:schemeClr>
                </a:solidFill>
                <a:latin typeface="Courier" pitchFamily="2" charset="0"/>
              </a:rPr>
              <a:t> (var i = 0; i &lt; </a:t>
            </a:r>
            <a:r>
              <a:rPr lang="nl-NL" dirty="0" err="1">
                <a:solidFill>
                  <a:schemeClr val="bg1">
                    <a:lumMod val="50000"/>
                  </a:schemeClr>
                </a:solidFill>
                <a:latin typeface="Courier" pitchFamily="2" charset="0"/>
              </a:rPr>
              <a:t>getallen.length</a:t>
            </a:r>
            <a:r>
              <a:rPr lang="nl-NL" dirty="0">
                <a:solidFill>
                  <a:schemeClr val="bg1">
                    <a:lumMod val="50000"/>
                  </a:schemeClr>
                </a:solidFill>
                <a:latin typeface="Courier" pitchFamily="2" charset="0"/>
              </a:rPr>
              <a:t>; i++) {</a:t>
            </a:r>
          </a:p>
          <a:p>
            <a:pPr marL="0" indent="0">
              <a:buNone/>
            </a:pPr>
            <a:r>
              <a:rPr lang="nl-NL" dirty="0">
                <a:solidFill>
                  <a:schemeClr val="bg1">
                    <a:lumMod val="50000"/>
                  </a:schemeClr>
                </a:solidFill>
                <a:latin typeface="Courier" pitchFamily="2" charset="0"/>
              </a:rPr>
              <a:t>    som = som + getallen[i];</a:t>
            </a:r>
          </a:p>
          <a:p>
            <a:pPr marL="0" indent="0">
              <a:buNone/>
            </a:pPr>
            <a:r>
              <a:rPr lang="nl-NL" dirty="0">
                <a:solidFill>
                  <a:schemeClr val="bg1">
                    <a:lumMod val="50000"/>
                  </a:schemeClr>
                </a:solidFill>
                <a:latin typeface="Courier" pitchFamily="2" charset="0"/>
              </a:rPr>
              <a:t>  }</a:t>
            </a:r>
          </a:p>
          <a:p>
            <a:pPr marL="0" indent="0">
              <a:buNone/>
            </a:pPr>
            <a:r>
              <a:rPr lang="nl-NL" dirty="0">
                <a:solidFill>
                  <a:schemeClr val="bg1">
                    <a:lumMod val="50000"/>
                  </a:schemeClr>
                </a:solidFill>
                <a:latin typeface="Courier" pitchFamily="2" charset="0"/>
              </a:rPr>
              <a:t>  uitkomst = som / </a:t>
            </a:r>
            <a:r>
              <a:rPr lang="nl-NL" dirty="0" err="1">
                <a:solidFill>
                  <a:schemeClr val="bg1">
                    <a:lumMod val="50000"/>
                  </a:schemeClr>
                </a:solidFill>
                <a:latin typeface="Courier" pitchFamily="2" charset="0"/>
              </a:rPr>
              <a:t>getallen.length</a:t>
            </a:r>
            <a:r>
              <a:rPr lang="nl-NL" dirty="0">
                <a:solidFill>
                  <a:schemeClr val="bg1">
                    <a:lumMod val="50000"/>
                  </a:schemeClr>
                </a:solidFill>
                <a:latin typeface="Courier" pitchFamily="2" charset="0"/>
              </a:rPr>
              <a:t>;</a:t>
            </a:r>
          </a:p>
          <a:p>
            <a:pPr marL="0" indent="0">
              <a:buNone/>
            </a:pPr>
            <a:r>
              <a:rPr lang="nl-NL" dirty="0">
                <a:solidFill>
                  <a:schemeClr val="bg1">
                    <a:lumMod val="50000"/>
                  </a:schemeClr>
                </a:solidFill>
                <a:latin typeface="Courier" pitchFamily="2" charset="0"/>
              </a:rPr>
              <a:t>  return uitkomst;</a:t>
            </a:r>
          </a:p>
          <a:p>
            <a:pPr marL="0" indent="0">
              <a:buNone/>
            </a:pPr>
            <a:r>
              <a:rPr lang="nl-NL" dirty="0">
                <a:solidFill>
                  <a:schemeClr val="bg1">
                    <a:lumMod val="50000"/>
                  </a:schemeClr>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205</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6</a:t>
            </a:r>
          </a:p>
        </p:txBody>
      </p:sp>
    </p:spTree>
    <p:extLst>
      <p:ext uri="{BB962C8B-B14F-4D97-AF65-F5344CB8AC3E}">
        <p14:creationId xmlns:p14="http://schemas.microsoft.com/office/powerpoint/2010/main" val="104724063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Niet doen:</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10744200" cy="4610380"/>
          </a:xfrm>
        </p:spPr>
        <p:txBody>
          <a:bodyPr>
            <a:normAutofit/>
          </a:bodyPr>
          <a:lstStyle/>
          <a:p>
            <a:pPr marL="0" indent="0">
              <a:buNone/>
            </a:pPr>
            <a:r>
              <a:rPr lang="nl-NL" dirty="0"/>
              <a:t>In </a:t>
            </a:r>
            <a:r>
              <a:rPr lang="nl-NL" dirty="0" err="1"/>
              <a:t>JavaScript</a:t>
            </a:r>
            <a:r>
              <a:rPr lang="nl-NL" dirty="0"/>
              <a:t> is het mogelijk om verschillende datatypen in één array te stoppen. Dit is in 99% van de gevallen niet wenselijk.</a:t>
            </a:r>
          </a:p>
          <a:p>
            <a:pPr marL="0" indent="0">
              <a:buNone/>
            </a:pPr>
            <a:endParaRPr lang="nl-NL" dirty="0">
              <a:solidFill>
                <a:schemeClr val="bg1">
                  <a:lumMod val="50000"/>
                </a:schemeClr>
              </a:solidFill>
              <a:latin typeface="Courier" pitchFamily="2" charset="0"/>
            </a:endParaRPr>
          </a:p>
          <a:p>
            <a:pPr marL="0" indent="0">
              <a:buNone/>
            </a:pPr>
            <a:r>
              <a:rPr lang="nl-NL" dirty="0">
                <a:solidFill>
                  <a:schemeClr val="bg1">
                    <a:lumMod val="50000"/>
                  </a:schemeClr>
                </a:solidFill>
                <a:latin typeface="Courier" pitchFamily="2" charset="0"/>
              </a:rPr>
              <a:t>//Dus NIET:</a:t>
            </a:r>
          </a:p>
          <a:p>
            <a:pPr marL="0" indent="0">
              <a:buNone/>
            </a:pPr>
            <a:r>
              <a:rPr lang="nl-NL" dirty="0">
                <a:solidFill>
                  <a:schemeClr val="bg1">
                    <a:lumMod val="50000"/>
                  </a:schemeClr>
                </a:solidFill>
                <a:latin typeface="Courier" pitchFamily="2" charset="0"/>
              </a:rPr>
              <a:t>var </a:t>
            </a:r>
            <a:r>
              <a:rPr lang="nl-NL" dirty="0" err="1">
                <a:solidFill>
                  <a:schemeClr val="bg1">
                    <a:lumMod val="50000"/>
                  </a:schemeClr>
                </a:solidFill>
                <a:latin typeface="Courier" pitchFamily="2" charset="0"/>
              </a:rPr>
              <a:t>rommelArray</a:t>
            </a:r>
            <a:r>
              <a:rPr lang="nl-NL" dirty="0">
                <a:solidFill>
                  <a:schemeClr val="bg1">
                    <a:lumMod val="50000"/>
                  </a:schemeClr>
                </a:solidFill>
                <a:latin typeface="Courier" pitchFamily="2" charset="0"/>
              </a:rPr>
              <a:t> = [“Donald”, 6, “Katrien”, </a:t>
            </a:r>
            <a:r>
              <a:rPr lang="nl-NL" dirty="0" err="1">
                <a:solidFill>
                  <a:schemeClr val="bg1">
                    <a:lumMod val="50000"/>
                  </a:schemeClr>
                </a:solidFill>
                <a:latin typeface="Courier" pitchFamily="2" charset="0"/>
              </a:rPr>
              <a:t>true</a:t>
            </a:r>
            <a:r>
              <a:rPr lang="nl-NL" dirty="0">
                <a:solidFill>
                  <a:schemeClr val="bg1">
                    <a:lumMod val="50000"/>
                  </a:schemeClr>
                </a:solidFill>
                <a:latin typeface="Courier" pitchFamily="2" charset="0"/>
              </a:rPr>
              <a:t>];</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206</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6</a:t>
            </a:r>
          </a:p>
        </p:txBody>
      </p:sp>
    </p:spTree>
    <p:extLst>
      <p:ext uri="{BB962C8B-B14F-4D97-AF65-F5344CB8AC3E}">
        <p14:creationId xmlns:p14="http://schemas.microsoft.com/office/powerpoint/2010/main" val="109797443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Wel doen:</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a:xfrm>
            <a:off x="838200" y="1252721"/>
            <a:ext cx="10744200" cy="4610380"/>
          </a:xfrm>
        </p:spPr>
        <p:txBody>
          <a:bodyPr>
            <a:normAutofit/>
          </a:bodyPr>
          <a:lstStyle/>
          <a:p>
            <a:pPr marL="0" indent="0">
              <a:buNone/>
            </a:pPr>
            <a:r>
              <a:rPr lang="nl-NL" dirty="0"/>
              <a:t>Geef je array een naam waaruit je kunt afleiden met wat voor datatype die gevuld is.</a:t>
            </a:r>
          </a:p>
          <a:p>
            <a:pPr marL="0" indent="0">
              <a:buNone/>
            </a:pPr>
            <a:r>
              <a:rPr lang="nl-NL" dirty="0">
                <a:solidFill>
                  <a:schemeClr val="bg1">
                    <a:lumMod val="50000"/>
                  </a:schemeClr>
                </a:solidFill>
                <a:latin typeface="Courier" pitchFamily="2" charset="0"/>
              </a:rPr>
              <a:t>// NIET:</a:t>
            </a:r>
          </a:p>
          <a:p>
            <a:pPr marL="0" indent="0">
              <a:buNone/>
            </a:pPr>
            <a:r>
              <a:rPr lang="nl-NL" dirty="0">
                <a:solidFill>
                  <a:schemeClr val="bg1">
                    <a:lumMod val="50000"/>
                  </a:schemeClr>
                </a:solidFill>
                <a:latin typeface="Courier" pitchFamily="2" charset="0"/>
              </a:rPr>
              <a:t>var gegevens = [];</a:t>
            </a:r>
          </a:p>
          <a:p>
            <a:pPr marL="0" indent="0">
              <a:buNone/>
            </a:pPr>
            <a:endParaRPr lang="nl-NL" dirty="0">
              <a:solidFill>
                <a:schemeClr val="bg1">
                  <a:lumMod val="50000"/>
                </a:schemeClr>
              </a:solidFill>
              <a:latin typeface="Courier" pitchFamily="2" charset="0"/>
            </a:endParaRPr>
          </a:p>
          <a:p>
            <a:pPr marL="0" indent="0">
              <a:buNone/>
            </a:pPr>
            <a:r>
              <a:rPr lang="nl-NL" dirty="0">
                <a:solidFill>
                  <a:schemeClr val="bg1">
                    <a:lumMod val="50000"/>
                  </a:schemeClr>
                </a:solidFill>
                <a:latin typeface="Courier" pitchFamily="2" charset="0"/>
              </a:rPr>
              <a:t>// WEL</a:t>
            </a:r>
          </a:p>
          <a:p>
            <a:pPr marL="0" indent="0">
              <a:buNone/>
            </a:pPr>
            <a:r>
              <a:rPr lang="nl-NL" dirty="0">
                <a:solidFill>
                  <a:schemeClr val="bg1">
                    <a:lumMod val="50000"/>
                  </a:schemeClr>
                </a:solidFill>
                <a:latin typeface="Courier" pitchFamily="2" charset="0"/>
              </a:rPr>
              <a:t>var </a:t>
            </a:r>
            <a:r>
              <a:rPr lang="nl-NL" dirty="0" err="1">
                <a:solidFill>
                  <a:schemeClr val="bg1">
                    <a:lumMod val="50000"/>
                  </a:schemeClr>
                </a:solidFill>
                <a:latin typeface="Courier" pitchFamily="2" charset="0"/>
              </a:rPr>
              <a:t>xCoordinaten</a:t>
            </a:r>
            <a:r>
              <a:rPr lang="nl-NL" dirty="0">
                <a:solidFill>
                  <a:schemeClr val="bg1">
                    <a:lumMod val="50000"/>
                  </a:schemeClr>
                </a:solidFill>
                <a:latin typeface="Courier" pitchFamily="2" charset="0"/>
              </a:rPr>
              <a:t> = [];</a:t>
            </a:r>
          </a:p>
          <a:p>
            <a:pPr marL="0" indent="0">
              <a:buNone/>
            </a:pPr>
            <a:r>
              <a:rPr lang="nl-NL" dirty="0">
                <a:solidFill>
                  <a:schemeClr val="bg1">
                    <a:lumMod val="50000"/>
                  </a:schemeClr>
                </a:solidFill>
                <a:latin typeface="Courier" pitchFamily="2" charset="0"/>
              </a:rPr>
              <a:t>var </a:t>
            </a:r>
            <a:r>
              <a:rPr lang="nl-NL" dirty="0" err="1">
                <a:solidFill>
                  <a:schemeClr val="bg1">
                    <a:lumMod val="50000"/>
                  </a:schemeClr>
                </a:solidFill>
                <a:latin typeface="Courier" pitchFamily="2" charset="0"/>
              </a:rPr>
              <a:t>spelersNamen</a:t>
            </a:r>
            <a:r>
              <a:rPr lang="nl-NL" dirty="0">
                <a:solidFill>
                  <a:schemeClr val="bg1">
                    <a:lumMod val="50000"/>
                  </a:schemeClr>
                </a:solidFill>
                <a:latin typeface="Courier" pitchFamily="2" charset="0"/>
              </a:rPr>
              <a:t> = [];</a:t>
            </a:r>
          </a:p>
          <a:p>
            <a:pPr marL="0" indent="0">
              <a:buNone/>
            </a:pPr>
            <a:r>
              <a:rPr lang="nl-NL" dirty="0">
                <a:solidFill>
                  <a:schemeClr val="bg1">
                    <a:lumMod val="50000"/>
                  </a:schemeClr>
                </a:solidFill>
                <a:latin typeface="Courier" pitchFamily="2" charset="0"/>
              </a:rPr>
              <a:t>var </a:t>
            </a:r>
            <a:r>
              <a:rPr lang="nl-NL" dirty="0" err="1">
                <a:solidFill>
                  <a:schemeClr val="bg1">
                    <a:lumMod val="50000"/>
                  </a:schemeClr>
                </a:solidFill>
                <a:latin typeface="Courier" pitchFamily="2" charset="0"/>
              </a:rPr>
              <a:t>geboorteData</a:t>
            </a:r>
            <a:r>
              <a:rPr lang="nl-NL" dirty="0">
                <a:solidFill>
                  <a:schemeClr val="bg1">
                    <a:lumMod val="50000"/>
                  </a:schemeClr>
                </a:solidFill>
                <a:latin typeface="Courier" pitchFamily="2" charset="0"/>
              </a:rPr>
              <a:t> = [];</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207</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COLLEGE 6</a:t>
            </a:r>
          </a:p>
        </p:txBody>
      </p:sp>
    </p:spTree>
    <p:extLst>
      <p:ext uri="{BB962C8B-B14F-4D97-AF65-F5344CB8AC3E}">
        <p14:creationId xmlns:p14="http://schemas.microsoft.com/office/powerpoint/2010/main" val="47382135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p:txBody>
          <a:bodyPr/>
          <a:lstStyle/>
          <a:p>
            <a:r>
              <a:rPr lang="nl-NL" dirty="0"/>
              <a:t>Arrays</a:t>
            </a: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dirty="0"/>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208</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endParaRPr lang="nl-NL" dirty="0"/>
          </a:p>
        </p:txBody>
      </p:sp>
    </p:spTree>
    <p:extLst>
      <p:ext uri="{BB962C8B-B14F-4D97-AF65-F5344CB8AC3E}">
        <p14:creationId xmlns:p14="http://schemas.microsoft.com/office/powerpoint/2010/main" val="69646173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2035D3-417F-2748-B5BB-B81EA408A938}"/>
              </a:ext>
            </a:extLst>
          </p:cNvPr>
          <p:cNvSpPr>
            <a:spLocks noGrp="1"/>
          </p:cNvSpPr>
          <p:nvPr>
            <p:ph type="title"/>
          </p:nvPr>
        </p:nvSpPr>
        <p:spPr/>
        <p:txBody>
          <a:bodyPr/>
          <a:lstStyle/>
          <a:p>
            <a:r>
              <a:rPr lang="nl-NL" dirty="0"/>
              <a:t>Arrays</a:t>
            </a:r>
          </a:p>
        </p:txBody>
      </p:sp>
      <p:sp>
        <p:nvSpPr>
          <p:cNvPr id="3" name="Tijdelijke aanduiding voor inhoud 2">
            <a:extLst>
              <a:ext uri="{FF2B5EF4-FFF2-40B4-BE49-F238E27FC236}">
                <a16:creationId xmlns:a16="http://schemas.microsoft.com/office/drawing/2014/main" id="{A143E840-62E7-1E4D-9C57-873316031416}"/>
              </a:ext>
            </a:extLst>
          </p:cNvPr>
          <p:cNvSpPr>
            <a:spLocks noGrp="1"/>
          </p:cNvSpPr>
          <p:nvPr>
            <p:ph idx="1"/>
          </p:nvPr>
        </p:nvSpPr>
        <p:spPr/>
        <p:txBody>
          <a:bodyPr>
            <a:normAutofit fontScale="70000" lnSpcReduction="20000"/>
          </a:bodyPr>
          <a:lstStyle/>
          <a:p>
            <a:pPr marL="0" indent="0">
              <a:buNone/>
            </a:pPr>
            <a:r>
              <a:rPr lang="nl-NL" dirty="0"/>
              <a:t>Een </a:t>
            </a:r>
            <a:r>
              <a:rPr lang="nl-NL" b="1" u="sng" dirty="0"/>
              <a:t>array</a:t>
            </a:r>
            <a:r>
              <a:rPr lang="nl-NL" b="1" dirty="0"/>
              <a:t> </a:t>
            </a:r>
            <a:r>
              <a:rPr lang="nl-NL" dirty="0"/>
              <a:t>is een rij van variabelen in een programmeertaal.</a:t>
            </a:r>
          </a:p>
          <a:p>
            <a:r>
              <a:rPr lang="nl-NL" dirty="0"/>
              <a:t>Het volgnummer in de rij (dit heet de index) wordt gebruikt om een </a:t>
            </a:r>
            <a:r>
              <a:rPr lang="nl-NL"/>
              <a:t>bepaalde variabele </a:t>
            </a:r>
            <a:r>
              <a:rPr lang="nl-NL" dirty="0"/>
              <a:t>(een element in de array) aan te wijzen.</a:t>
            </a:r>
          </a:p>
          <a:p>
            <a:r>
              <a:rPr lang="nl-NL" dirty="0"/>
              <a:t>In de meeste programmeertalen hebben alle elementen in een array hetzelfde datatype.</a:t>
            </a:r>
          </a:p>
          <a:p>
            <a:pPr marL="0" indent="0">
              <a:buNone/>
            </a:pPr>
            <a:r>
              <a:rPr lang="nl-NL" dirty="0"/>
              <a:t>Bijzonderheden in </a:t>
            </a:r>
            <a:r>
              <a:rPr lang="nl-NL" dirty="0" err="1"/>
              <a:t>JavaScript</a:t>
            </a:r>
            <a:r>
              <a:rPr lang="nl-NL" dirty="0"/>
              <a:t>:</a:t>
            </a:r>
          </a:p>
          <a:p>
            <a:r>
              <a:rPr lang="nl-NL" dirty="0"/>
              <a:t>Het nummer van de eerste variabele in de rij is 0 (dus niet 1)</a:t>
            </a:r>
          </a:p>
          <a:p>
            <a:r>
              <a:rPr lang="nl-NL" dirty="0"/>
              <a:t>VWO: Strikt genomen is een array in </a:t>
            </a:r>
            <a:r>
              <a:rPr lang="nl-NL" dirty="0" err="1"/>
              <a:t>JavaScript</a:t>
            </a:r>
            <a:r>
              <a:rPr lang="nl-NL" dirty="0"/>
              <a:t> geen datatype, maar een bijzondere vorm van het datatype “object”.</a:t>
            </a:r>
          </a:p>
          <a:p>
            <a:r>
              <a:rPr lang="nl-NL" dirty="0"/>
              <a:t>VWO: In </a:t>
            </a:r>
            <a:r>
              <a:rPr lang="nl-NL" dirty="0" err="1"/>
              <a:t>JavasScript</a:t>
            </a:r>
            <a:r>
              <a:rPr lang="nl-NL" dirty="0"/>
              <a:t> kan elk element uit de array van een andere datatype zijn.</a:t>
            </a:r>
          </a:p>
          <a:p>
            <a:pPr marL="0" indent="0">
              <a:buNone/>
            </a:pPr>
            <a:endParaRPr lang="nl-NL" dirty="0"/>
          </a:p>
          <a:p>
            <a:pPr marL="0" indent="0">
              <a:buNone/>
            </a:pPr>
            <a:r>
              <a:rPr lang="nl-NL" dirty="0"/>
              <a:t>Voorbeeld:</a:t>
            </a:r>
          </a:p>
          <a:p>
            <a:pPr marL="147638" indent="0">
              <a:buNone/>
            </a:pPr>
            <a:r>
              <a:rPr lang="nl-NL" dirty="0">
                <a:solidFill>
                  <a:schemeClr val="accent1"/>
                </a:solidFill>
                <a:latin typeface="Courier" pitchFamily="2" charset="0"/>
              </a:rPr>
              <a:t>var namen = [“</a:t>
            </a:r>
            <a:r>
              <a:rPr lang="nl-NL" dirty="0" err="1">
                <a:solidFill>
                  <a:schemeClr val="accent1"/>
                </a:solidFill>
                <a:latin typeface="Courier" pitchFamily="2" charset="0"/>
              </a:rPr>
              <a:t>achmed</a:t>
            </a:r>
            <a:r>
              <a:rPr lang="nl-NL" dirty="0">
                <a:solidFill>
                  <a:schemeClr val="accent1"/>
                </a:solidFill>
                <a:latin typeface="Courier" pitchFamily="2" charset="0"/>
              </a:rPr>
              <a:t>”,”</a:t>
            </a:r>
            <a:r>
              <a:rPr lang="nl-NL" dirty="0" err="1">
                <a:solidFill>
                  <a:schemeClr val="accent1"/>
                </a:solidFill>
                <a:latin typeface="Courier" pitchFamily="2" charset="0"/>
              </a:rPr>
              <a:t>bert</a:t>
            </a:r>
            <a:r>
              <a:rPr lang="nl-NL" dirty="0">
                <a:solidFill>
                  <a:schemeClr val="accent1"/>
                </a:solidFill>
                <a:latin typeface="Courier" pitchFamily="2" charset="0"/>
              </a:rPr>
              <a:t>”,”</a:t>
            </a:r>
            <a:r>
              <a:rPr lang="nl-NL" dirty="0" err="1">
                <a:solidFill>
                  <a:schemeClr val="accent1"/>
                </a:solidFill>
                <a:latin typeface="Courier" pitchFamily="2" charset="0"/>
              </a:rPr>
              <a:t>carla</a:t>
            </a:r>
            <a:r>
              <a:rPr lang="nl-NL" dirty="0">
                <a:solidFill>
                  <a:schemeClr val="accent1"/>
                </a:solidFill>
                <a:latin typeface="Courier" pitchFamily="2" charset="0"/>
              </a:rPr>
              <a:t>”]; </a:t>
            </a:r>
            <a:r>
              <a:rPr lang="nl-NL" dirty="0">
                <a:solidFill>
                  <a:schemeClr val="bg1">
                    <a:lumMod val="50000"/>
                  </a:schemeClr>
                </a:solidFill>
                <a:latin typeface="Courier" pitchFamily="2" charset="0"/>
              </a:rPr>
              <a:t>// array met strings</a:t>
            </a:r>
          </a:p>
          <a:p>
            <a:pPr marL="147638" indent="0">
              <a:buNone/>
            </a:pPr>
            <a:r>
              <a:rPr lang="nl-NL" dirty="0">
                <a:solidFill>
                  <a:schemeClr val="accent1"/>
                </a:solidFill>
                <a:latin typeface="Courier" pitchFamily="2" charset="0"/>
              </a:rPr>
              <a:t>var aanwezigheid = [</a:t>
            </a:r>
            <a:r>
              <a:rPr lang="nl-NL" dirty="0" err="1">
                <a:solidFill>
                  <a:schemeClr val="accent1"/>
                </a:solidFill>
                <a:latin typeface="Courier" pitchFamily="2" charset="0"/>
              </a:rPr>
              <a:t>false</a:t>
            </a:r>
            <a:r>
              <a:rPr lang="nl-NL" dirty="0">
                <a:solidFill>
                  <a:schemeClr val="accent1"/>
                </a:solidFill>
                <a:latin typeface="Courier" pitchFamily="2" charset="0"/>
              </a:rPr>
              <a:t>, </a:t>
            </a:r>
            <a:r>
              <a:rPr lang="nl-NL" dirty="0" err="1">
                <a:solidFill>
                  <a:schemeClr val="accent1"/>
                </a:solidFill>
                <a:latin typeface="Courier" pitchFamily="2" charset="0"/>
              </a:rPr>
              <a:t>true</a:t>
            </a:r>
            <a:r>
              <a:rPr lang="nl-NL" dirty="0">
                <a:solidFill>
                  <a:schemeClr val="accent1"/>
                </a:solidFill>
                <a:latin typeface="Courier" pitchFamily="2" charset="0"/>
              </a:rPr>
              <a:t>, </a:t>
            </a:r>
            <a:r>
              <a:rPr lang="nl-NL" dirty="0" err="1">
                <a:solidFill>
                  <a:schemeClr val="accent1"/>
                </a:solidFill>
                <a:latin typeface="Courier" pitchFamily="2" charset="0"/>
              </a:rPr>
              <a:t>true</a:t>
            </a:r>
            <a:r>
              <a:rPr lang="nl-NL" dirty="0">
                <a:solidFill>
                  <a:schemeClr val="accent1"/>
                </a:solidFill>
                <a:latin typeface="Courier" pitchFamily="2" charset="0"/>
              </a:rPr>
              <a:t>]; </a:t>
            </a:r>
            <a:r>
              <a:rPr lang="nl-NL" dirty="0">
                <a:solidFill>
                  <a:schemeClr val="bg1">
                    <a:lumMod val="50000"/>
                  </a:schemeClr>
                </a:solidFill>
                <a:latin typeface="Courier" pitchFamily="2" charset="0"/>
              </a:rPr>
              <a:t>// array met </a:t>
            </a:r>
            <a:r>
              <a:rPr lang="nl-NL" dirty="0" err="1">
                <a:solidFill>
                  <a:schemeClr val="bg1">
                    <a:lumMod val="50000"/>
                  </a:schemeClr>
                </a:solidFill>
                <a:latin typeface="Courier" pitchFamily="2" charset="0"/>
              </a:rPr>
              <a:t>booleans</a:t>
            </a:r>
            <a:endParaRPr lang="nl-NL" dirty="0">
              <a:solidFill>
                <a:schemeClr val="bg1">
                  <a:lumMod val="50000"/>
                </a:schemeClr>
              </a:solidFill>
              <a:latin typeface="Courier" pitchFamily="2" charset="0"/>
            </a:endParaRPr>
          </a:p>
          <a:p>
            <a:pPr marL="147638" indent="0">
              <a:buNone/>
            </a:pPr>
            <a:r>
              <a:rPr lang="nl-NL" dirty="0">
                <a:solidFill>
                  <a:schemeClr val="accent1"/>
                </a:solidFill>
                <a:latin typeface="Courier" pitchFamily="2" charset="0"/>
              </a:rPr>
              <a:t>aanwezigheid[0] = </a:t>
            </a:r>
            <a:r>
              <a:rPr lang="nl-NL" dirty="0" err="1">
                <a:solidFill>
                  <a:schemeClr val="accent1"/>
                </a:solidFill>
                <a:latin typeface="Courier" pitchFamily="2" charset="0"/>
              </a:rPr>
              <a:t>true</a:t>
            </a:r>
            <a:r>
              <a:rPr lang="nl-NL" dirty="0">
                <a:solidFill>
                  <a:schemeClr val="accent1"/>
                </a:solidFill>
                <a:latin typeface="Courier" pitchFamily="2" charset="0"/>
              </a:rPr>
              <a:t>; </a:t>
            </a:r>
            <a:r>
              <a:rPr lang="nl-NL" dirty="0">
                <a:solidFill>
                  <a:schemeClr val="bg1">
                    <a:lumMod val="50000"/>
                  </a:schemeClr>
                </a:solidFill>
                <a:latin typeface="Courier" pitchFamily="2" charset="0"/>
              </a:rPr>
              <a:t>// </a:t>
            </a:r>
            <a:r>
              <a:rPr lang="nl-NL" dirty="0" err="1">
                <a:solidFill>
                  <a:schemeClr val="bg1">
                    <a:lumMod val="50000"/>
                  </a:schemeClr>
                </a:solidFill>
                <a:latin typeface="Courier" pitchFamily="2" charset="0"/>
              </a:rPr>
              <a:t>achmed</a:t>
            </a:r>
            <a:r>
              <a:rPr lang="nl-NL" dirty="0">
                <a:solidFill>
                  <a:schemeClr val="bg1">
                    <a:lumMod val="50000"/>
                  </a:schemeClr>
                </a:solidFill>
                <a:latin typeface="Courier" pitchFamily="2" charset="0"/>
              </a:rPr>
              <a:t> is toch aanwezig</a:t>
            </a:r>
            <a:endParaRPr lang="nl-NL" dirty="0">
              <a:solidFill>
                <a:schemeClr val="accent1"/>
              </a:solidFill>
              <a:latin typeface="Courier" pitchFamily="2" charset="0"/>
            </a:endParaRPr>
          </a:p>
          <a:p>
            <a:pPr marL="147638" indent="0">
              <a:buNone/>
            </a:pPr>
            <a:r>
              <a:rPr lang="nl-NL" dirty="0">
                <a:solidFill>
                  <a:schemeClr val="accent1"/>
                </a:solidFill>
                <a:latin typeface="Courier" pitchFamily="2" charset="0"/>
              </a:rPr>
              <a:t>print(namen[0]); </a:t>
            </a:r>
            <a:r>
              <a:rPr lang="nl-NL" dirty="0">
                <a:solidFill>
                  <a:schemeClr val="bg1">
                    <a:lumMod val="50000"/>
                  </a:schemeClr>
                </a:solidFill>
                <a:latin typeface="Courier" pitchFamily="2" charset="0"/>
              </a:rPr>
              <a:t>// druk de de naam </a:t>
            </a:r>
            <a:r>
              <a:rPr lang="nl-NL" dirty="0" err="1">
                <a:solidFill>
                  <a:schemeClr val="bg1">
                    <a:lumMod val="50000"/>
                  </a:schemeClr>
                </a:solidFill>
                <a:latin typeface="Courier" pitchFamily="2" charset="0"/>
              </a:rPr>
              <a:t>achmed</a:t>
            </a:r>
            <a:r>
              <a:rPr lang="nl-NL" dirty="0">
                <a:solidFill>
                  <a:schemeClr val="bg1">
                    <a:lumMod val="50000"/>
                  </a:schemeClr>
                </a:solidFill>
                <a:latin typeface="Courier" pitchFamily="2" charset="0"/>
              </a:rPr>
              <a:t> af</a:t>
            </a:r>
          </a:p>
        </p:txBody>
      </p:sp>
      <p:sp>
        <p:nvSpPr>
          <p:cNvPr id="4" name="Tijdelijke aanduiding voor datum 3">
            <a:extLst>
              <a:ext uri="{FF2B5EF4-FFF2-40B4-BE49-F238E27FC236}">
                <a16:creationId xmlns:a16="http://schemas.microsoft.com/office/drawing/2014/main" id="{5FD233F5-FFA5-B441-8508-1A180D8E820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BD85965D-45AB-4E48-965E-5F30276C3F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43DD6A6-3D2B-544E-8F56-381C758A59E7}"/>
              </a:ext>
            </a:extLst>
          </p:cNvPr>
          <p:cNvSpPr>
            <a:spLocks noGrp="1"/>
          </p:cNvSpPr>
          <p:nvPr>
            <p:ph type="sldNum" sz="quarter" idx="12"/>
          </p:nvPr>
        </p:nvSpPr>
        <p:spPr/>
        <p:txBody>
          <a:bodyPr/>
          <a:lstStyle/>
          <a:p>
            <a:fld id="{0AAEF2E2-A082-486B-BCC1-A4B8E9CF05F7}" type="slidenum">
              <a:rPr lang="nl-NL" smtClean="0"/>
              <a:t>209</a:t>
            </a:fld>
            <a:endParaRPr lang="nl-NL"/>
          </a:p>
        </p:txBody>
      </p:sp>
      <p:sp>
        <p:nvSpPr>
          <p:cNvPr id="7" name="Tijdelijke aanduiding voor tekst 6">
            <a:extLst>
              <a:ext uri="{FF2B5EF4-FFF2-40B4-BE49-F238E27FC236}">
                <a16:creationId xmlns:a16="http://schemas.microsoft.com/office/drawing/2014/main" id="{BC26F52E-F9CD-3B49-BFF8-5F0BE0C4BC14}"/>
              </a:ext>
            </a:extLst>
          </p:cNvPr>
          <p:cNvSpPr>
            <a:spLocks noGrp="1"/>
          </p:cNvSpPr>
          <p:nvPr>
            <p:ph type="body" sz="quarter" idx="17"/>
          </p:nvPr>
        </p:nvSpPr>
        <p:spPr/>
        <p:txBody>
          <a:bodyPr/>
          <a:lstStyle/>
          <a:p>
            <a:r>
              <a:rPr lang="nl-NL" dirty="0"/>
              <a:t>UITLEG</a:t>
            </a:r>
          </a:p>
        </p:txBody>
      </p:sp>
    </p:spTree>
    <p:extLst>
      <p:ext uri="{BB962C8B-B14F-4D97-AF65-F5344CB8AC3E}">
        <p14:creationId xmlns:p14="http://schemas.microsoft.com/office/powerpoint/2010/main" val="160675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1365A-5B63-674C-B83F-12A812251706}"/>
              </a:ext>
            </a:extLst>
          </p:cNvPr>
          <p:cNvSpPr>
            <a:spLocks noGrp="1"/>
          </p:cNvSpPr>
          <p:nvPr>
            <p:ph type="title"/>
          </p:nvPr>
        </p:nvSpPr>
        <p:spPr/>
        <p:txBody>
          <a:bodyPr>
            <a:normAutofit fontScale="90000"/>
          </a:bodyPr>
          <a:lstStyle/>
          <a:p>
            <a:r>
              <a:rPr lang="nl-NL" dirty="0"/>
              <a:t>Een </a:t>
            </a:r>
            <a:r>
              <a:rPr lang="nl-NL" dirty="0" err="1"/>
              <a:t>JavaScript</a:t>
            </a:r>
            <a:r>
              <a:rPr lang="nl-NL" dirty="0"/>
              <a:t> programma met </a:t>
            </a:r>
            <a:r>
              <a:rPr lang="nl-NL" dirty="0" err="1"/>
              <a:t>library</a:t>
            </a:r>
            <a:r>
              <a:rPr lang="nl-NL" dirty="0"/>
              <a:t> door de computer laten uitvoeren</a:t>
            </a:r>
          </a:p>
        </p:txBody>
      </p:sp>
      <p:sp>
        <p:nvSpPr>
          <p:cNvPr id="3" name="Tijdelijke aanduiding voor inhoud 2">
            <a:extLst>
              <a:ext uri="{FF2B5EF4-FFF2-40B4-BE49-F238E27FC236}">
                <a16:creationId xmlns:a16="http://schemas.microsoft.com/office/drawing/2014/main" id="{5CAFEDCC-3E49-984C-A049-07283EE402E9}"/>
              </a:ext>
            </a:extLst>
          </p:cNvPr>
          <p:cNvSpPr>
            <a:spLocks noGrp="1"/>
          </p:cNvSpPr>
          <p:nvPr>
            <p:ph idx="1"/>
          </p:nvPr>
        </p:nvSpPr>
        <p:spPr/>
        <p:txBody>
          <a:bodyPr>
            <a:normAutofit fontScale="92500" lnSpcReduction="10000"/>
          </a:bodyPr>
          <a:lstStyle/>
          <a:p>
            <a:pPr marL="514350" indent="-514350">
              <a:buFont typeface="+mj-lt"/>
              <a:buAutoNum type="arabicPeriod"/>
            </a:pPr>
            <a:r>
              <a:rPr lang="nl-NL" dirty="0"/>
              <a:t>Je zet de computer aan, het besturingssysteem wordt gestart.</a:t>
            </a:r>
          </a:p>
          <a:p>
            <a:pPr marL="514350" indent="-514350">
              <a:buFont typeface="+mj-lt"/>
              <a:buAutoNum type="arabicPeriod"/>
            </a:pPr>
            <a:r>
              <a:rPr lang="nl-NL" dirty="0"/>
              <a:t>Je start een browser.</a:t>
            </a:r>
          </a:p>
          <a:p>
            <a:pPr marL="514350" indent="-514350">
              <a:buFont typeface="+mj-lt"/>
              <a:buAutoNum type="arabicPeriod"/>
            </a:pPr>
            <a:r>
              <a:rPr lang="nl-NL" dirty="0"/>
              <a:t>Je gaat naar een website, de browser laadt </a:t>
            </a:r>
            <a:r>
              <a:rPr lang="nl-NL" dirty="0" err="1"/>
              <a:t>index.html</a:t>
            </a:r>
            <a:r>
              <a:rPr lang="nl-NL" dirty="0"/>
              <a:t>.</a:t>
            </a:r>
          </a:p>
          <a:p>
            <a:pPr marL="514350" indent="-514350">
              <a:buFont typeface="+mj-lt"/>
              <a:buAutoNum type="arabicPeriod"/>
            </a:pPr>
            <a:r>
              <a:rPr lang="nl-NL" dirty="0"/>
              <a:t>In </a:t>
            </a:r>
            <a:r>
              <a:rPr lang="nl-NL" dirty="0" err="1"/>
              <a:t>index.html</a:t>
            </a:r>
            <a:r>
              <a:rPr lang="nl-NL" dirty="0"/>
              <a:t> staat een verwijzing naar de p5 </a:t>
            </a:r>
            <a:r>
              <a:rPr lang="nl-NL" dirty="0" err="1"/>
              <a:t>library</a:t>
            </a:r>
            <a:r>
              <a:rPr lang="nl-NL" dirty="0"/>
              <a:t>, </a:t>
            </a:r>
            <a:br>
              <a:rPr lang="nl-NL" dirty="0"/>
            </a:br>
            <a:r>
              <a:rPr lang="nl-NL" dirty="0"/>
              <a:t>de browser laadt de </a:t>
            </a:r>
            <a:r>
              <a:rPr lang="nl-NL" dirty="0" err="1"/>
              <a:t>library</a:t>
            </a:r>
            <a:r>
              <a:rPr lang="nl-NL" dirty="0"/>
              <a:t>.</a:t>
            </a:r>
          </a:p>
          <a:p>
            <a:pPr marL="514350" indent="-514350">
              <a:buFont typeface="+mj-lt"/>
              <a:buAutoNum type="arabicPeriod"/>
            </a:pPr>
            <a:r>
              <a:rPr lang="nl-NL" dirty="0"/>
              <a:t>In </a:t>
            </a:r>
            <a:r>
              <a:rPr lang="nl-NL" dirty="0" err="1"/>
              <a:t>index.html</a:t>
            </a:r>
            <a:r>
              <a:rPr lang="nl-NL" dirty="0"/>
              <a:t> staat een verwijzing naar jouw </a:t>
            </a:r>
            <a:r>
              <a:rPr lang="nl-NL" dirty="0" err="1"/>
              <a:t>JavaScript</a:t>
            </a:r>
            <a:r>
              <a:rPr lang="nl-NL" dirty="0"/>
              <a:t> bestand, </a:t>
            </a:r>
            <a:br>
              <a:rPr lang="nl-NL" dirty="0"/>
            </a:br>
            <a:r>
              <a:rPr lang="nl-NL" dirty="0"/>
              <a:t>de browser laadt je </a:t>
            </a:r>
            <a:r>
              <a:rPr lang="nl-NL" dirty="0" err="1"/>
              <a:t>JavaScript</a:t>
            </a:r>
            <a:r>
              <a:rPr lang="nl-NL" dirty="0"/>
              <a:t> bestand.</a:t>
            </a:r>
          </a:p>
          <a:p>
            <a:pPr marL="514350" indent="-514350">
              <a:buFont typeface="+mj-lt"/>
              <a:buAutoNum type="arabicPeriod"/>
            </a:pPr>
            <a:r>
              <a:rPr lang="nl-NL" dirty="0"/>
              <a:t>De browser toont de webpagina en voert de </a:t>
            </a:r>
            <a:r>
              <a:rPr lang="nl-NL" dirty="0" err="1"/>
              <a:t>JavaScript</a:t>
            </a:r>
            <a:r>
              <a:rPr lang="nl-NL" dirty="0"/>
              <a:t> code uit.</a:t>
            </a:r>
          </a:p>
          <a:p>
            <a:r>
              <a:rPr lang="nl-NL" dirty="0"/>
              <a:t>Je kunt dit zelf zien door de vorige voorbeelden te bekijken in de ontwikkel-modus van je browser (voor nieuwsgierigen)</a:t>
            </a:r>
          </a:p>
          <a:p>
            <a:r>
              <a:rPr lang="nl-NL" dirty="0"/>
              <a:t>Je kunt zien dat de p5.js </a:t>
            </a:r>
            <a:r>
              <a:rPr lang="nl-NL" dirty="0" err="1"/>
              <a:t>library</a:t>
            </a:r>
            <a:r>
              <a:rPr lang="nl-NL" dirty="0"/>
              <a:t> zelf ook een </a:t>
            </a:r>
            <a:r>
              <a:rPr lang="nl-NL" dirty="0" err="1"/>
              <a:t>JavaScript</a:t>
            </a:r>
            <a:r>
              <a:rPr lang="nl-NL" dirty="0"/>
              <a:t> bestand is, als je het bekijkt dan kun je de functies uit de </a:t>
            </a:r>
            <a:r>
              <a:rPr lang="nl-NL" dirty="0" err="1"/>
              <a:t>library</a:t>
            </a:r>
            <a:r>
              <a:rPr lang="nl-NL" dirty="0"/>
              <a:t> terugvinden (voor gevorderden)</a:t>
            </a:r>
          </a:p>
        </p:txBody>
      </p:sp>
      <p:sp>
        <p:nvSpPr>
          <p:cNvPr id="4" name="Tijdelijke aanduiding voor datum 3">
            <a:extLst>
              <a:ext uri="{FF2B5EF4-FFF2-40B4-BE49-F238E27FC236}">
                <a16:creationId xmlns:a16="http://schemas.microsoft.com/office/drawing/2014/main" id="{AC75F20A-1DA0-EC4E-8B57-8999916F2406}"/>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8C9D7325-1FD1-014C-963E-FCCBBED0A6C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96CDDC-23DA-704D-8423-1202B89E012F}"/>
              </a:ext>
            </a:extLst>
          </p:cNvPr>
          <p:cNvSpPr>
            <a:spLocks noGrp="1"/>
          </p:cNvSpPr>
          <p:nvPr>
            <p:ph type="sldNum" sz="quarter" idx="12"/>
          </p:nvPr>
        </p:nvSpPr>
        <p:spPr/>
        <p:txBody>
          <a:bodyPr/>
          <a:lstStyle/>
          <a:p>
            <a:fld id="{0AAEF2E2-A082-486B-BCC1-A4B8E9CF05F7}" type="slidenum">
              <a:rPr lang="nl-NL" smtClean="0"/>
              <a:t>21</a:t>
            </a:fld>
            <a:endParaRPr lang="nl-NL"/>
          </a:p>
        </p:txBody>
      </p:sp>
      <p:sp>
        <p:nvSpPr>
          <p:cNvPr id="7" name="Tijdelijke aanduiding voor tekst 6">
            <a:extLst>
              <a:ext uri="{FF2B5EF4-FFF2-40B4-BE49-F238E27FC236}">
                <a16:creationId xmlns:a16="http://schemas.microsoft.com/office/drawing/2014/main" id="{5E7E3327-C44B-6F40-8F1C-121360817664}"/>
              </a:ext>
            </a:extLst>
          </p:cNvPr>
          <p:cNvSpPr>
            <a:spLocks noGrp="1"/>
          </p:cNvSpPr>
          <p:nvPr>
            <p:ph type="body" sz="quarter" idx="17"/>
          </p:nvPr>
        </p:nvSpPr>
        <p:spPr/>
        <p:txBody>
          <a:bodyPr/>
          <a:lstStyle/>
          <a:p>
            <a:r>
              <a:rPr lang="nl-NL" dirty="0"/>
              <a:t>COLLEGE 1</a:t>
            </a:r>
          </a:p>
        </p:txBody>
      </p:sp>
    </p:spTree>
    <p:extLst>
      <p:ext uri="{BB962C8B-B14F-4D97-AF65-F5344CB8AC3E}">
        <p14:creationId xmlns:p14="http://schemas.microsoft.com/office/powerpoint/2010/main" val="389219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noAutofit/>
          </a:bodyPr>
          <a:lstStyle/>
          <a:p>
            <a:r>
              <a:rPr lang="nl-NL" sz="2800" dirty="0">
                <a:hlinkClick r:id="rId2"/>
              </a:rPr>
              <a:t>https://repl.it/@vangeest/jsP5Khan-array</a:t>
            </a:r>
            <a:br>
              <a:rPr lang="nl-NL" sz="2800" dirty="0"/>
            </a:br>
            <a:r>
              <a:rPr lang="nl-NL" sz="2800" dirty="0"/>
              <a:t>Zonder array</a:t>
            </a:r>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p:txBody>
          <a:bodyPr>
            <a:normAutofit/>
          </a:bodyPr>
          <a:lstStyle/>
          <a:p>
            <a:pPr marL="0" indent="0">
              <a:buNone/>
            </a:pPr>
            <a:r>
              <a:rPr lang="nl-NL" dirty="0"/>
              <a:t> </a:t>
            </a:r>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210</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VOORBEELD</a:t>
            </a:r>
          </a:p>
        </p:txBody>
      </p:sp>
      <p:pic>
        <p:nvPicPr>
          <p:cNvPr id="8" name="Afbeelding 7">
            <a:extLst>
              <a:ext uri="{FF2B5EF4-FFF2-40B4-BE49-F238E27FC236}">
                <a16:creationId xmlns:a16="http://schemas.microsoft.com/office/drawing/2014/main" id="{DFD1579F-FE3E-604F-9F45-C8B3A7A8CB5F}"/>
              </a:ext>
            </a:extLst>
          </p:cNvPr>
          <p:cNvPicPr>
            <a:picLocks noChangeAspect="1"/>
          </p:cNvPicPr>
          <p:nvPr/>
        </p:nvPicPr>
        <p:blipFill>
          <a:blip r:embed="rId3"/>
          <a:stretch>
            <a:fillRect/>
          </a:stretch>
        </p:blipFill>
        <p:spPr>
          <a:xfrm>
            <a:off x="8610600" y="2763469"/>
            <a:ext cx="3222884" cy="2099007"/>
          </a:xfrm>
          <a:prstGeom prst="rect">
            <a:avLst/>
          </a:prstGeom>
        </p:spPr>
      </p:pic>
      <p:pic>
        <p:nvPicPr>
          <p:cNvPr id="9" name="Afbeelding 8">
            <a:extLst>
              <a:ext uri="{FF2B5EF4-FFF2-40B4-BE49-F238E27FC236}">
                <a16:creationId xmlns:a16="http://schemas.microsoft.com/office/drawing/2014/main" id="{B2E36601-655A-844C-B3FB-DC33EBCBD672}"/>
              </a:ext>
            </a:extLst>
          </p:cNvPr>
          <p:cNvPicPr>
            <a:picLocks noChangeAspect="1"/>
          </p:cNvPicPr>
          <p:nvPr/>
        </p:nvPicPr>
        <p:blipFill>
          <a:blip r:embed="rId4"/>
          <a:stretch>
            <a:fillRect/>
          </a:stretch>
        </p:blipFill>
        <p:spPr>
          <a:xfrm>
            <a:off x="838200" y="1332703"/>
            <a:ext cx="6684818" cy="2535621"/>
          </a:xfrm>
          <a:prstGeom prst="rect">
            <a:avLst/>
          </a:prstGeom>
        </p:spPr>
      </p:pic>
    </p:spTree>
    <p:extLst>
      <p:ext uri="{BB962C8B-B14F-4D97-AF65-F5344CB8AC3E}">
        <p14:creationId xmlns:p14="http://schemas.microsoft.com/office/powerpoint/2010/main" val="130973455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noAutofit/>
          </a:bodyPr>
          <a:lstStyle/>
          <a:p>
            <a:r>
              <a:rPr lang="nl-NL" sz="2800" dirty="0">
                <a:hlinkClick r:id="rId2"/>
              </a:rPr>
              <a:t>https://repl.it/@vangeest/jsP5Khan-array</a:t>
            </a:r>
            <a:br>
              <a:rPr lang="nl-NL" sz="2800" dirty="0"/>
            </a:br>
            <a:r>
              <a:rPr lang="nl-NL" sz="2800" dirty="0"/>
              <a:t>Met array</a:t>
            </a:r>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p:txBody>
          <a:bodyPr>
            <a:normAutofit/>
          </a:bodyPr>
          <a:lstStyle/>
          <a:p>
            <a:pPr marL="0" indent="0">
              <a:buNone/>
            </a:pPr>
            <a:r>
              <a:rPr lang="nl-NL" dirty="0"/>
              <a:t> </a:t>
            </a:r>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211</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VOORBEELD</a:t>
            </a:r>
          </a:p>
        </p:txBody>
      </p:sp>
      <p:pic>
        <p:nvPicPr>
          <p:cNvPr id="11" name="Afbeelding 10">
            <a:extLst>
              <a:ext uri="{FF2B5EF4-FFF2-40B4-BE49-F238E27FC236}">
                <a16:creationId xmlns:a16="http://schemas.microsoft.com/office/drawing/2014/main" id="{AF8C02AC-F4B8-764C-94E5-33E1A1A219E9}"/>
              </a:ext>
            </a:extLst>
          </p:cNvPr>
          <p:cNvPicPr>
            <a:picLocks noChangeAspect="1"/>
          </p:cNvPicPr>
          <p:nvPr/>
        </p:nvPicPr>
        <p:blipFill>
          <a:blip r:embed="rId3"/>
          <a:stretch>
            <a:fillRect/>
          </a:stretch>
        </p:blipFill>
        <p:spPr>
          <a:xfrm>
            <a:off x="838200" y="1332705"/>
            <a:ext cx="10857673" cy="3729625"/>
          </a:xfrm>
          <a:prstGeom prst="rect">
            <a:avLst/>
          </a:prstGeom>
        </p:spPr>
      </p:pic>
      <p:pic>
        <p:nvPicPr>
          <p:cNvPr id="8" name="Afbeelding 7">
            <a:extLst>
              <a:ext uri="{FF2B5EF4-FFF2-40B4-BE49-F238E27FC236}">
                <a16:creationId xmlns:a16="http://schemas.microsoft.com/office/drawing/2014/main" id="{DFD1579F-FE3E-604F-9F45-C8B3A7A8CB5F}"/>
              </a:ext>
            </a:extLst>
          </p:cNvPr>
          <p:cNvPicPr>
            <a:picLocks noChangeAspect="1"/>
          </p:cNvPicPr>
          <p:nvPr/>
        </p:nvPicPr>
        <p:blipFill>
          <a:blip r:embed="rId4"/>
          <a:stretch>
            <a:fillRect/>
          </a:stretch>
        </p:blipFill>
        <p:spPr>
          <a:xfrm>
            <a:off x="8610600" y="2763469"/>
            <a:ext cx="3222884" cy="2099007"/>
          </a:xfrm>
          <a:prstGeom prst="rect">
            <a:avLst/>
          </a:prstGeom>
        </p:spPr>
      </p:pic>
    </p:spTree>
    <p:extLst>
      <p:ext uri="{BB962C8B-B14F-4D97-AF65-F5344CB8AC3E}">
        <p14:creationId xmlns:p14="http://schemas.microsoft.com/office/powerpoint/2010/main" val="216798140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noAutofit/>
          </a:bodyPr>
          <a:lstStyle/>
          <a:p>
            <a:r>
              <a:rPr lang="nl-NL" sz="2800" dirty="0">
                <a:hlinkClick r:id="rId2"/>
              </a:rPr>
              <a:t>https://repl.it/@vangeest/jsP5Khan-array</a:t>
            </a:r>
            <a:br>
              <a:rPr lang="nl-NL" sz="2800" dirty="0"/>
            </a:br>
            <a:r>
              <a:rPr lang="nl-NL" sz="2800" dirty="0"/>
              <a:t>Met array en loop</a:t>
            </a:r>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p:txBody>
          <a:bodyPr>
            <a:normAutofit/>
          </a:bodyPr>
          <a:lstStyle/>
          <a:p>
            <a:pPr marL="0" indent="0">
              <a:buNone/>
            </a:pPr>
            <a:r>
              <a:rPr lang="nl-NL" dirty="0"/>
              <a:t> </a:t>
            </a:r>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212</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VOORBEELD</a:t>
            </a:r>
          </a:p>
        </p:txBody>
      </p:sp>
      <p:pic>
        <p:nvPicPr>
          <p:cNvPr id="9" name="Afbeelding 8">
            <a:extLst>
              <a:ext uri="{FF2B5EF4-FFF2-40B4-BE49-F238E27FC236}">
                <a16:creationId xmlns:a16="http://schemas.microsoft.com/office/drawing/2014/main" id="{9EBFC9E7-8C3E-E946-A0A1-367BADA4A3EA}"/>
              </a:ext>
            </a:extLst>
          </p:cNvPr>
          <p:cNvPicPr>
            <a:picLocks noChangeAspect="1"/>
          </p:cNvPicPr>
          <p:nvPr/>
        </p:nvPicPr>
        <p:blipFill>
          <a:blip r:embed="rId3"/>
          <a:stretch>
            <a:fillRect/>
          </a:stretch>
        </p:blipFill>
        <p:spPr>
          <a:xfrm>
            <a:off x="838200" y="1332704"/>
            <a:ext cx="9207261" cy="2096296"/>
          </a:xfrm>
          <a:prstGeom prst="rect">
            <a:avLst/>
          </a:prstGeom>
        </p:spPr>
      </p:pic>
      <p:pic>
        <p:nvPicPr>
          <p:cNvPr id="8" name="Afbeelding 7">
            <a:extLst>
              <a:ext uri="{FF2B5EF4-FFF2-40B4-BE49-F238E27FC236}">
                <a16:creationId xmlns:a16="http://schemas.microsoft.com/office/drawing/2014/main" id="{DFD1579F-FE3E-604F-9F45-C8B3A7A8CB5F}"/>
              </a:ext>
            </a:extLst>
          </p:cNvPr>
          <p:cNvPicPr>
            <a:picLocks noChangeAspect="1"/>
          </p:cNvPicPr>
          <p:nvPr/>
        </p:nvPicPr>
        <p:blipFill>
          <a:blip r:embed="rId4"/>
          <a:stretch>
            <a:fillRect/>
          </a:stretch>
        </p:blipFill>
        <p:spPr>
          <a:xfrm>
            <a:off x="8610600" y="2763469"/>
            <a:ext cx="3222884" cy="2099007"/>
          </a:xfrm>
          <a:prstGeom prst="rect">
            <a:avLst/>
          </a:prstGeom>
        </p:spPr>
      </p:pic>
    </p:spTree>
    <p:extLst>
      <p:ext uri="{BB962C8B-B14F-4D97-AF65-F5344CB8AC3E}">
        <p14:creationId xmlns:p14="http://schemas.microsoft.com/office/powerpoint/2010/main" val="56134901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noAutofit/>
          </a:bodyPr>
          <a:lstStyle/>
          <a:p>
            <a:r>
              <a:rPr lang="nl-NL" sz="2800" dirty="0">
                <a:hlinkClick r:id="rId2"/>
              </a:rPr>
              <a:t>https://repl.it/@vangeest/jsP5Khan-array</a:t>
            </a:r>
            <a:br>
              <a:rPr lang="nl-NL" sz="2800" dirty="0"/>
            </a:br>
            <a:r>
              <a:rPr lang="nl-NL" sz="2800" dirty="0"/>
              <a:t>Met array en loop en willekeurig aantal elementen in de array</a:t>
            </a:r>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p:txBody>
          <a:bodyPr>
            <a:normAutofit/>
          </a:bodyPr>
          <a:lstStyle/>
          <a:p>
            <a:pPr marL="0" indent="0">
              <a:buNone/>
            </a:pPr>
            <a:r>
              <a:rPr lang="nl-NL" dirty="0"/>
              <a:t> </a:t>
            </a:r>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213</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VOORBEELD</a:t>
            </a:r>
          </a:p>
        </p:txBody>
      </p:sp>
      <p:pic>
        <p:nvPicPr>
          <p:cNvPr id="11" name="Afbeelding 10">
            <a:extLst>
              <a:ext uri="{FF2B5EF4-FFF2-40B4-BE49-F238E27FC236}">
                <a16:creationId xmlns:a16="http://schemas.microsoft.com/office/drawing/2014/main" id="{8DCB5303-E562-0644-8B34-5ABC6EA44BE3}"/>
              </a:ext>
            </a:extLst>
          </p:cNvPr>
          <p:cNvPicPr>
            <a:picLocks noChangeAspect="1"/>
          </p:cNvPicPr>
          <p:nvPr/>
        </p:nvPicPr>
        <p:blipFill>
          <a:blip r:embed="rId3"/>
          <a:stretch>
            <a:fillRect/>
          </a:stretch>
        </p:blipFill>
        <p:spPr>
          <a:xfrm>
            <a:off x="852054" y="1332703"/>
            <a:ext cx="9552685" cy="2491152"/>
          </a:xfrm>
          <a:prstGeom prst="rect">
            <a:avLst/>
          </a:prstGeom>
        </p:spPr>
      </p:pic>
      <p:pic>
        <p:nvPicPr>
          <p:cNvPr id="8" name="Afbeelding 7">
            <a:extLst>
              <a:ext uri="{FF2B5EF4-FFF2-40B4-BE49-F238E27FC236}">
                <a16:creationId xmlns:a16="http://schemas.microsoft.com/office/drawing/2014/main" id="{DFD1579F-FE3E-604F-9F45-C8B3A7A8CB5F}"/>
              </a:ext>
            </a:extLst>
          </p:cNvPr>
          <p:cNvPicPr>
            <a:picLocks noChangeAspect="1"/>
          </p:cNvPicPr>
          <p:nvPr/>
        </p:nvPicPr>
        <p:blipFill>
          <a:blip r:embed="rId4"/>
          <a:stretch>
            <a:fillRect/>
          </a:stretch>
        </p:blipFill>
        <p:spPr>
          <a:xfrm>
            <a:off x="8610600" y="2763469"/>
            <a:ext cx="3222884" cy="2099007"/>
          </a:xfrm>
          <a:prstGeom prst="rect">
            <a:avLst/>
          </a:prstGeom>
        </p:spPr>
      </p:pic>
    </p:spTree>
    <p:extLst>
      <p:ext uri="{BB962C8B-B14F-4D97-AF65-F5344CB8AC3E}">
        <p14:creationId xmlns:p14="http://schemas.microsoft.com/office/powerpoint/2010/main" val="408367794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p:txBody>
          <a:bodyPr/>
          <a:lstStyle/>
          <a:p>
            <a:r>
              <a:rPr lang="nl-NL" dirty="0"/>
              <a:t>2 dimensionale arrays</a:t>
            </a: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dirty="0"/>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214</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endParaRPr lang="nl-NL" dirty="0"/>
          </a:p>
        </p:txBody>
      </p:sp>
    </p:spTree>
    <p:extLst>
      <p:ext uri="{BB962C8B-B14F-4D97-AF65-F5344CB8AC3E}">
        <p14:creationId xmlns:p14="http://schemas.microsoft.com/office/powerpoint/2010/main" val="247750612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noAutofit/>
          </a:bodyPr>
          <a:lstStyle/>
          <a:p>
            <a:r>
              <a:rPr lang="nl-NL" sz="2800" dirty="0">
                <a:hlinkClick r:id="rId2"/>
              </a:rPr>
              <a:t>https://repl.it/@vangeest/jsP5Khan-array2D</a:t>
            </a:r>
            <a:br>
              <a:rPr lang="nl-NL" sz="2800" dirty="0"/>
            </a:br>
            <a:r>
              <a:rPr lang="nl-NL" dirty="0"/>
              <a:t>gameveld met 1 rij (met array)</a:t>
            </a:r>
            <a:endParaRPr lang="nl-NL" sz="2800" dirty="0"/>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p:txBody>
          <a:bodyPr>
            <a:normAutofit/>
          </a:bodyPr>
          <a:lstStyle/>
          <a:p>
            <a:pPr marL="0" indent="0">
              <a:buNone/>
            </a:pPr>
            <a:r>
              <a:rPr lang="nl-NL" dirty="0"/>
              <a:t> </a:t>
            </a:r>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215</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VOORBEELD</a:t>
            </a:r>
          </a:p>
        </p:txBody>
      </p:sp>
      <p:pic>
        <p:nvPicPr>
          <p:cNvPr id="12" name="Afbeelding 11">
            <a:extLst>
              <a:ext uri="{FF2B5EF4-FFF2-40B4-BE49-F238E27FC236}">
                <a16:creationId xmlns:a16="http://schemas.microsoft.com/office/drawing/2014/main" id="{CFD708B5-504E-B244-A810-4477D104E219}"/>
              </a:ext>
            </a:extLst>
          </p:cNvPr>
          <p:cNvPicPr>
            <a:picLocks noChangeAspect="1"/>
          </p:cNvPicPr>
          <p:nvPr/>
        </p:nvPicPr>
        <p:blipFill rotWithShape="1">
          <a:blip r:embed="rId3"/>
          <a:srcRect l="368" t="10501" r="-368" b="561"/>
          <a:stretch/>
        </p:blipFill>
        <p:spPr>
          <a:xfrm>
            <a:off x="838200" y="1362070"/>
            <a:ext cx="10042238" cy="4309279"/>
          </a:xfrm>
          <a:prstGeom prst="rect">
            <a:avLst/>
          </a:prstGeom>
        </p:spPr>
      </p:pic>
      <p:pic>
        <p:nvPicPr>
          <p:cNvPr id="10" name="Afbeelding 9">
            <a:extLst>
              <a:ext uri="{FF2B5EF4-FFF2-40B4-BE49-F238E27FC236}">
                <a16:creationId xmlns:a16="http://schemas.microsoft.com/office/drawing/2014/main" id="{D6C0196C-07F4-F242-B13A-569A94D8267E}"/>
              </a:ext>
            </a:extLst>
          </p:cNvPr>
          <p:cNvPicPr>
            <a:picLocks noChangeAspect="1"/>
          </p:cNvPicPr>
          <p:nvPr/>
        </p:nvPicPr>
        <p:blipFill rotWithShape="1">
          <a:blip r:embed="rId4"/>
          <a:srcRect b="62583"/>
          <a:stretch/>
        </p:blipFill>
        <p:spPr>
          <a:xfrm>
            <a:off x="9090284" y="2763468"/>
            <a:ext cx="2743200" cy="784602"/>
          </a:xfrm>
          <a:prstGeom prst="rect">
            <a:avLst/>
          </a:prstGeom>
        </p:spPr>
      </p:pic>
    </p:spTree>
    <p:extLst>
      <p:ext uri="{BB962C8B-B14F-4D97-AF65-F5344CB8AC3E}">
        <p14:creationId xmlns:p14="http://schemas.microsoft.com/office/powerpoint/2010/main" val="391804564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noAutofit/>
          </a:bodyPr>
          <a:lstStyle/>
          <a:p>
            <a:r>
              <a:rPr lang="nl-NL" sz="2800" dirty="0">
                <a:hlinkClick r:id="rId2"/>
              </a:rPr>
              <a:t>https://repl.it/@vangeest/jsP5Khan-array2D</a:t>
            </a:r>
            <a:br>
              <a:rPr lang="nl-NL" sz="2800" dirty="0"/>
            </a:br>
            <a:r>
              <a:rPr lang="nl-NL" dirty="0"/>
              <a:t>gameveld met 1 rij (met array en functie)</a:t>
            </a:r>
            <a:endParaRPr lang="nl-NL" sz="2800" dirty="0"/>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p:txBody>
          <a:bodyPr>
            <a:normAutofit/>
          </a:bodyPr>
          <a:lstStyle/>
          <a:p>
            <a:pPr marL="0" indent="0">
              <a:buNone/>
            </a:pPr>
            <a:r>
              <a:rPr lang="nl-NL" dirty="0"/>
              <a:t> </a:t>
            </a:r>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216</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VOORBEELD</a:t>
            </a:r>
          </a:p>
        </p:txBody>
      </p:sp>
      <p:pic>
        <p:nvPicPr>
          <p:cNvPr id="8" name="Afbeelding 7">
            <a:extLst>
              <a:ext uri="{FF2B5EF4-FFF2-40B4-BE49-F238E27FC236}">
                <a16:creationId xmlns:a16="http://schemas.microsoft.com/office/drawing/2014/main" id="{6789F9EA-D8DD-9341-A440-E21C896E8DB1}"/>
              </a:ext>
            </a:extLst>
          </p:cNvPr>
          <p:cNvPicPr>
            <a:picLocks noChangeAspect="1"/>
          </p:cNvPicPr>
          <p:nvPr/>
        </p:nvPicPr>
        <p:blipFill>
          <a:blip r:embed="rId3"/>
          <a:stretch>
            <a:fillRect/>
          </a:stretch>
        </p:blipFill>
        <p:spPr>
          <a:xfrm>
            <a:off x="947881" y="1441450"/>
            <a:ext cx="8819574" cy="5370674"/>
          </a:xfrm>
          <a:prstGeom prst="rect">
            <a:avLst/>
          </a:prstGeom>
        </p:spPr>
      </p:pic>
      <p:pic>
        <p:nvPicPr>
          <p:cNvPr id="10" name="Afbeelding 9">
            <a:extLst>
              <a:ext uri="{FF2B5EF4-FFF2-40B4-BE49-F238E27FC236}">
                <a16:creationId xmlns:a16="http://schemas.microsoft.com/office/drawing/2014/main" id="{D6C0196C-07F4-F242-B13A-569A94D8267E}"/>
              </a:ext>
            </a:extLst>
          </p:cNvPr>
          <p:cNvPicPr>
            <a:picLocks noChangeAspect="1"/>
          </p:cNvPicPr>
          <p:nvPr/>
        </p:nvPicPr>
        <p:blipFill rotWithShape="1">
          <a:blip r:embed="rId4"/>
          <a:srcRect b="62583"/>
          <a:stretch/>
        </p:blipFill>
        <p:spPr>
          <a:xfrm>
            <a:off x="9090284" y="2763468"/>
            <a:ext cx="2743200" cy="784602"/>
          </a:xfrm>
          <a:prstGeom prst="rect">
            <a:avLst/>
          </a:prstGeom>
        </p:spPr>
      </p:pic>
      <p:sp>
        <p:nvSpPr>
          <p:cNvPr id="9" name="Rechthoek 8">
            <a:extLst>
              <a:ext uri="{FF2B5EF4-FFF2-40B4-BE49-F238E27FC236}">
                <a16:creationId xmlns:a16="http://schemas.microsoft.com/office/drawing/2014/main" id="{0DA7EFC7-2762-FE44-9D0A-310C30F4B538}"/>
              </a:ext>
            </a:extLst>
          </p:cNvPr>
          <p:cNvSpPr/>
          <p:nvPr/>
        </p:nvSpPr>
        <p:spPr>
          <a:xfrm>
            <a:off x="838200" y="5181600"/>
            <a:ext cx="8252084" cy="1676400"/>
          </a:xfrm>
          <a:prstGeom prst="rect">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58457101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noAutofit/>
          </a:bodyPr>
          <a:lstStyle/>
          <a:p>
            <a:r>
              <a:rPr lang="nl-NL" sz="2800" dirty="0">
                <a:hlinkClick r:id="rId2"/>
              </a:rPr>
              <a:t>https://repl.it/@vangeest/jsP5Khan-array2D</a:t>
            </a:r>
            <a:br>
              <a:rPr lang="nl-NL" sz="2800" dirty="0"/>
            </a:br>
            <a:r>
              <a:rPr lang="nl-NL" dirty="0"/>
              <a:t>gameveld met 3 rijen</a:t>
            </a:r>
            <a:endParaRPr lang="nl-NL" sz="2800" dirty="0"/>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p:txBody>
          <a:bodyPr>
            <a:normAutofit/>
          </a:bodyPr>
          <a:lstStyle/>
          <a:p>
            <a:pPr marL="0" indent="0">
              <a:buNone/>
            </a:pPr>
            <a:r>
              <a:rPr lang="nl-NL" dirty="0"/>
              <a:t> </a:t>
            </a:r>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217</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VOORBEELD</a:t>
            </a:r>
          </a:p>
        </p:txBody>
      </p:sp>
      <p:pic>
        <p:nvPicPr>
          <p:cNvPr id="8" name="Afbeelding 7">
            <a:extLst>
              <a:ext uri="{FF2B5EF4-FFF2-40B4-BE49-F238E27FC236}">
                <a16:creationId xmlns:a16="http://schemas.microsoft.com/office/drawing/2014/main" id="{3301A3C0-6920-EE45-A432-E6FA7970EDF4}"/>
              </a:ext>
            </a:extLst>
          </p:cNvPr>
          <p:cNvPicPr>
            <a:picLocks noChangeAspect="1"/>
          </p:cNvPicPr>
          <p:nvPr/>
        </p:nvPicPr>
        <p:blipFill>
          <a:blip r:embed="rId3"/>
          <a:stretch>
            <a:fillRect/>
          </a:stretch>
        </p:blipFill>
        <p:spPr>
          <a:xfrm>
            <a:off x="858982" y="1362070"/>
            <a:ext cx="9379528" cy="5237208"/>
          </a:xfrm>
          <a:prstGeom prst="rect">
            <a:avLst/>
          </a:prstGeom>
        </p:spPr>
      </p:pic>
      <p:pic>
        <p:nvPicPr>
          <p:cNvPr id="10" name="Afbeelding 9">
            <a:extLst>
              <a:ext uri="{FF2B5EF4-FFF2-40B4-BE49-F238E27FC236}">
                <a16:creationId xmlns:a16="http://schemas.microsoft.com/office/drawing/2014/main" id="{D6C0196C-07F4-F242-B13A-569A94D8267E}"/>
              </a:ext>
            </a:extLst>
          </p:cNvPr>
          <p:cNvPicPr>
            <a:picLocks noChangeAspect="1"/>
          </p:cNvPicPr>
          <p:nvPr/>
        </p:nvPicPr>
        <p:blipFill>
          <a:blip r:embed="rId4"/>
          <a:stretch>
            <a:fillRect/>
          </a:stretch>
        </p:blipFill>
        <p:spPr>
          <a:xfrm>
            <a:off x="9090284" y="2763468"/>
            <a:ext cx="2743200" cy="2096896"/>
          </a:xfrm>
          <a:prstGeom prst="rect">
            <a:avLst/>
          </a:prstGeom>
        </p:spPr>
      </p:pic>
    </p:spTree>
    <p:extLst>
      <p:ext uri="{BB962C8B-B14F-4D97-AF65-F5344CB8AC3E}">
        <p14:creationId xmlns:p14="http://schemas.microsoft.com/office/powerpoint/2010/main" val="25888734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noAutofit/>
          </a:bodyPr>
          <a:lstStyle/>
          <a:p>
            <a:r>
              <a:rPr lang="nl-NL" sz="2800" dirty="0">
                <a:hlinkClick r:id="rId2"/>
              </a:rPr>
              <a:t>https://repl.it/@vangeest/jsP5Khan-array2D</a:t>
            </a:r>
            <a:br>
              <a:rPr lang="nl-NL" sz="2800" dirty="0"/>
            </a:br>
            <a:r>
              <a:rPr lang="nl-NL" dirty="0"/>
              <a:t>gameveld met 3 rijen (opgeschoond)</a:t>
            </a:r>
            <a:endParaRPr lang="nl-NL" sz="2800" dirty="0"/>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p:txBody>
          <a:bodyPr>
            <a:normAutofit/>
          </a:bodyPr>
          <a:lstStyle/>
          <a:p>
            <a:pPr marL="0" indent="0">
              <a:buNone/>
            </a:pPr>
            <a:r>
              <a:rPr lang="nl-NL" dirty="0"/>
              <a:t> </a:t>
            </a:r>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218</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VOORBEELD</a:t>
            </a:r>
          </a:p>
        </p:txBody>
      </p:sp>
      <p:pic>
        <p:nvPicPr>
          <p:cNvPr id="10" name="Afbeelding 9">
            <a:extLst>
              <a:ext uri="{FF2B5EF4-FFF2-40B4-BE49-F238E27FC236}">
                <a16:creationId xmlns:a16="http://schemas.microsoft.com/office/drawing/2014/main" id="{D6C0196C-07F4-F242-B13A-569A94D8267E}"/>
              </a:ext>
            </a:extLst>
          </p:cNvPr>
          <p:cNvPicPr>
            <a:picLocks noChangeAspect="1"/>
          </p:cNvPicPr>
          <p:nvPr/>
        </p:nvPicPr>
        <p:blipFill>
          <a:blip r:embed="rId3"/>
          <a:stretch>
            <a:fillRect/>
          </a:stretch>
        </p:blipFill>
        <p:spPr>
          <a:xfrm>
            <a:off x="9090284" y="2763468"/>
            <a:ext cx="2743200" cy="2096896"/>
          </a:xfrm>
          <a:prstGeom prst="rect">
            <a:avLst/>
          </a:prstGeom>
        </p:spPr>
      </p:pic>
      <p:pic>
        <p:nvPicPr>
          <p:cNvPr id="9" name="Afbeelding 8">
            <a:extLst>
              <a:ext uri="{FF2B5EF4-FFF2-40B4-BE49-F238E27FC236}">
                <a16:creationId xmlns:a16="http://schemas.microsoft.com/office/drawing/2014/main" id="{EBFF8E66-FEDC-8A49-A37A-CEF2D48F4880}"/>
              </a:ext>
            </a:extLst>
          </p:cNvPr>
          <p:cNvPicPr>
            <a:picLocks noChangeAspect="1"/>
          </p:cNvPicPr>
          <p:nvPr/>
        </p:nvPicPr>
        <p:blipFill>
          <a:blip r:embed="rId4"/>
          <a:stretch>
            <a:fillRect/>
          </a:stretch>
        </p:blipFill>
        <p:spPr>
          <a:xfrm>
            <a:off x="838200" y="1252720"/>
            <a:ext cx="8143988" cy="3607644"/>
          </a:xfrm>
          <a:prstGeom prst="rect">
            <a:avLst/>
          </a:prstGeom>
        </p:spPr>
      </p:pic>
    </p:spTree>
    <p:extLst>
      <p:ext uri="{BB962C8B-B14F-4D97-AF65-F5344CB8AC3E}">
        <p14:creationId xmlns:p14="http://schemas.microsoft.com/office/powerpoint/2010/main" val="320655156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noAutofit/>
          </a:bodyPr>
          <a:lstStyle/>
          <a:p>
            <a:r>
              <a:rPr lang="nl-NL" sz="2800" dirty="0">
                <a:hlinkClick r:id="rId2"/>
              </a:rPr>
              <a:t>https://repl.it/@vangeest/jsP5Khan-array2D</a:t>
            </a:r>
            <a:br>
              <a:rPr lang="nl-NL" sz="2800" dirty="0"/>
            </a:br>
            <a:r>
              <a:rPr lang="nl-NL" dirty="0"/>
              <a:t>gameveld met y rijen (2 dimensionaal array)</a:t>
            </a:r>
            <a:endParaRPr lang="nl-NL" sz="2800" dirty="0"/>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p:txBody>
          <a:bodyPr>
            <a:normAutofit/>
          </a:bodyPr>
          <a:lstStyle/>
          <a:p>
            <a:pPr marL="0" indent="0">
              <a:buNone/>
            </a:pPr>
            <a:r>
              <a:rPr lang="nl-NL" dirty="0"/>
              <a:t> </a:t>
            </a:r>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219</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VOORBEELD</a:t>
            </a:r>
          </a:p>
        </p:txBody>
      </p:sp>
      <p:pic>
        <p:nvPicPr>
          <p:cNvPr id="10" name="Afbeelding 9">
            <a:extLst>
              <a:ext uri="{FF2B5EF4-FFF2-40B4-BE49-F238E27FC236}">
                <a16:creationId xmlns:a16="http://schemas.microsoft.com/office/drawing/2014/main" id="{D6C0196C-07F4-F242-B13A-569A94D8267E}"/>
              </a:ext>
            </a:extLst>
          </p:cNvPr>
          <p:cNvPicPr>
            <a:picLocks noChangeAspect="1"/>
          </p:cNvPicPr>
          <p:nvPr/>
        </p:nvPicPr>
        <p:blipFill>
          <a:blip r:embed="rId3"/>
          <a:stretch>
            <a:fillRect/>
          </a:stretch>
        </p:blipFill>
        <p:spPr>
          <a:xfrm>
            <a:off x="9090284" y="2763468"/>
            <a:ext cx="2743200" cy="2096896"/>
          </a:xfrm>
          <a:prstGeom prst="rect">
            <a:avLst/>
          </a:prstGeom>
        </p:spPr>
      </p:pic>
      <p:pic>
        <p:nvPicPr>
          <p:cNvPr id="9" name="Afbeelding 8">
            <a:extLst>
              <a:ext uri="{FF2B5EF4-FFF2-40B4-BE49-F238E27FC236}">
                <a16:creationId xmlns:a16="http://schemas.microsoft.com/office/drawing/2014/main" id="{B2ADB2BF-1CF0-9B44-9B6E-D4F040218CC3}"/>
              </a:ext>
            </a:extLst>
          </p:cNvPr>
          <p:cNvPicPr>
            <a:picLocks noChangeAspect="1"/>
          </p:cNvPicPr>
          <p:nvPr/>
        </p:nvPicPr>
        <p:blipFill>
          <a:blip r:embed="rId4"/>
          <a:stretch>
            <a:fillRect/>
          </a:stretch>
        </p:blipFill>
        <p:spPr>
          <a:xfrm>
            <a:off x="838199" y="1362069"/>
            <a:ext cx="8253775" cy="3736403"/>
          </a:xfrm>
          <a:prstGeom prst="rect">
            <a:avLst/>
          </a:prstGeom>
        </p:spPr>
      </p:pic>
      <p:sp>
        <p:nvSpPr>
          <p:cNvPr id="11" name="Rechthoek 10">
            <a:extLst>
              <a:ext uri="{FF2B5EF4-FFF2-40B4-BE49-F238E27FC236}">
                <a16:creationId xmlns:a16="http://schemas.microsoft.com/office/drawing/2014/main" id="{2D0DAFDE-3C2E-6248-91E6-F4EAC0CD4EDB}"/>
              </a:ext>
            </a:extLst>
          </p:cNvPr>
          <p:cNvSpPr/>
          <p:nvPr/>
        </p:nvSpPr>
        <p:spPr>
          <a:xfrm>
            <a:off x="838199" y="5484237"/>
            <a:ext cx="9030485" cy="830997"/>
          </a:xfrm>
          <a:prstGeom prst="rect">
            <a:avLst/>
          </a:prstGeom>
        </p:spPr>
        <p:txBody>
          <a:bodyPr wrap="none">
            <a:spAutoFit/>
          </a:bodyPr>
          <a:lstStyle/>
          <a:p>
            <a:r>
              <a:rPr lang="nl-NL" sz="2400" dirty="0" err="1"/>
              <a:t>JavaScript</a:t>
            </a:r>
            <a:r>
              <a:rPr lang="nl-NL" sz="2400" dirty="0"/>
              <a:t> kent geen echte 2 dimensionale array met daarin getallen, </a:t>
            </a:r>
          </a:p>
          <a:p>
            <a:r>
              <a:rPr lang="nl-NL" sz="2400" dirty="0"/>
              <a:t>daarom gebruik je een array met daarin een array met daarin een getal</a:t>
            </a:r>
          </a:p>
        </p:txBody>
      </p:sp>
    </p:spTree>
    <p:extLst>
      <p:ext uri="{BB962C8B-B14F-4D97-AF65-F5344CB8AC3E}">
        <p14:creationId xmlns:p14="http://schemas.microsoft.com/office/powerpoint/2010/main" val="502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8311142-0569-BA40-AA0C-DEFF5A3BCAC2}"/>
              </a:ext>
            </a:extLst>
          </p:cNvPr>
          <p:cNvPicPr>
            <a:picLocks noChangeAspect="1"/>
          </p:cNvPicPr>
          <p:nvPr/>
        </p:nvPicPr>
        <p:blipFill rotWithShape="1">
          <a:blip r:embed="rId2">
            <a:alphaModFix amt="20000"/>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p:txBody>
          <a:bodyPr/>
          <a:lstStyle/>
          <a:p>
            <a:r>
              <a:rPr lang="nl-NL" dirty="0"/>
              <a:t>De volgorde van programmacode maakt uit</a:t>
            </a: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22</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dirty="0"/>
              <a:t>COLLEGE 1</a:t>
            </a:r>
          </a:p>
        </p:txBody>
      </p:sp>
    </p:spTree>
    <p:extLst>
      <p:ext uri="{BB962C8B-B14F-4D97-AF65-F5344CB8AC3E}">
        <p14:creationId xmlns:p14="http://schemas.microsoft.com/office/powerpoint/2010/main" val="191656004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noAutofit/>
          </a:bodyPr>
          <a:lstStyle/>
          <a:p>
            <a:r>
              <a:rPr lang="nl-NL" sz="2800" dirty="0">
                <a:hlinkClick r:id="rId2"/>
              </a:rPr>
              <a:t>https://repl.it/@vangeest/jsP5Khan-array2D</a:t>
            </a:r>
            <a:br>
              <a:rPr lang="nl-NL" sz="2800" dirty="0"/>
            </a:br>
            <a:r>
              <a:rPr lang="nl-NL" dirty="0"/>
              <a:t>gameveld met y rijen (netter)</a:t>
            </a:r>
            <a:endParaRPr lang="nl-NL" sz="2800" dirty="0"/>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p:txBody>
          <a:bodyPr>
            <a:normAutofit/>
          </a:bodyPr>
          <a:lstStyle/>
          <a:p>
            <a:pPr marL="0" indent="0">
              <a:buNone/>
            </a:pPr>
            <a:r>
              <a:rPr lang="nl-NL" dirty="0"/>
              <a:t> </a:t>
            </a:r>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220</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VOORBEELD</a:t>
            </a:r>
          </a:p>
        </p:txBody>
      </p:sp>
      <p:pic>
        <p:nvPicPr>
          <p:cNvPr id="10" name="Afbeelding 9">
            <a:extLst>
              <a:ext uri="{FF2B5EF4-FFF2-40B4-BE49-F238E27FC236}">
                <a16:creationId xmlns:a16="http://schemas.microsoft.com/office/drawing/2014/main" id="{D6C0196C-07F4-F242-B13A-569A94D8267E}"/>
              </a:ext>
            </a:extLst>
          </p:cNvPr>
          <p:cNvPicPr>
            <a:picLocks noChangeAspect="1"/>
          </p:cNvPicPr>
          <p:nvPr/>
        </p:nvPicPr>
        <p:blipFill>
          <a:blip r:embed="rId3"/>
          <a:stretch>
            <a:fillRect/>
          </a:stretch>
        </p:blipFill>
        <p:spPr>
          <a:xfrm>
            <a:off x="9090284" y="2763468"/>
            <a:ext cx="2743200" cy="2096896"/>
          </a:xfrm>
          <a:prstGeom prst="rect">
            <a:avLst/>
          </a:prstGeom>
        </p:spPr>
      </p:pic>
      <p:pic>
        <p:nvPicPr>
          <p:cNvPr id="8" name="Afbeelding 7">
            <a:extLst>
              <a:ext uri="{FF2B5EF4-FFF2-40B4-BE49-F238E27FC236}">
                <a16:creationId xmlns:a16="http://schemas.microsoft.com/office/drawing/2014/main" id="{EA6DC4A8-5467-B344-9C37-CBBE92BACE7F}"/>
              </a:ext>
            </a:extLst>
          </p:cNvPr>
          <p:cNvPicPr>
            <a:picLocks noChangeAspect="1"/>
          </p:cNvPicPr>
          <p:nvPr/>
        </p:nvPicPr>
        <p:blipFill>
          <a:blip r:embed="rId4"/>
          <a:stretch>
            <a:fillRect/>
          </a:stretch>
        </p:blipFill>
        <p:spPr>
          <a:xfrm>
            <a:off x="838200" y="1252720"/>
            <a:ext cx="8298200" cy="3319280"/>
          </a:xfrm>
          <a:prstGeom prst="rect">
            <a:avLst/>
          </a:prstGeom>
        </p:spPr>
      </p:pic>
      <p:sp>
        <p:nvSpPr>
          <p:cNvPr id="11" name="Rechthoek 10">
            <a:extLst>
              <a:ext uri="{FF2B5EF4-FFF2-40B4-BE49-F238E27FC236}">
                <a16:creationId xmlns:a16="http://schemas.microsoft.com/office/drawing/2014/main" id="{37A96180-655C-FE44-A6D1-6E7FE0FF7EC9}"/>
              </a:ext>
            </a:extLst>
          </p:cNvPr>
          <p:cNvSpPr/>
          <p:nvPr/>
        </p:nvSpPr>
        <p:spPr>
          <a:xfrm>
            <a:off x="838199" y="5484237"/>
            <a:ext cx="10564559" cy="461665"/>
          </a:xfrm>
          <a:prstGeom prst="rect">
            <a:avLst/>
          </a:prstGeom>
        </p:spPr>
        <p:txBody>
          <a:bodyPr wrap="none">
            <a:spAutoFit/>
          </a:bodyPr>
          <a:lstStyle/>
          <a:p>
            <a:r>
              <a:rPr lang="nl-NL" sz="2400" dirty="0"/>
              <a:t>Deze variant is netter, omdat hij ook werkt als de rijen verschillende lengte hebben</a:t>
            </a:r>
          </a:p>
        </p:txBody>
      </p:sp>
    </p:spTree>
    <p:extLst>
      <p:ext uri="{BB962C8B-B14F-4D97-AF65-F5344CB8AC3E}">
        <p14:creationId xmlns:p14="http://schemas.microsoft.com/office/powerpoint/2010/main" val="37930231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16BD75-55CB-E240-B9C3-DD5F0759D10C}"/>
              </a:ext>
            </a:extLst>
          </p:cNvPr>
          <p:cNvPicPr>
            <a:picLocks noChangeAspect="1"/>
          </p:cNvPicPr>
          <p:nvPr/>
        </p:nvPicPr>
        <p:blipFill rotWithShape="1">
          <a:blip r:embed="rId3">
            <a:alphaModFix/>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a:solidFill>
            <a:schemeClr val="tx1">
              <a:alpha val="75000"/>
            </a:schemeClr>
          </a:solidFill>
          <a:effectLst>
            <a:softEdge rad="0"/>
          </a:effectLst>
        </p:spPr>
        <p:txBody>
          <a:bodyPr>
            <a:normAutofit fontScale="90000"/>
          </a:bodyPr>
          <a:lstStyle/>
          <a:p>
            <a:r>
              <a:rPr lang="nl-NL" dirty="0">
                <a:solidFill>
                  <a:schemeClr val="bg1"/>
                </a:solidFill>
              </a:rPr>
              <a:t>VRAGEN?</a:t>
            </a:r>
            <a:br>
              <a:rPr lang="nl-NL" dirty="0">
                <a:solidFill>
                  <a:schemeClr val="bg1"/>
                </a:solidFill>
              </a:rPr>
            </a:br>
            <a:br>
              <a:rPr lang="nl-NL" dirty="0">
                <a:solidFill>
                  <a:schemeClr val="bg1"/>
                </a:solidFill>
              </a:rPr>
            </a:br>
            <a:endParaRPr lang="nl-NL" dirty="0">
              <a:solidFill>
                <a:schemeClr val="bg1"/>
              </a:solidFill>
            </a:endParaRP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dirty="0"/>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221</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a:t>COLLEGE 6</a:t>
            </a:r>
            <a:endParaRPr lang="nl-NL" dirty="0"/>
          </a:p>
        </p:txBody>
      </p:sp>
    </p:spTree>
    <p:extLst>
      <p:ext uri="{BB962C8B-B14F-4D97-AF65-F5344CB8AC3E}">
        <p14:creationId xmlns:p14="http://schemas.microsoft.com/office/powerpoint/2010/main" val="1887201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5A83CC-EDEC-D442-9E0A-AB676E2E38C1}"/>
              </a:ext>
            </a:extLst>
          </p:cNvPr>
          <p:cNvSpPr>
            <a:spLocks noGrp="1"/>
          </p:cNvSpPr>
          <p:nvPr>
            <p:ph type="title"/>
          </p:nvPr>
        </p:nvSpPr>
        <p:spPr/>
        <p:txBody>
          <a:bodyPr>
            <a:noAutofit/>
          </a:bodyPr>
          <a:lstStyle/>
          <a:p>
            <a:r>
              <a:rPr lang="nl-NL" dirty="0"/>
              <a:t>Hoofd eerst</a:t>
            </a:r>
          </a:p>
        </p:txBody>
      </p:sp>
      <p:sp>
        <p:nvSpPr>
          <p:cNvPr id="3" name="Tijdelijke aanduiding voor inhoud 2">
            <a:extLst>
              <a:ext uri="{FF2B5EF4-FFF2-40B4-BE49-F238E27FC236}">
                <a16:creationId xmlns:a16="http://schemas.microsoft.com/office/drawing/2014/main" id="{A50E567A-4C99-284B-8565-A5E79F24D809}"/>
              </a:ext>
            </a:extLst>
          </p:cNvPr>
          <p:cNvSpPr>
            <a:spLocks noGrp="1"/>
          </p:cNvSpPr>
          <p:nvPr>
            <p:ph idx="1"/>
          </p:nvPr>
        </p:nvSpPr>
        <p:spPr/>
        <p:txBody>
          <a:bodyPr/>
          <a:lstStyle/>
          <a:p>
            <a:endParaRPr lang="nl-NL" dirty="0"/>
          </a:p>
        </p:txBody>
      </p:sp>
      <p:sp>
        <p:nvSpPr>
          <p:cNvPr id="4" name="Tijdelijke aanduiding voor datum 3">
            <a:extLst>
              <a:ext uri="{FF2B5EF4-FFF2-40B4-BE49-F238E27FC236}">
                <a16:creationId xmlns:a16="http://schemas.microsoft.com/office/drawing/2014/main" id="{63B716B0-F5B8-B940-9D23-C3EF66BBD0E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6" name="Tijdelijke aanduiding voor dianummer 5">
            <a:extLst>
              <a:ext uri="{FF2B5EF4-FFF2-40B4-BE49-F238E27FC236}">
                <a16:creationId xmlns:a16="http://schemas.microsoft.com/office/drawing/2014/main" id="{7008B35F-067C-F447-930B-6E6F8067FCDD}"/>
              </a:ext>
            </a:extLst>
          </p:cNvPr>
          <p:cNvSpPr>
            <a:spLocks noGrp="1"/>
          </p:cNvSpPr>
          <p:nvPr>
            <p:ph type="sldNum" sz="quarter" idx="12"/>
          </p:nvPr>
        </p:nvSpPr>
        <p:spPr/>
        <p:txBody>
          <a:bodyPr/>
          <a:lstStyle/>
          <a:p>
            <a:fld id="{0AAEF2E2-A082-486B-BCC1-A4B8E9CF05F7}" type="slidenum">
              <a:rPr lang="nl-NL" smtClean="0"/>
              <a:t>23</a:t>
            </a:fld>
            <a:endParaRPr lang="nl-NL"/>
          </a:p>
        </p:txBody>
      </p:sp>
      <p:sp>
        <p:nvSpPr>
          <p:cNvPr id="7" name="Tijdelijke aanduiding voor tekst 6">
            <a:extLst>
              <a:ext uri="{FF2B5EF4-FFF2-40B4-BE49-F238E27FC236}">
                <a16:creationId xmlns:a16="http://schemas.microsoft.com/office/drawing/2014/main" id="{F412C1DA-5005-CE48-99EC-69998A1C2AE7}"/>
              </a:ext>
            </a:extLst>
          </p:cNvPr>
          <p:cNvSpPr>
            <a:spLocks noGrp="1"/>
          </p:cNvSpPr>
          <p:nvPr>
            <p:ph type="body" sz="quarter" idx="17"/>
          </p:nvPr>
        </p:nvSpPr>
        <p:spPr/>
        <p:txBody>
          <a:bodyPr/>
          <a:lstStyle/>
          <a:p>
            <a:r>
              <a:rPr lang="nl-NL" dirty="0"/>
              <a:t>COLLEGE 1</a:t>
            </a:r>
          </a:p>
        </p:txBody>
      </p:sp>
      <p:pic>
        <p:nvPicPr>
          <p:cNvPr id="8" name="Afbeelding 7">
            <a:extLst>
              <a:ext uri="{FF2B5EF4-FFF2-40B4-BE49-F238E27FC236}">
                <a16:creationId xmlns:a16="http://schemas.microsoft.com/office/drawing/2014/main" id="{9B83E1E3-AFCF-634F-A729-50AAA3EDE833}"/>
              </a:ext>
            </a:extLst>
          </p:cNvPr>
          <p:cNvPicPr>
            <a:picLocks noChangeAspect="1"/>
          </p:cNvPicPr>
          <p:nvPr/>
        </p:nvPicPr>
        <p:blipFill>
          <a:blip r:embed="rId2"/>
          <a:stretch>
            <a:fillRect/>
          </a:stretch>
        </p:blipFill>
        <p:spPr>
          <a:xfrm>
            <a:off x="838200" y="1252720"/>
            <a:ext cx="10533616" cy="4795154"/>
          </a:xfrm>
          <a:prstGeom prst="rect">
            <a:avLst/>
          </a:prstGeom>
        </p:spPr>
      </p:pic>
      <p:sp>
        <p:nvSpPr>
          <p:cNvPr id="9" name="Tijdelijke aanduiding voor voettekst 4">
            <a:extLst>
              <a:ext uri="{FF2B5EF4-FFF2-40B4-BE49-F238E27FC236}">
                <a16:creationId xmlns:a16="http://schemas.microsoft.com/office/drawing/2014/main" id="{076E2F24-BA44-4B49-8E96-BD84E939CC0F}"/>
              </a:ext>
            </a:extLst>
          </p:cNvPr>
          <p:cNvSpPr>
            <a:spLocks noGrp="1"/>
          </p:cNvSpPr>
          <p:nvPr>
            <p:ph type="ftr" sz="quarter" idx="11"/>
          </p:nvPr>
        </p:nvSpPr>
        <p:spPr>
          <a:xfrm>
            <a:off x="1235241" y="6356350"/>
            <a:ext cx="9946105" cy="365125"/>
          </a:xfrm>
        </p:spPr>
        <p:txBody>
          <a:bodyPr/>
          <a:lstStyle/>
          <a:p>
            <a:r>
              <a:rPr lang="nl-NL" dirty="0" err="1">
                <a:solidFill>
                  <a:schemeClr val="tx1"/>
                </a:solidFill>
              </a:rPr>
              <a:t>https</a:t>
            </a:r>
            <a:r>
              <a:rPr lang="nl-NL" dirty="0">
                <a:solidFill>
                  <a:schemeClr val="tx1"/>
                </a:solidFill>
              </a:rPr>
              <a:t>://</a:t>
            </a:r>
            <a:r>
              <a:rPr lang="nl-NL" dirty="0" err="1">
                <a:solidFill>
                  <a:schemeClr val="tx1"/>
                </a:solidFill>
              </a:rPr>
              <a:t>www.khanacademy.org</a:t>
            </a:r>
            <a:r>
              <a:rPr lang="nl-NL" dirty="0">
                <a:solidFill>
                  <a:schemeClr val="tx1"/>
                </a:solidFill>
              </a:rPr>
              <a:t>/computer-</a:t>
            </a:r>
            <a:r>
              <a:rPr lang="nl-NL" dirty="0" err="1">
                <a:solidFill>
                  <a:schemeClr val="tx1"/>
                </a:solidFill>
              </a:rPr>
              <a:t>programming</a:t>
            </a:r>
            <a:r>
              <a:rPr lang="nl-NL" dirty="0">
                <a:solidFill>
                  <a:schemeClr val="tx1"/>
                </a:solidFill>
              </a:rPr>
              <a:t>/4v1920-college1-volgorde-smiley/5656807314309120</a:t>
            </a:r>
          </a:p>
        </p:txBody>
      </p:sp>
    </p:spTree>
    <p:extLst>
      <p:ext uri="{BB962C8B-B14F-4D97-AF65-F5344CB8AC3E}">
        <p14:creationId xmlns:p14="http://schemas.microsoft.com/office/powerpoint/2010/main" val="3825836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DBDDAF-1D33-394F-96C4-3597D0685E1C}"/>
              </a:ext>
            </a:extLst>
          </p:cNvPr>
          <p:cNvSpPr>
            <a:spLocks noGrp="1"/>
          </p:cNvSpPr>
          <p:nvPr>
            <p:ph type="title"/>
          </p:nvPr>
        </p:nvSpPr>
        <p:spPr/>
        <p:txBody>
          <a:bodyPr>
            <a:normAutofit/>
          </a:bodyPr>
          <a:lstStyle/>
          <a:p>
            <a:r>
              <a:rPr lang="nl-NL" dirty="0"/>
              <a:t>Hoofd laatst</a:t>
            </a:r>
          </a:p>
        </p:txBody>
      </p:sp>
      <p:pic>
        <p:nvPicPr>
          <p:cNvPr id="8" name="Tijdelijke aanduiding voor inhoud 7">
            <a:extLst>
              <a:ext uri="{FF2B5EF4-FFF2-40B4-BE49-F238E27FC236}">
                <a16:creationId xmlns:a16="http://schemas.microsoft.com/office/drawing/2014/main" id="{91C00942-E021-D744-8AD6-BE1745190DC8}"/>
              </a:ext>
            </a:extLst>
          </p:cNvPr>
          <p:cNvPicPr>
            <a:picLocks noGrp="1" noChangeAspect="1"/>
          </p:cNvPicPr>
          <p:nvPr>
            <p:ph idx="1"/>
          </p:nvPr>
        </p:nvPicPr>
        <p:blipFill>
          <a:blip r:embed="rId2"/>
          <a:stretch>
            <a:fillRect/>
          </a:stretch>
        </p:blipFill>
        <p:spPr>
          <a:xfrm>
            <a:off x="838200" y="1321274"/>
            <a:ext cx="10515600" cy="4786952"/>
          </a:xfrm>
          <a:prstGeom prst="rect">
            <a:avLst/>
          </a:prstGeom>
        </p:spPr>
      </p:pic>
      <p:sp>
        <p:nvSpPr>
          <p:cNvPr id="4" name="Tijdelijke aanduiding voor datum 3">
            <a:extLst>
              <a:ext uri="{FF2B5EF4-FFF2-40B4-BE49-F238E27FC236}">
                <a16:creationId xmlns:a16="http://schemas.microsoft.com/office/drawing/2014/main" id="{7D654937-FA0E-3D41-8624-AB4439F751EF}"/>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05E2D1F-3651-2C46-A1BA-62C736AE4D68}"/>
              </a:ext>
            </a:extLst>
          </p:cNvPr>
          <p:cNvSpPr>
            <a:spLocks noGrp="1"/>
          </p:cNvSpPr>
          <p:nvPr>
            <p:ph type="ftr" sz="quarter" idx="11"/>
          </p:nvPr>
        </p:nvSpPr>
        <p:spPr>
          <a:xfrm>
            <a:off x="1010653" y="6356164"/>
            <a:ext cx="9962147" cy="365311"/>
          </a:xfrm>
        </p:spPr>
        <p:txBody>
          <a:bodyPr/>
          <a:lstStyle/>
          <a:p>
            <a:endParaRPr lang="nl-NL" dirty="0">
              <a:solidFill>
                <a:schemeClr val="tx1"/>
              </a:solidFill>
            </a:endParaRPr>
          </a:p>
        </p:txBody>
      </p:sp>
      <p:sp>
        <p:nvSpPr>
          <p:cNvPr id="6" name="Tijdelijke aanduiding voor dianummer 5">
            <a:extLst>
              <a:ext uri="{FF2B5EF4-FFF2-40B4-BE49-F238E27FC236}">
                <a16:creationId xmlns:a16="http://schemas.microsoft.com/office/drawing/2014/main" id="{710F9CA3-B460-4949-8179-570D8F491AF4}"/>
              </a:ext>
            </a:extLst>
          </p:cNvPr>
          <p:cNvSpPr>
            <a:spLocks noGrp="1"/>
          </p:cNvSpPr>
          <p:nvPr>
            <p:ph type="sldNum" sz="quarter" idx="12"/>
          </p:nvPr>
        </p:nvSpPr>
        <p:spPr/>
        <p:txBody>
          <a:bodyPr/>
          <a:lstStyle/>
          <a:p>
            <a:fld id="{0AAEF2E2-A082-486B-BCC1-A4B8E9CF05F7}" type="slidenum">
              <a:rPr lang="nl-NL" smtClean="0"/>
              <a:t>24</a:t>
            </a:fld>
            <a:endParaRPr lang="nl-NL"/>
          </a:p>
        </p:txBody>
      </p:sp>
      <p:sp>
        <p:nvSpPr>
          <p:cNvPr id="7" name="Tijdelijke aanduiding voor tekst 6">
            <a:extLst>
              <a:ext uri="{FF2B5EF4-FFF2-40B4-BE49-F238E27FC236}">
                <a16:creationId xmlns:a16="http://schemas.microsoft.com/office/drawing/2014/main" id="{27A09C35-0430-3F4B-9D5D-57BE82B0D165}"/>
              </a:ext>
            </a:extLst>
          </p:cNvPr>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2001072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16BD75-55CB-E240-B9C3-DD5F0759D10C}"/>
              </a:ext>
            </a:extLst>
          </p:cNvPr>
          <p:cNvPicPr>
            <a:picLocks noChangeAspect="1"/>
          </p:cNvPicPr>
          <p:nvPr/>
        </p:nvPicPr>
        <p:blipFill rotWithShape="1">
          <a:blip r:embed="rId3">
            <a:alphaModFix/>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a:solidFill>
            <a:schemeClr val="tx1">
              <a:alpha val="75000"/>
            </a:schemeClr>
          </a:solidFill>
          <a:effectLst>
            <a:softEdge rad="0"/>
          </a:effectLst>
        </p:spPr>
        <p:txBody>
          <a:bodyPr>
            <a:normAutofit fontScale="90000"/>
          </a:bodyPr>
          <a:lstStyle/>
          <a:p>
            <a:r>
              <a:rPr lang="nl-NL" dirty="0">
                <a:solidFill>
                  <a:schemeClr val="bg1"/>
                </a:solidFill>
              </a:rPr>
              <a:t>VRAGEN?</a:t>
            </a:r>
            <a:br>
              <a:rPr lang="nl-NL" dirty="0">
                <a:solidFill>
                  <a:schemeClr val="bg1"/>
                </a:solidFill>
              </a:rPr>
            </a:br>
            <a:r>
              <a:rPr lang="nl-NL" dirty="0">
                <a:solidFill>
                  <a:schemeClr val="bg1"/>
                </a:solidFill>
              </a:rPr>
              <a:t>(Graag hulp bij </a:t>
            </a:r>
            <a:br>
              <a:rPr lang="nl-NL" dirty="0">
                <a:solidFill>
                  <a:schemeClr val="bg1"/>
                </a:solidFill>
              </a:rPr>
            </a:br>
            <a:r>
              <a:rPr lang="nl-NL" dirty="0">
                <a:solidFill>
                  <a:schemeClr val="bg1"/>
                </a:solidFill>
              </a:rPr>
              <a:t>stoelen en tafels terugzetten)</a:t>
            </a:r>
            <a:br>
              <a:rPr lang="nl-NL" dirty="0">
                <a:solidFill>
                  <a:schemeClr val="bg1"/>
                </a:solidFill>
              </a:rPr>
            </a:br>
            <a:endParaRPr lang="nl-NL" dirty="0">
              <a:solidFill>
                <a:schemeClr val="bg1"/>
              </a:solidFill>
            </a:endParaRP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dirty="0"/>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25</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dirty="0"/>
              <a:t>COLLEGE 1</a:t>
            </a:r>
          </a:p>
        </p:txBody>
      </p:sp>
    </p:spTree>
    <p:extLst>
      <p:ext uri="{BB962C8B-B14F-4D97-AF65-F5344CB8AC3E}">
        <p14:creationId xmlns:p14="http://schemas.microsoft.com/office/powerpoint/2010/main" val="698853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16BD75-55CB-E240-B9C3-DD5F0759D10C}"/>
              </a:ext>
            </a:extLst>
          </p:cNvPr>
          <p:cNvPicPr>
            <a:picLocks noChangeAspect="1"/>
          </p:cNvPicPr>
          <p:nvPr/>
        </p:nvPicPr>
        <p:blipFill rotWithShape="1">
          <a:blip r:embed="rId3">
            <a:alphaModFix/>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a:solidFill>
            <a:schemeClr val="tx1">
              <a:alpha val="75000"/>
            </a:schemeClr>
          </a:solidFill>
          <a:effectLst>
            <a:softEdge rad="0"/>
          </a:effectLst>
        </p:spPr>
        <p:txBody>
          <a:bodyPr>
            <a:normAutofit/>
          </a:bodyPr>
          <a:lstStyle/>
          <a:p>
            <a:r>
              <a:rPr lang="nl-NL" dirty="0">
                <a:solidFill>
                  <a:schemeClr val="bg1"/>
                </a:solidFill>
              </a:rPr>
              <a:t>College 2</a:t>
            </a:r>
            <a:br>
              <a:rPr lang="nl-NL" dirty="0">
                <a:solidFill>
                  <a:schemeClr val="bg1"/>
                </a:solidFill>
              </a:rPr>
            </a:br>
            <a:r>
              <a:rPr lang="nl-NL" dirty="0">
                <a:solidFill>
                  <a:schemeClr val="bg1"/>
                </a:solidFill>
              </a:rPr>
              <a:t>Variabelen</a:t>
            </a: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dirty="0"/>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26</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dirty="0"/>
              <a:t>COLLEGE 2</a:t>
            </a:r>
          </a:p>
        </p:txBody>
      </p:sp>
    </p:spTree>
    <p:extLst>
      <p:ext uri="{BB962C8B-B14F-4D97-AF65-F5344CB8AC3E}">
        <p14:creationId xmlns:p14="http://schemas.microsoft.com/office/powerpoint/2010/main" val="1765976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8">
            <a:extLst>
              <a:ext uri="{FF2B5EF4-FFF2-40B4-BE49-F238E27FC236}">
                <a16:creationId xmlns:a16="http://schemas.microsoft.com/office/drawing/2014/main" id="{713D707E-D6B7-2544-A236-2E24D32F0012}"/>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6875"/>
          <a:stretch/>
        </p:blipFill>
        <p:spPr>
          <a:xfrm>
            <a:off x="838200" y="0"/>
            <a:ext cx="11353800" cy="6858000"/>
          </a:xfrm>
          <a:prstGeom prst="rect">
            <a:avLst/>
          </a:prstGeom>
        </p:spPr>
      </p:pic>
      <p:sp>
        <p:nvSpPr>
          <p:cNvPr id="2" name="Titel 1">
            <a:extLst>
              <a:ext uri="{FF2B5EF4-FFF2-40B4-BE49-F238E27FC236}">
                <a16:creationId xmlns:a16="http://schemas.microsoft.com/office/drawing/2014/main" id="{D6BB544C-3073-9445-8A20-E85CF977CBD8}"/>
              </a:ext>
            </a:extLst>
          </p:cNvPr>
          <p:cNvSpPr>
            <a:spLocks noGrp="1"/>
          </p:cNvSpPr>
          <p:nvPr>
            <p:ph type="title"/>
          </p:nvPr>
        </p:nvSpPr>
        <p:spPr>
          <a:noFill/>
        </p:spPr>
        <p:txBody>
          <a:bodyPr/>
          <a:lstStyle/>
          <a:p>
            <a:r>
              <a:rPr lang="nl-NL" dirty="0"/>
              <a:t>Inhoud van de colleges</a:t>
            </a:r>
          </a:p>
        </p:txBody>
      </p:sp>
      <p:sp>
        <p:nvSpPr>
          <p:cNvPr id="3" name="Tijdelijke aanduiding voor inhoud 2">
            <a:extLst>
              <a:ext uri="{FF2B5EF4-FFF2-40B4-BE49-F238E27FC236}">
                <a16:creationId xmlns:a16="http://schemas.microsoft.com/office/drawing/2014/main" id="{07778A49-1C46-4B44-8718-DABBDDE6BC0B}"/>
              </a:ext>
            </a:extLst>
          </p:cNvPr>
          <p:cNvSpPr>
            <a:spLocks noGrp="1"/>
          </p:cNvSpPr>
          <p:nvPr>
            <p:ph idx="1"/>
          </p:nvPr>
        </p:nvSpPr>
        <p:spPr/>
        <p:txBody>
          <a:bodyPr/>
          <a:lstStyle/>
          <a:p>
            <a:pPr marL="514350" indent="-514350">
              <a:buFont typeface="+mj-lt"/>
              <a:buAutoNum type="arabicPeriod"/>
            </a:pPr>
            <a:r>
              <a:rPr lang="nl-NL" sz="3200" dirty="0"/>
              <a:t>Programmeertalen + Volgordelijkheid</a:t>
            </a:r>
          </a:p>
          <a:p>
            <a:pPr marL="514350" indent="-514350">
              <a:buFont typeface="+mj-lt"/>
              <a:buAutoNum type="arabicPeriod"/>
            </a:pPr>
            <a:r>
              <a:rPr lang="nl-NL" sz="3200" dirty="0">
                <a:solidFill>
                  <a:srgbClr val="FF0000"/>
                </a:solidFill>
              </a:rPr>
              <a:t>Variabelen</a:t>
            </a:r>
          </a:p>
          <a:p>
            <a:pPr marL="514350" indent="-514350">
              <a:buFont typeface="+mj-lt"/>
              <a:buAutoNum type="arabicPeriod"/>
            </a:pPr>
            <a:r>
              <a:rPr lang="nl-NL" sz="3200" dirty="0"/>
              <a:t>Functies</a:t>
            </a:r>
          </a:p>
          <a:p>
            <a:pPr marL="514350" indent="-514350">
              <a:buFont typeface="+mj-lt"/>
              <a:buAutoNum type="arabicPeriod"/>
            </a:pPr>
            <a:r>
              <a:rPr lang="nl-NL" sz="3200" dirty="0"/>
              <a:t>Selectie + Logica</a:t>
            </a:r>
          </a:p>
          <a:p>
            <a:pPr marL="514350" indent="-514350">
              <a:buFont typeface="+mj-lt"/>
              <a:buAutoNum type="arabicPeriod"/>
            </a:pPr>
            <a:r>
              <a:rPr lang="nl-NL" sz="3200" dirty="0"/>
              <a:t>Herhaalstructuren</a:t>
            </a:r>
          </a:p>
          <a:p>
            <a:pPr marL="514350" indent="-514350">
              <a:buFont typeface="+mj-lt"/>
              <a:buAutoNum type="arabicPeriod"/>
            </a:pPr>
            <a:r>
              <a:rPr lang="nl-NL" sz="3200" dirty="0"/>
              <a:t>Arrays</a:t>
            </a:r>
            <a:endParaRPr lang="nl-NL" dirty="0"/>
          </a:p>
        </p:txBody>
      </p:sp>
      <p:sp>
        <p:nvSpPr>
          <p:cNvPr id="4" name="Tijdelijke aanduiding voor datum 3">
            <a:extLst>
              <a:ext uri="{FF2B5EF4-FFF2-40B4-BE49-F238E27FC236}">
                <a16:creationId xmlns:a16="http://schemas.microsoft.com/office/drawing/2014/main" id="{8EB57845-28A8-1E46-A6F0-6E8821512A1A}"/>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65130544-704F-F34E-8F6C-BAC004FFA2E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B78CEF-193E-AA42-86CC-E18575662574}"/>
              </a:ext>
            </a:extLst>
          </p:cNvPr>
          <p:cNvSpPr>
            <a:spLocks noGrp="1"/>
          </p:cNvSpPr>
          <p:nvPr>
            <p:ph type="sldNum" sz="quarter" idx="12"/>
          </p:nvPr>
        </p:nvSpPr>
        <p:spPr/>
        <p:txBody>
          <a:bodyPr/>
          <a:lstStyle/>
          <a:p>
            <a:fld id="{0AAEF2E2-A082-486B-BCC1-A4B8E9CF05F7}" type="slidenum">
              <a:rPr lang="nl-NL" smtClean="0"/>
              <a:t>27</a:t>
            </a:fld>
            <a:endParaRPr lang="nl-NL"/>
          </a:p>
        </p:txBody>
      </p:sp>
      <p:sp>
        <p:nvSpPr>
          <p:cNvPr id="7" name="Tijdelijke aanduiding voor tekst 6">
            <a:extLst>
              <a:ext uri="{FF2B5EF4-FFF2-40B4-BE49-F238E27FC236}">
                <a16:creationId xmlns:a16="http://schemas.microsoft.com/office/drawing/2014/main" id="{42CDC17F-17D5-2B40-9C0B-3F9D50E20BF7}"/>
              </a:ext>
            </a:extLst>
          </p:cNvPr>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600175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Even rekenen</a:t>
            </a:r>
            <a:r>
              <a:rPr lang="mr-IN" dirty="0"/>
              <a:t>…</a:t>
            </a:r>
            <a:endParaRPr lang="nl-NL" dirty="0"/>
          </a:p>
        </p:txBody>
      </p:sp>
      <p:sp>
        <p:nvSpPr>
          <p:cNvPr id="3" name="Tijdelijke aanduiding voor inhoud 2"/>
          <p:cNvSpPr>
            <a:spLocks noGrp="1"/>
          </p:cNvSpPr>
          <p:nvPr>
            <p:ph idx="1"/>
          </p:nvPr>
        </p:nvSpPr>
        <p:spPr/>
        <p:txBody>
          <a:bodyPr/>
          <a:lstStyle/>
          <a:p>
            <a:pPr marL="514350" indent="-514350">
              <a:buFont typeface="+mj-lt"/>
              <a:buAutoNum type="arabicPeriod"/>
            </a:pPr>
            <a:r>
              <a:rPr lang="nl-NL" dirty="0"/>
              <a:t>Neem een willekeurig getal in gedachten</a:t>
            </a:r>
          </a:p>
          <a:p>
            <a:pPr marL="514350" indent="-514350">
              <a:buFont typeface="+mj-lt"/>
              <a:buAutoNum type="arabicPeriod"/>
            </a:pPr>
            <a:r>
              <a:rPr lang="nl-NL" dirty="0"/>
              <a:t>Vermenigvuldig dat getal met 2</a:t>
            </a:r>
          </a:p>
          <a:p>
            <a:pPr marL="514350" indent="-514350">
              <a:buFont typeface="+mj-lt"/>
              <a:buAutoNum type="arabicPeriod"/>
            </a:pPr>
            <a:r>
              <a:rPr lang="nl-NL" dirty="0"/>
              <a:t>Tel er 50 bij op</a:t>
            </a:r>
          </a:p>
          <a:p>
            <a:pPr marL="514350" indent="-514350">
              <a:buFont typeface="+mj-lt"/>
              <a:buAutoNum type="arabicPeriod"/>
            </a:pPr>
            <a:r>
              <a:rPr lang="nl-NL" dirty="0"/>
              <a:t>Deel nu door 2</a:t>
            </a:r>
          </a:p>
          <a:p>
            <a:pPr marL="514350" indent="-514350">
              <a:buFont typeface="+mj-lt"/>
              <a:buAutoNum type="arabicPeriod"/>
            </a:pPr>
            <a:r>
              <a:rPr lang="nl-NL" dirty="0"/>
              <a:t>Trek van het antwoord het getal dat je bij stap 1 in gedachten nam eraf</a:t>
            </a:r>
          </a:p>
          <a:p>
            <a:pPr marL="514350" indent="-514350">
              <a:buFont typeface="+mj-lt"/>
              <a:buAutoNum type="arabicPeriod"/>
            </a:pPr>
            <a:r>
              <a:rPr lang="mr-IN" dirty="0"/>
              <a:t>…</a:t>
            </a:r>
            <a:endParaRPr lang="nl-NL" dirty="0"/>
          </a:p>
        </p:txBody>
      </p:sp>
      <p:sp>
        <p:nvSpPr>
          <p:cNvPr id="4" name="Tijdelijke aanduiding voor datum 3"/>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28</a:t>
            </a:fld>
            <a:endParaRPr lang="nl-NL"/>
          </a:p>
        </p:txBody>
      </p:sp>
      <p:sp>
        <p:nvSpPr>
          <p:cNvPr id="7" name="Tijdelijke aanduiding voor tekst 6"/>
          <p:cNvSpPr>
            <a:spLocks noGrp="1"/>
          </p:cNvSpPr>
          <p:nvPr>
            <p:ph type="body" sz="quarter" idx="17"/>
          </p:nvPr>
        </p:nvSpPr>
        <p:spPr/>
        <p:txBody>
          <a:bodyPr/>
          <a:lstStyle/>
          <a:p>
            <a:r>
              <a:rPr lang="nl-NL" dirty="0"/>
              <a:t>Intro</a:t>
            </a:r>
          </a:p>
        </p:txBody>
      </p:sp>
    </p:spTree>
    <p:extLst>
      <p:ext uri="{BB962C8B-B14F-4D97-AF65-F5344CB8AC3E}">
        <p14:creationId xmlns:p14="http://schemas.microsoft.com/office/powerpoint/2010/main" val="956736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Geheugen voor jou beschikbaar</a:t>
            </a:r>
          </a:p>
        </p:txBody>
      </p:sp>
      <p:sp>
        <p:nvSpPr>
          <p:cNvPr id="3" name="Tijdelijke aanduiding voor inhoud 2"/>
          <p:cNvSpPr>
            <a:spLocks noGrp="1"/>
          </p:cNvSpPr>
          <p:nvPr>
            <p:ph idx="1"/>
          </p:nvPr>
        </p:nvSpPr>
        <p:spPr/>
        <p:txBody>
          <a:bodyPr/>
          <a:lstStyle/>
          <a:p>
            <a:r>
              <a:rPr lang="nl-NL" dirty="0"/>
              <a:t>Vaak is het nodig om in een stukje programmeercode een waarde (tijdelijk) in het geheugen te bewaren.</a:t>
            </a:r>
          </a:p>
          <a:p>
            <a:r>
              <a:rPr lang="nl-NL" dirty="0"/>
              <a:t>Een variabele geeft je een plekje in het geheugen van de computer waarin jij informatie kunt bewaren</a:t>
            </a:r>
          </a:p>
          <a:p>
            <a:endParaRPr lang="nl-NL" dirty="0"/>
          </a:p>
        </p:txBody>
      </p:sp>
      <p:sp>
        <p:nvSpPr>
          <p:cNvPr id="4" name="Tijdelijke aanduiding voor datum 3"/>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29</a:t>
            </a:fld>
            <a:endParaRPr lang="nl-NL"/>
          </a:p>
        </p:txBody>
      </p:sp>
      <p:sp>
        <p:nvSpPr>
          <p:cNvPr id="7" name="Tijdelijke aanduiding voor tekst 6"/>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514568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8">
            <a:extLst>
              <a:ext uri="{FF2B5EF4-FFF2-40B4-BE49-F238E27FC236}">
                <a16:creationId xmlns:a16="http://schemas.microsoft.com/office/drawing/2014/main" id="{713D707E-D6B7-2544-A236-2E24D32F0012}"/>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6875"/>
          <a:stretch/>
        </p:blipFill>
        <p:spPr>
          <a:xfrm>
            <a:off x="838200" y="0"/>
            <a:ext cx="11353800" cy="6858000"/>
          </a:xfrm>
          <a:prstGeom prst="rect">
            <a:avLst/>
          </a:prstGeom>
        </p:spPr>
      </p:pic>
      <p:sp>
        <p:nvSpPr>
          <p:cNvPr id="2" name="Titel 1">
            <a:extLst>
              <a:ext uri="{FF2B5EF4-FFF2-40B4-BE49-F238E27FC236}">
                <a16:creationId xmlns:a16="http://schemas.microsoft.com/office/drawing/2014/main" id="{D6BB544C-3073-9445-8A20-E85CF977CBD8}"/>
              </a:ext>
            </a:extLst>
          </p:cNvPr>
          <p:cNvSpPr>
            <a:spLocks noGrp="1"/>
          </p:cNvSpPr>
          <p:nvPr>
            <p:ph type="title"/>
          </p:nvPr>
        </p:nvSpPr>
        <p:spPr>
          <a:noFill/>
        </p:spPr>
        <p:txBody>
          <a:bodyPr/>
          <a:lstStyle/>
          <a:p>
            <a:r>
              <a:rPr lang="nl-NL" dirty="0"/>
              <a:t>Inhoud van de colleges</a:t>
            </a:r>
          </a:p>
        </p:txBody>
      </p:sp>
      <p:sp>
        <p:nvSpPr>
          <p:cNvPr id="3" name="Tijdelijke aanduiding voor inhoud 2">
            <a:extLst>
              <a:ext uri="{FF2B5EF4-FFF2-40B4-BE49-F238E27FC236}">
                <a16:creationId xmlns:a16="http://schemas.microsoft.com/office/drawing/2014/main" id="{07778A49-1C46-4B44-8718-DABBDDE6BC0B}"/>
              </a:ext>
            </a:extLst>
          </p:cNvPr>
          <p:cNvSpPr>
            <a:spLocks noGrp="1"/>
          </p:cNvSpPr>
          <p:nvPr>
            <p:ph idx="1"/>
          </p:nvPr>
        </p:nvSpPr>
        <p:spPr/>
        <p:txBody>
          <a:bodyPr/>
          <a:lstStyle/>
          <a:p>
            <a:pPr marL="514350" indent="-514350">
              <a:buFont typeface="+mj-lt"/>
              <a:buAutoNum type="arabicPeriod"/>
            </a:pPr>
            <a:r>
              <a:rPr lang="nl-NL" sz="3200" dirty="0"/>
              <a:t>Programmeertalen + Volgordelijkheid</a:t>
            </a:r>
          </a:p>
          <a:p>
            <a:pPr marL="514350" indent="-514350">
              <a:buFont typeface="+mj-lt"/>
              <a:buAutoNum type="arabicPeriod"/>
            </a:pPr>
            <a:r>
              <a:rPr lang="nl-NL" sz="3200" dirty="0"/>
              <a:t>Variabelen</a:t>
            </a:r>
          </a:p>
          <a:p>
            <a:pPr marL="514350" indent="-514350">
              <a:buFont typeface="+mj-lt"/>
              <a:buAutoNum type="arabicPeriod"/>
            </a:pPr>
            <a:r>
              <a:rPr lang="nl-NL" sz="3200" dirty="0"/>
              <a:t>Functies</a:t>
            </a:r>
          </a:p>
          <a:p>
            <a:pPr marL="514350" indent="-514350">
              <a:buFont typeface="+mj-lt"/>
              <a:buAutoNum type="arabicPeriod"/>
            </a:pPr>
            <a:r>
              <a:rPr lang="nl-NL" sz="3200" dirty="0"/>
              <a:t>Selectie + Logica</a:t>
            </a:r>
          </a:p>
          <a:p>
            <a:pPr marL="514350" indent="-514350">
              <a:buFont typeface="+mj-lt"/>
              <a:buAutoNum type="arabicPeriod"/>
            </a:pPr>
            <a:r>
              <a:rPr lang="nl-NL" sz="3200" dirty="0"/>
              <a:t>Herhaalstructuren</a:t>
            </a:r>
          </a:p>
          <a:p>
            <a:pPr marL="514350" indent="-514350">
              <a:buFont typeface="+mj-lt"/>
              <a:buAutoNum type="arabicPeriod"/>
            </a:pPr>
            <a:r>
              <a:rPr lang="nl-NL" sz="3200" dirty="0"/>
              <a:t>Arrays</a:t>
            </a:r>
            <a:endParaRPr lang="nl-NL" dirty="0"/>
          </a:p>
        </p:txBody>
      </p:sp>
      <p:sp>
        <p:nvSpPr>
          <p:cNvPr id="4" name="Tijdelijke aanduiding voor datum 3">
            <a:extLst>
              <a:ext uri="{FF2B5EF4-FFF2-40B4-BE49-F238E27FC236}">
                <a16:creationId xmlns:a16="http://schemas.microsoft.com/office/drawing/2014/main" id="{8EB57845-28A8-1E46-A6F0-6E8821512A1A}"/>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65130544-704F-F34E-8F6C-BAC004FFA2E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B78CEF-193E-AA42-86CC-E18575662574}"/>
              </a:ext>
            </a:extLst>
          </p:cNvPr>
          <p:cNvSpPr>
            <a:spLocks noGrp="1"/>
          </p:cNvSpPr>
          <p:nvPr>
            <p:ph type="sldNum" sz="quarter" idx="12"/>
          </p:nvPr>
        </p:nvSpPr>
        <p:spPr/>
        <p:txBody>
          <a:bodyPr/>
          <a:lstStyle/>
          <a:p>
            <a:fld id="{0AAEF2E2-A082-486B-BCC1-A4B8E9CF05F7}" type="slidenum">
              <a:rPr lang="nl-NL" smtClean="0"/>
              <a:t>3</a:t>
            </a:fld>
            <a:endParaRPr lang="nl-NL"/>
          </a:p>
        </p:txBody>
      </p:sp>
      <p:sp>
        <p:nvSpPr>
          <p:cNvPr id="7" name="Tijdelijke aanduiding voor tekst 6">
            <a:extLst>
              <a:ext uri="{FF2B5EF4-FFF2-40B4-BE49-F238E27FC236}">
                <a16:creationId xmlns:a16="http://schemas.microsoft.com/office/drawing/2014/main" id="{42CDC17F-17D5-2B40-9C0B-3F9D50E20BF7}"/>
              </a:ext>
            </a:extLst>
          </p:cNvPr>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2690925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Neem een getal in gedachten</a:t>
            </a:r>
          </a:p>
        </p:txBody>
      </p:sp>
      <p:sp>
        <p:nvSpPr>
          <p:cNvPr id="4" name="Tijdelijke aanduiding voor datum 3"/>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30</a:t>
            </a:fld>
            <a:endParaRPr lang="nl-NL"/>
          </a:p>
        </p:txBody>
      </p:sp>
      <p:sp>
        <p:nvSpPr>
          <p:cNvPr id="7" name="Tijdelijke aanduiding voor tekst 6"/>
          <p:cNvSpPr>
            <a:spLocks noGrp="1"/>
          </p:cNvSpPr>
          <p:nvPr>
            <p:ph type="body" sz="quarter" idx="17"/>
          </p:nvPr>
        </p:nvSpPr>
        <p:spPr/>
        <p:txBody>
          <a:bodyPr/>
          <a:lstStyle/>
          <a:p>
            <a:endParaRPr lang="nl-NL"/>
          </a:p>
        </p:txBody>
      </p:sp>
      <p:graphicFrame>
        <p:nvGraphicFramePr>
          <p:cNvPr id="8" name="Tijdelijke aanduiding voor inhoud 8">
            <a:extLst>
              <a:ext uri="{FF2B5EF4-FFF2-40B4-BE49-F238E27FC236}">
                <a16:creationId xmlns:a16="http://schemas.microsoft.com/office/drawing/2014/main" id="{3D079D13-F959-EF4C-9349-FFBF272CD92C}"/>
              </a:ext>
            </a:extLst>
          </p:cNvPr>
          <p:cNvGraphicFramePr>
            <a:graphicFrameLocks/>
          </p:cNvGraphicFramePr>
          <p:nvPr>
            <p:extLst>
              <p:ext uri="{D42A27DB-BD31-4B8C-83A1-F6EECF244321}">
                <p14:modId xmlns:p14="http://schemas.microsoft.com/office/powerpoint/2010/main" val="1168751476"/>
              </p:ext>
            </p:extLst>
          </p:nvPr>
        </p:nvGraphicFramePr>
        <p:xfrm>
          <a:off x="1598142" y="1362070"/>
          <a:ext cx="8995716" cy="4521750"/>
        </p:xfrm>
        <a:graphic>
          <a:graphicData uri="http://schemas.openxmlformats.org/drawingml/2006/table">
            <a:tbl>
              <a:tblPr firstRow="1" bandCol="1">
                <a:tableStyleId>{8A107856-5554-42FB-B03E-39F5DBC370BA}</a:tableStyleId>
              </a:tblPr>
              <a:tblGrid>
                <a:gridCol w="783913">
                  <a:extLst>
                    <a:ext uri="{9D8B030D-6E8A-4147-A177-3AD203B41FA5}">
                      <a16:colId xmlns:a16="http://schemas.microsoft.com/office/drawing/2014/main" val="20000"/>
                    </a:ext>
                  </a:extLst>
                </a:gridCol>
                <a:gridCol w="783913">
                  <a:extLst>
                    <a:ext uri="{9D8B030D-6E8A-4147-A177-3AD203B41FA5}">
                      <a16:colId xmlns:a16="http://schemas.microsoft.com/office/drawing/2014/main" val="20001"/>
                    </a:ext>
                  </a:extLst>
                </a:gridCol>
                <a:gridCol w="783913">
                  <a:extLst>
                    <a:ext uri="{9D8B030D-6E8A-4147-A177-3AD203B41FA5}">
                      <a16:colId xmlns:a16="http://schemas.microsoft.com/office/drawing/2014/main" val="1193116175"/>
                    </a:ext>
                  </a:extLst>
                </a:gridCol>
                <a:gridCol w="790949">
                  <a:extLst>
                    <a:ext uri="{9D8B030D-6E8A-4147-A177-3AD203B41FA5}">
                      <a16:colId xmlns:a16="http://schemas.microsoft.com/office/drawing/2014/main" val="1593289006"/>
                    </a:ext>
                  </a:extLst>
                </a:gridCol>
                <a:gridCol w="672308">
                  <a:extLst>
                    <a:ext uri="{9D8B030D-6E8A-4147-A177-3AD203B41FA5}">
                      <a16:colId xmlns:a16="http://schemas.microsoft.com/office/drawing/2014/main" val="1454811310"/>
                    </a:ext>
                  </a:extLst>
                </a:gridCol>
                <a:gridCol w="790949">
                  <a:extLst>
                    <a:ext uri="{9D8B030D-6E8A-4147-A177-3AD203B41FA5}">
                      <a16:colId xmlns:a16="http://schemas.microsoft.com/office/drawing/2014/main" val="2905569148"/>
                    </a:ext>
                  </a:extLst>
                </a:gridCol>
                <a:gridCol w="672308">
                  <a:extLst>
                    <a:ext uri="{9D8B030D-6E8A-4147-A177-3AD203B41FA5}">
                      <a16:colId xmlns:a16="http://schemas.microsoft.com/office/drawing/2014/main" val="1050581740"/>
                    </a:ext>
                  </a:extLst>
                </a:gridCol>
                <a:gridCol w="790949">
                  <a:extLst>
                    <a:ext uri="{9D8B030D-6E8A-4147-A177-3AD203B41FA5}">
                      <a16:colId xmlns:a16="http://schemas.microsoft.com/office/drawing/2014/main" val="4290861281"/>
                    </a:ext>
                  </a:extLst>
                </a:gridCol>
                <a:gridCol w="672308">
                  <a:extLst>
                    <a:ext uri="{9D8B030D-6E8A-4147-A177-3AD203B41FA5}">
                      <a16:colId xmlns:a16="http://schemas.microsoft.com/office/drawing/2014/main" val="98289084"/>
                    </a:ext>
                  </a:extLst>
                </a:gridCol>
                <a:gridCol w="790949">
                  <a:extLst>
                    <a:ext uri="{9D8B030D-6E8A-4147-A177-3AD203B41FA5}">
                      <a16:colId xmlns:a16="http://schemas.microsoft.com/office/drawing/2014/main" val="428050413"/>
                    </a:ext>
                  </a:extLst>
                </a:gridCol>
                <a:gridCol w="672308">
                  <a:extLst>
                    <a:ext uri="{9D8B030D-6E8A-4147-A177-3AD203B41FA5}">
                      <a16:colId xmlns:a16="http://schemas.microsoft.com/office/drawing/2014/main" val="574262662"/>
                    </a:ext>
                  </a:extLst>
                </a:gridCol>
                <a:gridCol w="790949">
                  <a:extLst>
                    <a:ext uri="{9D8B030D-6E8A-4147-A177-3AD203B41FA5}">
                      <a16:colId xmlns:a16="http://schemas.microsoft.com/office/drawing/2014/main" val="4201424250"/>
                    </a:ext>
                  </a:extLst>
                </a:gridCol>
              </a:tblGrid>
              <a:tr h="753531">
                <a:tc>
                  <a:txBody>
                    <a:bodyPr/>
                    <a:lstStyle/>
                    <a:p>
                      <a:pPr algn="ctr" fontAlgn="b"/>
                      <a:r>
                        <a:rPr lang="nl-NL" sz="1800" u="none" strike="noStrike" dirty="0">
                          <a:effectLst/>
                        </a:rPr>
                        <a:t>adres</a:t>
                      </a:r>
                      <a:endParaRPr lang="nl-NL" sz="18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nl-NL" sz="1800" b="1" u="none" strike="noStrike" kern="1200" dirty="0">
                          <a:solidFill>
                            <a:schemeClr val="dk1"/>
                          </a:solidFill>
                          <a:effectLst/>
                          <a:latin typeface="+mn-lt"/>
                          <a:ea typeface="+mn-ea"/>
                          <a:cs typeface="+mn-cs"/>
                        </a:rPr>
                        <a:t>inhoud</a:t>
                      </a:r>
                    </a:p>
                  </a:txBody>
                  <a:tcPr marL="9525" marR="9525" marT="9525" marB="0" anchor="b">
                    <a:lnB w="38100" cap="flat" cmpd="sng" algn="ctr">
                      <a:solidFill>
                        <a:schemeClr val="tx1"/>
                      </a:solidFill>
                      <a:prstDash val="solid"/>
                      <a:round/>
                      <a:headEnd type="none" w="med" len="med"/>
                      <a:tailEnd type="none" w="med" len="med"/>
                    </a:lnB>
                    <a:solidFill>
                      <a:srgbClr val="FCEDE8"/>
                    </a:solidFill>
                  </a:tcPr>
                </a:tc>
                <a:tc>
                  <a:txBody>
                    <a:bodyPr/>
                    <a:lstStyle/>
                    <a:p>
                      <a:pPr algn="ctr" fontAlgn="b"/>
                      <a:r>
                        <a:rPr lang="nl-NL" sz="1800" u="none" strike="noStrike" dirty="0">
                          <a:effectLst/>
                        </a:rPr>
                        <a:t>adres</a:t>
                      </a:r>
                      <a:endParaRPr lang="nl-NL" sz="1800" b="0" i="0" u="none" strike="noStrike" dirty="0">
                        <a:solidFill>
                          <a:srgbClr val="000000"/>
                        </a:solidFill>
                        <a:effectLst/>
                        <a:latin typeface="Calibri" panose="020F0502020204030204" pitchFamily="34" charset="0"/>
                      </a:endParaRPr>
                    </a:p>
                  </a:txBody>
                  <a:tcPr marL="9525" marR="9525" marT="9525" marB="0" anchor="b">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nl-NL" sz="1800" u="none" strike="noStrike" dirty="0">
                          <a:effectLst/>
                        </a:rPr>
                        <a:t>inhoud</a:t>
                      </a:r>
                      <a:endParaRPr lang="nl-NL" sz="18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4774362"/>
                  </a:ext>
                </a:extLst>
              </a:tr>
              <a:tr h="504516">
                <a:tc>
                  <a:txBody>
                    <a:bodyPr/>
                    <a:lstStyle/>
                    <a:p>
                      <a:pPr algn="ctr" fontAlgn="b"/>
                      <a:r>
                        <a:rPr lang="nl-NL" sz="2400" b="0" i="0" u="none" strike="noStrike" dirty="0">
                          <a:solidFill>
                            <a:srgbClr val="000000"/>
                          </a:solidFill>
                          <a:effectLst/>
                          <a:latin typeface="Calibri" panose="020F0502020204030204" pitchFamily="34" charset="0"/>
                        </a:rPr>
                        <a:t>0</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lnT w="381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gn="ctr" fontAlgn="b"/>
                      <a:r>
                        <a:rPr lang="nl-NL" sz="2400" b="0" u="none" strike="noStrike" dirty="0">
                          <a:effectLst/>
                        </a:rPr>
                        <a:t>8</a:t>
                      </a:r>
                      <a:endParaRPr lang="nl-NL" sz="2400" b="0" i="0" u="none" strike="noStrike" dirty="0">
                        <a:solidFill>
                          <a:srgbClr val="000000"/>
                        </a:solidFill>
                        <a:effectLst/>
                        <a:latin typeface="Calibri" panose="020F0502020204030204" pitchFamily="34" charset="0"/>
                      </a:endParaRPr>
                    </a:p>
                  </a:txBody>
                  <a:tcPr marL="9525" marR="9525" marT="9525" marB="0" anchor="b">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16</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24</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32</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40</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68138127"/>
                  </a:ext>
                </a:extLst>
              </a:tr>
              <a:tr h="255500">
                <a:tc>
                  <a:txBody>
                    <a:bodyPr/>
                    <a:lstStyle/>
                    <a:p>
                      <a:pPr algn="ctr" fontAlgn="b"/>
                      <a:r>
                        <a:rPr lang="nl-NL" sz="2400" b="0" i="0" u="none" strike="noStrike" dirty="0">
                          <a:solidFill>
                            <a:srgbClr val="000000"/>
                          </a:solidFill>
                          <a:effectLst/>
                          <a:latin typeface="Calibri" panose="020F0502020204030204" pitchFamily="34" charset="0"/>
                        </a:rPr>
                        <a:t>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9</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4161979354"/>
                  </a:ext>
                </a:extLst>
              </a:tr>
              <a:tr h="753531">
                <a:tc>
                  <a:txBody>
                    <a:bodyPr/>
                    <a:lstStyle/>
                    <a:p>
                      <a:pPr algn="ctr" fontAlgn="b"/>
                      <a:r>
                        <a:rPr lang="nl-NL" sz="2400" b="0" i="0" u="none" strike="noStrike" dirty="0">
                          <a:solidFill>
                            <a:srgbClr val="000000"/>
                          </a:solidFill>
                          <a:effectLst/>
                          <a:latin typeface="Calibri" panose="020F0502020204030204" pitchFamily="34" charset="0"/>
                        </a:rPr>
                        <a:t>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10</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42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2242091309"/>
                  </a:ext>
                </a:extLst>
              </a:tr>
              <a:tr h="255500">
                <a:tc>
                  <a:txBody>
                    <a:bodyPr/>
                    <a:lstStyle/>
                    <a:p>
                      <a:pPr algn="ctr" fontAlgn="b"/>
                      <a:r>
                        <a:rPr lang="nl-NL" sz="2400" b="0" i="0" u="none" strike="noStrike" dirty="0">
                          <a:solidFill>
                            <a:srgbClr val="000000"/>
                          </a:solidFill>
                          <a:effectLst/>
                          <a:latin typeface="Calibri" panose="020F0502020204030204" pitchFamily="34" charset="0"/>
                        </a:rPr>
                        <a:t>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11</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16</a:t>
                      </a:r>
                    </a:p>
                  </a:txBody>
                  <a:tcPr marL="9525" marR="9525" marT="9525" marB="0" anchor="b">
                    <a:solidFill>
                      <a:srgbClr val="FFFF00"/>
                    </a:solidFill>
                  </a:tcPr>
                </a:tc>
                <a:extLst>
                  <a:ext uri="{0D108BD9-81ED-4DB2-BD59-A6C34878D82A}">
                    <a16:rowId xmlns:a16="http://schemas.microsoft.com/office/drawing/2014/main" val="1971664381"/>
                  </a:ext>
                </a:extLst>
              </a:tr>
              <a:tr h="504516">
                <a:tc>
                  <a:txBody>
                    <a:bodyPr/>
                    <a:lstStyle/>
                    <a:p>
                      <a:pPr algn="ctr" fontAlgn="b"/>
                      <a:r>
                        <a:rPr lang="nl-NL" sz="2400" b="0" i="0" u="none" strike="noStrike" dirty="0">
                          <a:solidFill>
                            <a:srgbClr val="000000"/>
                          </a:solidFill>
                          <a:effectLst/>
                          <a:latin typeface="Calibri" panose="020F0502020204030204" pitchFamily="34" charset="0"/>
                        </a:rPr>
                        <a:t>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a:effectLst/>
                        </a:rPr>
                        <a:t>12</a:t>
                      </a:r>
                      <a:endParaRPr lang="nl-NL" sz="2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3509830660"/>
                  </a:ext>
                </a:extLst>
              </a:tr>
              <a:tr h="255500">
                <a:tc>
                  <a:txBody>
                    <a:bodyPr/>
                    <a:lstStyle/>
                    <a:p>
                      <a:pPr algn="ctr" fontAlgn="b"/>
                      <a:r>
                        <a:rPr lang="nl-NL" sz="2400" b="0" i="0" u="none" strike="noStrike" dirty="0">
                          <a:solidFill>
                            <a:srgbClr val="000000"/>
                          </a:solidFill>
                          <a:effectLst/>
                          <a:latin typeface="Calibri" panose="020F0502020204030204" pitchFamily="34" charset="0"/>
                        </a:rPr>
                        <a:t>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13</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2378204255"/>
                  </a:ext>
                </a:extLst>
              </a:tr>
              <a:tr h="504516">
                <a:tc>
                  <a:txBody>
                    <a:bodyPr/>
                    <a:lstStyle/>
                    <a:p>
                      <a:pPr algn="ctr" fontAlgn="b"/>
                      <a:r>
                        <a:rPr lang="nl-NL" sz="2400" b="0" i="0" u="none" strike="noStrike" dirty="0">
                          <a:solidFill>
                            <a:srgbClr val="000000"/>
                          </a:solidFill>
                          <a:effectLst/>
                          <a:latin typeface="Calibri" panose="020F0502020204030204" pitchFamily="34" charset="0"/>
                        </a:rPr>
                        <a:t>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14</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3754937208"/>
                  </a:ext>
                </a:extLst>
              </a:tr>
              <a:tr h="255500">
                <a:tc>
                  <a:txBody>
                    <a:bodyPr/>
                    <a:lstStyle/>
                    <a:p>
                      <a:pPr algn="ctr" fontAlgn="b"/>
                      <a:r>
                        <a:rPr lang="nl-NL" sz="2400" b="0" i="0" u="none" strike="noStrike" dirty="0">
                          <a:solidFill>
                            <a:srgbClr val="000000"/>
                          </a:solidFill>
                          <a:effectLst/>
                          <a:latin typeface="Calibri" panose="020F0502020204030204" pitchFamily="34" charset="0"/>
                        </a:rPr>
                        <a:t>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15</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1242314934"/>
                  </a:ext>
                </a:extLst>
              </a:tr>
            </a:tbl>
          </a:graphicData>
        </a:graphic>
      </p:graphicFrame>
    </p:spTree>
    <p:extLst>
      <p:ext uri="{BB962C8B-B14F-4D97-AF65-F5344CB8AC3E}">
        <p14:creationId xmlns:p14="http://schemas.microsoft.com/office/powerpoint/2010/main" val="463792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 gaan ermee rekenen</a:t>
            </a:r>
          </a:p>
        </p:txBody>
      </p:sp>
      <p:sp>
        <p:nvSpPr>
          <p:cNvPr id="4" name="Tijdelijke aanduiding voor datum 3"/>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31</a:t>
            </a:fld>
            <a:endParaRPr lang="nl-NL"/>
          </a:p>
        </p:txBody>
      </p:sp>
      <p:sp>
        <p:nvSpPr>
          <p:cNvPr id="7" name="Tijdelijke aanduiding voor tekst 6"/>
          <p:cNvSpPr>
            <a:spLocks noGrp="1"/>
          </p:cNvSpPr>
          <p:nvPr>
            <p:ph type="body" sz="quarter" idx="17"/>
          </p:nvPr>
        </p:nvSpPr>
        <p:spPr/>
        <p:txBody>
          <a:bodyPr/>
          <a:lstStyle/>
          <a:p>
            <a:endParaRPr lang="nl-NL"/>
          </a:p>
        </p:txBody>
      </p:sp>
      <p:graphicFrame>
        <p:nvGraphicFramePr>
          <p:cNvPr id="8" name="Tijdelijke aanduiding voor inhoud 8">
            <a:extLst>
              <a:ext uri="{FF2B5EF4-FFF2-40B4-BE49-F238E27FC236}">
                <a16:creationId xmlns:a16="http://schemas.microsoft.com/office/drawing/2014/main" id="{3D079D13-F959-EF4C-9349-FFBF272CD92C}"/>
              </a:ext>
            </a:extLst>
          </p:cNvPr>
          <p:cNvGraphicFramePr>
            <a:graphicFrameLocks/>
          </p:cNvGraphicFramePr>
          <p:nvPr>
            <p:extLst>
              <p:ext uri="{D42A27DB-BD31-4B8C-83A1-F6EECF244321}">
                <p14:modId xmlns:p14="http://schemas.microsoft.com/office/powerpoint/2010/main" val="850937744"/>
              </p:ext>
            </p:extLst>
          </p:nvPr>
        </p:nvGraphicFramePr>
        <p:xfrm>
          <a:off x="1598142" y="1362070"/>
          <a:ext cx="8995716" cy="4521750"/>
        </p:xfrm>
        <a:graphic>
          <a:graphicData uri="http://schemas.openxmlformats.org/drawingml/2006/table">
            <a:tbl>
              <a:tblPr firstRow="1" bandCol="1">
                <a:tableStyleId>{8A107856-5554-42FB-B03E-39F5DBC370BA}</a:tableStyleId>
              </a:tblPr>
              <a:tblGrid>
                <a:gridCol w="783913">
                  <a:extLst>
                    <a:ext uri="{9D8B030D-6E8A-4147-A177-3AD203B41FA5}">
                      <a16:colId xmlns:a16="http://schemas.microsoft.com/office/drawing/2014/main" val="20000"/>
                    </a:ext>
                  </a:extLst>
                </a:gridCol>
                <a:gridCol w="783913">
                  <a:extLst>
                    <a:ext uri="{9D8B030D-6E8A-4147-A177-3AD203B41FA5}">
                      <a16:colId xmlns:a16="http://schemas.microsoft.com/office/drawing/2014/main" val="20001"/>
                    </a:ext>
                  </a:extLst>
                </a:gridCol>
                <a:gridCol w="783913">
                  <a:extLst>
                    <a:ext uri="{9D8B030D-6E8A-4147-A177-3AD203B41FA5}">
                      <a16:colId xmlns:a16="http://schemas.microsoft.com/office/drawing/2014/main" val="1193116175"/>
                    </a:ext>
                  </a:extLst>
                </a:gridCol>
                <a:gridCol w="790949">
                  <a:extLst>
                    <a:ext uri="{9D8B030D-6E8A-4147-A177-3AD203B41FA5}">
                      <a16:colId xmlns:a16="http://schemas.microsoft.com/office/drawing/2014/main" val="1593289006"/>
                    </a:ext>
                  </a:extLst>
                </a:gridCol>
                <a:gridCol w="672308">
                  <a:extLst>
                    <a:ext uri="{9D8B030D-6E8A-4147-A177-3AD203B41FA5}">
                      <a16:colId xmlns:a16="http://schemas.microsoft.com/office/drawing/2014/main" val="1454811310"/>
                    </a:ext>
                  </a:extLst>
                </a:gridCol>
                <a:gridCol w="790949">
                  <a:extLst>
                    <a:ext uri="{9D8B030D-6E8A-4147-A177-3AD203B41FA5}">
                      <a16:colId xmlns:a16="http://schemas.microsoft.com/office/drawing/2014/main" val="2905569148"/>
                    </a:ext>
                  </a:extLst>
                </a:gridCol>
                <a:gridCol w="672308">
                  <a:extLst>
                    <a:ext uri="{9D8B030D-6E8A-4147-A177-3AD203B41FA5}">
                      <a16:colId xmlns:a16="http://schemas.microsoft.com/office/drawing/2014/main" val="1050581740"/>
                    </a:ext>
                  </a:extLst>
                </a:gridCol>
                <a:gridCol w="790949">
                  <a:extLst>
                    <a:ext uri="{9D8B030D-6E8A-4147-A177-3AD203B41FA5}">
                      <a16:colId xmlns:a16="http://schemas.microsoft.com/office/drawing/2014/main" val="4290861281"/>
                    </a:ext>
                  </a:extLst>
                </a:gridCol>
                <a:gridCol w="672308">
                  <a:extLst>
                    <a:ext uri="{9D8B030D-6E8A-4147-A177-3AD203B41FA5}">
                      <a16:colId xmlns:a16="http://schemas.microsoft.com/office/drawing/2014/main" val="98289084"/>
                    </a:ext>
                  </a:extLst>
                </a:gridCol>
                <a:gridCol w="790949">
                  <a:extLst>
                    <a:ext uri="{9D8B030D-6E8A-4147-A177-3AD203B41FA5}">
                      <a16:colId xmlns:a16="http://schemas.microsoft.com/office/drawing/2014/main" val="428050413"/>
                    </a:ext>
                  </a:extLst>
                </a:gridCol>
                <a:gridCol w="672308">
                  <a:extLst>
                    <a:ext uri="{9D8B030D-6E8A-4147-A177-3AD203B41FA5}">
                      <a16:colId xmlns:a16="http://schemas.microsoft.com/office/drawing/2014/main" val="574262662"/>
                    </a:ext>
                  </a:extLst>
                </a:gridCol>
                <a:gridCol w="790949">
                  <a:extLst>
                    <a:ext uri="{9D8B030D-6E8A-4147-A177-3AD203B41FA5}">
                      <a16:colId xmlns:a16="http://schemas.microsoft.com/office/drawing/2014/main" val="4201424250"/>
                    </a:ext>
                  </a:extLst>
                </a:gridCol>
              </a:tblGrid>
              <a:tr h="753531">
                <a:tc>
                  <a:txBody>
                    <a:bodyPr/>
                    <a:lstStyle/>
                    <a:p>
                      <a:pPr algn="ctr" fontAlgn="b"/>
                      <a:r>
                        <a:rPr lang="nl-NL" sz="1800" u="none" strike="noStrike" dirty="0">
                          <a:effectLst/>
                        </a:rPr>
                        <a:t>adres</a:t>
                      </a:r>
                      <a:endParaRPr lang="nl-NL" sz="18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nl-NL" sz="1800" b="1" u="none" strike="noStrike" kern="1200" dirty="0">
                          <a:solidFill>
                            <a:schemeClr val="dk1"/>
                          </a:solidFill>
                          <a:effectLst/>
                          <a:latin typeface="+mn-lt"/>
                          <a:ea typeface="+mn-ea"/>
                          <a:cs typeface="+mn-cs"/>
                        </a:rPr>
                        <a:t>inhoud</a:t>
                      </a:r>
                    </a:p>
                  </a:txBody>
                  <a:tcPr marL="9525" marR="9525" marT="9525" marB="0" anchor="b">
                    <a:lnB w="38100" cap="flat" cmpd="sng" algn="ctr">
                      <a:solidFill>
                        <a:schemeClr val="tx1"/>
                      </a:solidFill>
                      <a:prstDash val="solid"/>
                      <a:round/>
                      <a:headEnd type="none" w="med" len="med"/>
                      <a:tailEnd type="none" w="med" len="med"/>
                    </a:lnB>
                    <a:solidFill>
                      <a:srgbClr val="FCEDE8"/>
                    </a:solidFill>
                  </a:tcPr>
                </a:tc>
                <a:tc>
                  <a:txBody>
                    <a:bodyPr/>
                    <a:lstStyle/>
                    <a:p>
                      <a:pPr algn="ctr" fontAlgn="b"/>
                      <a:r>
                        <a:rPr lang="nl-NL" sz="1800" u="none" strike="noStrike" dirty="0">
                          <a:effectLst/>
                        </a:rPr>
                        <a:t>adres</a:t>
                      </a:r>
                      <a:endParaRPr lang="nl-NL" sz="1800" b="0" i="0" u="none" strike="noStrike" dirty="0">
                        <a:solidFill>
                          <a:srgbClr val="000000"/>
                        </a:solidFill>
                        <a:effectLst/>
                        <a:latin typeface="Calibri" panose="020F0502020204030204" pitchFamily="34" charset="0"/>
                      </a:endParaRPr>
                    </a:p>
                  </a:txBody>
                  <a:tcPr marL="9525" marR="9525" marT="9525" marB="0" anchor="b">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nl-NL" sz="1800" u="none" strike="noStrike" dirty="0">
                          <a:effectLst/>
                        </a:rPr>
                        <a:t>inhoud</a:t>
                      </a:r>
                      <a:endParaRPr lang="nl-NL" sz="18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4774362"/>
                  </a:ext>
                </a:extLst>
              </a:tr>
              <a:tr h="504516">
                <a:tc>
                  <a:txBody>
                    <a:bodyPr/>
                    <a:lstStyle/>
                    <a:p>
                      <a:pPr algn="ctr" fontAlgn="b"/>
                      <a:r>
                        <a:rPr lang="nl-NL" sz="2400" b="0" i="0" u="none" strike="noStrike" dirty="0">
                          <a:solidFill>
                            <a:srgbClr val="000000"/>
                          </a:solidFill>
                          <a:effectLst/>
                          <a:latin typeface="Calibri" panose="020F0502020204030204" pitchFamily="34" charset="0"/>
                        </a:rPr>
                        <a:t>0</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lnT w="381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gn="ctr" fontAlgn="b"/>
                      <a:r>
                        <a:rPr lang="nl-NL" sz="2400" b="0" u="none" strike="noStrike" dirty="0">
                          <a:effectLst/>
                        </a:rPr>
                        <a:t>8</a:t>
                      </a:r>
                      <a:endParaRPr lang="nl-NL" sz="2400" b="0" i="0" u="none" strike="noStrike" dirty="0">
                        <a:solidFill>
                          <a:srgbClr val="000000"/>
                        </a:solidFill>
                        <a:effectLst/>
                        <a:latin typeface="Calibri" panose="020F0502020204030204" pitchFamily="34" charset="0"/>
                      </a:endParaRPr>
                    </a:p>
                  </a:txBody>
                  <a:tcPr marL="9525" marR="9525" marT="9525" marB="0" anchor="b">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16</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24</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32</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40</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68138127"/>
                  </a:ext>
                </a:extLst>
              </a:tr>
              <a:tr h="255500">
                <a:tc>
                  <a:txBody>
                    <a:bodyPr/>
                    <a:lstStyle/>
                    <a:p>
                      <a:pPr algn="ctr" fontAlgn="b"/>
                      <a:r>
                        <a:rPr lang="nl-NL" sz="2400" b="0" i="0" u="none" strike="noStrike" dirty="0">
                          <a:solidFill>
                            <a:srgbClr val="000000"/>
                          </a:solidFill>
                          <a:effectLst/>
                          <a:latin typeface="Calibri" panose="020F0502020204030204" pitchFamily="34" charset="0"/>
                        </a:rPr>
                        <a:t>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9</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4161979354"/>
                  </a:ext>
                </a:extLst>
              </a:tr>
              <a:tr h="753531">
                <a:tc>
                  <a:txBody>
                    <a:bodyPr/>
                    <a:lstStyle/>
                    <a:p>
                      <a:pPr algn="ctr" fontAlgn="b"/>
                      <a:r>
                        <a:rPr lang="nl-NL" sz="2400" b="0" i="0" u="none" strike="noStrike" dirty="0">
                          <a:solidFill>
                            <a:srgbClr val="000000"/>
                          </a:solidFill>
                          <a:effectLst/>
                          <a:latin typeface="Calibri" panose="020F0502020204030204" pitchFamily="34" charset="0"/>
                        </a:rPr>
                        <a:t>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10</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42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2242091309"/>
                  </a:ext>
                </a:extLst>
              </a:tr>
              <a:tr h="255500">
                <a:tc>
                  <a:txBody>
                    <a:bodyPr/>
                    <a:lstStyle/>
                    <a:p>
                      <a:pPr algn="ctr" fontAlgn="b"/>
                      <a:r>
                        <a:rPr lang="nl-NL" sz="2400" b="0" i="0" u="none" strike="noStrike" dirty="0">
                          <a:solidFill>
                            <a:srgbClr val="000000"/>
                          </a:solidFill>
                          <a:effectLst/>
                          <a:latin typeface="Calibri" panose="020F0502020204030204" pitchFamily="34" charset="0"/>
                        </a:rPr>
                        <a:t>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11</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16</a:t>
                      </a:r>
                    </a:p>
                  </a:txBody>
                  <a:tcPr marL="9525" marR="9525" marT="9525" marB="0" anchor="b"/>
                </a:tc>
                <a:extLst>
                  <a:ext uri="{0D108BD9-81ED-4DB2-BD59-A6C34878D82A}">
                    <a16:rowId xmlns:a16="http://schemas.microsoft.com/office/drawing/2014/main" val="1971664381"/>
                  </a:ext>
                </a:extLst>
              </a:tr>
              <a:tr h="504516">
                <a:tc>
                  <a:txBody>
                    <a:bodyPr/>
                    <a:lstStyle/>
                    <a:p>
                      <a:pPr algn="ctr" fontAlgn="b"/>
                      <a:r>
                        <a:rPr lang="nl-NL" sz="2400" b="0" i="0" u="none" strike="noStrike" dirty="0">
                          <a:solidFill>
                            <a:srgbClr val="000000"/>
                          </a:solidFill>
                          <a:effectLst/>
                          <a:latin typeface="Calibri" panose="020F0502020204030204" pitchFamily="34" charset="0"/>
                        </a:rPr>
                        <a:t>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a:effectLst/>
                        </a:rPr>
                        <a:t>12</a:t>
                      </a:r>
                      <a:endParaRPr lang="nl-NL" sz="2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3509830660"/>
                  </a:ext>
                </a:extLst>
              </a:tr>
              <a:tr h="255500">
                <a:tc>
                  <a:txBody>
                    <a:bodyPr/>
                    <a:lstStyle/>
                    <a:p>
                      <a:pPr algn="ctr" fontAlgn="b"/>
                      <a:r>
                        <a:rPr lang="nl-NL" sz="2400" b="0" i="0" u="none" strike="noStrike" dirty="0">
                          <a:solidFill>
                            <a:srgbClr val="000000"/>
                          </a:solidFill>
                          <a:effectLst/>
                          <a:latin typeface="Calibri" panose="020F0502020204030204" pitchFamily="34" charset="0"/>
                        </a:rPr>
                        <a:t>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13</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16</a:t>
                      </a:r>
                    </a:p>
                  </a:txBody>
                  <a:tcPr marL="9525" marR="9525" marT="9525" marB="0" anchor="b">
                    <a:solidFill>
                      <a:srgbClr val="FFFF00"/>
                    </a:solidFill>
                  </a:tcPr>
                </a:tc>
                <a:extLst>
                  <a:ext uri="{0D108BD9-81ED-4DB2-BD59-A6C34878D82A}">
                    <a16:rowId xmlns:a16="http://schemas.microsoft.com/office/drawing/2014/main" val="2378204255"/>
                  </a:ext>
                </a:extLst>
              </a:tr>
              <a:tr h="504516">
                <a:tc>
                  <a:txBody>
                    <a:bodyPr/>
                    <a:lstStyle/>
                    <a:p>
                      <a:pPr algn="ctr" fontAlgn="b"/>
                      <a:r>
                        <a:rPr lang="nl-NL" sz="2400" b="0" i="0" u="none" strike="noStrike" dirty="0">
                          <a:solidFill>
                            <a:srgbClr val="000000"/>
                          </a:solidFill>
                          <a:effectLst/>
                          <a:latin typeface="Calibri" panose="020F0502020204030204" pitchFamily="34" charset="0"/>
                        </a:rPr>
                        <a:t>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14</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3754937208"/>
                  </a:ext>
                </a:extLst>
              </a:tr>
              <a:tr h="255500">
                <a:tc>
                  <a:txBody>
                    <a:bodyPr/>
                    <a:lstStyle/>
                    <a:p>
                      <a:pPr algn="ctr" fontAlgn="b"/>
                      <a:r>
                        <a:rPr lang="nl-NL" sz="2400" b="0" i="0" u="none" strike="noStrike" dirty="0">
                          <a:solidFill>
                            <a:srgbClr val="000000"/>
                          </a:solidFill>
                          <a:effectLst/>
                          <a:latin typeface="Calibri" panose="020F0502020204030204" pitchFamily="34" charset="0"/>
                        </a:rPr>
                        <a:t>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15</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1242314934"/>
                  </a:ext>
                </a:extLst>
              </a:tr>
            </a:tbl>
          </a:graphicData>
        </a:graphic>
      </p:graphicFrame>
    </p:spTree>
    <p:extLst>
      <p:ext uri="{BB962C8B-B14F-4D97-AF65-F5344CB8AC3E}">
        <p14:creationId xmlns:p14="http://schemas.microsoft.com/office/powerpoint/2010/main" val="1887987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Vermenigvuldig met twee</a:t>
            </a:r>
          </a:p>
        </p:txBody>
      </p:sp>
      <p:sp>
        <p:nvSpPr>
          <p:cNvPr id="4" name="Tijdelijke aanduiding voor datum 3"/>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32</a:t>
            </a:fld>
            <a:endParaRPr lang="nl-NL"/>
          </a:p>
        </p:txBody>
      </p:sp>
      <p:sp>
        <p:nvSpPr>
          <p:cNvPr id="7" name="Tijdelijke aanduiding voor tekst 6"/>
          <p:cNvSpPr>
            <a:spLocks noGrp="1"/>
          </p:cNvSpPr>
          <p:nvPr>
            <p:ph type="body" sz="quarter" idx="17"/>
          </p:nvPr>
        </p:nvSpPr>
        <p:spPr/>
        <p:txBody>
          <a:bodyPr/>
          <a:lstStyle/>
          <a:p>
            <a:endParaRPr lang="nl-NL"/>
          </a:p>
        </p:txBody>
      </p:sp>
      <p:graphicFrame>
        <p:nvGraphicFramePr>
          <p:cNvPr id="8" name="Tijdelijke aanduiding voor inhoud 8">
            <a:extLst>
              <a:ext uri="{FF2B5EF4-FFF2-40B4-BE49-F238E27FC236}">
                <a16:creationId xmlns:a16="http://schemas.microsoft.com/office/drawing/2014/main" id="{3D079D13-F959-EF4C-9349-FFBF272CD92C}"/>
              </a:ext>
            </a:extLst>
          </p:cNvPr>
          <p:cNvGraphicFramePr>
            <a:graphicFrameLocks/>
          </p:cNvGraphicFramePr>
          <p:nvPr>
            <p:extLst>
              <p:ext uri="{D42A27DB-BD31-4B8C-83A1-F6EECF244321}">
                <p14:modId xmlns:p14="http://schemas.microsoft.com/office/powerpoint/2010/main" val="1724724723"/>
              </p:ext>
            </p:extLst>
          </p:nvPr>
        </p:nvGraphicFramePr>
        <p:xfrm>
          <a:off x="1598142" y="1362070"/>
          <a:ext cx="8995716" cy="4521750"/>
        </p:xfrm>
        <a:graphic>
          <a:graphicData uri="http://schemas.openxmlformats.org/drawingml/2006/table">
            <a:tbl>
              <a:tblPr firstRow="1" bandCol="1">
                <a:tableStyleId>{8A107856-5554-42FB-B03E-39F5DBC370BA}</a:tableStyleId>
              </a:tblPr>
              <a:tblGrid>
                <a:gridCol w="783913">
                  <a:extLst>
                    <a:ext uri="{9D8B030D-6E8A-4147-A177-3AD203B41FA5}">
                      <a16:colId xmlns:a16="http://schemas.microsoft.com/office/drawing/2014/main" val="20000"/>
                    </a:ext>
                  </a:extLst>
                </a:gridCol>
                <a:gridCol w="783913">
                  <a:extLst>
                    <a:ext uri="{9D8B030D-6E8A-4147-A177-3AD203B41FA5}">
                      <a16:colId xmlns:a16="http://schemas.microsoft.com/office/drawing/2014/main" val="20001"/>
                    </a:ext>
                  </a:extLst>
                </a:gridCol>
                <a:gridCol w="783913">
                  <a:extLst>
                    <a:ext uri="{9D8B030D-6E8A-4147-A177-3AD203B41FA5}">
                      <a16:colId xmlns:a16="http://schemas.microsoft.com/office/drawing/2014/main" val="1193116175"/>
                    </a:ext>
                  </a:extLst>
                </a:gridCol>
                <a:gridCol w="790949">
                  <a:extLst>
                    <a:ext uri="{9D8B030D-6E8A-4147-A177-3AD203B41FA5}">
                      <a16:colId xmlns:a16="http://schemas.microsoft.com/office/drawing/2014/main" val="1593289006"/>
                    </a:ext>
                  </a:extLst>
                </a:gridCol>
                <a:gridCol w="672308">
                  <a:extLst>
                    <a:ext uri="{9D8B030D-6E8A-4147-A177-3AD203B41FA5}">
                      <a16:colId xmlns:a16="http://schemas.microsoft.com/office/drawing/2014/main" val="1454811310"/>
                    </a:ext>
                  </a:extLst>
                </a:gridCol>
                <a:gridCol w="790949">
                  <a:extLst>
                    <a:ext uri="{9D8B030D-6E8A-4147-A177-3AD203B41FA5}">
                      <a16:colId xmlns:a16="http://schemas.microsoft.com/office/drawing/2014/main" val="2905569148"/>
                    </a:ext>
                  </a:extLst>
                </a:gridCol>
                <a:gridCol w="672308">
                  <a:extLst>
                    <a:ext uri="{9D8B030D-6E8A-4147-A177-3AD203B41FA5}">
                      <a16:colId xmlns:a16="http://schemas.microsoft.com/office/drawing/2014/main" val="1050581740"/>
                    </a:ext>
                  </a:extLst>
                </a:gridCol>
                <a:gridCol w="790949">
                  <a:extLst>
                    <a:ext uri="{9D8B030D-6E8A-4147-A177-3AD203B41FA5}">
                      <a16:colId xmlns:a16="http://schemas.microsoft.com/office/drawing/2014/main" val="4290861281"/>
                    </a:ext>
                  </a:extLst>
                </a:gridCol>
                <a:gridCol w="672308">
                  <a:extLst>
                    <a:ext uri="{9D8B030D-6E8A-4147-A177-3AD203B41FA5}">
                      <a16:colId xmlns:a16="http://schemas.microsoft.com/office/drawing/2014/main" val="98289084"/>
                    </a:ext>
                  </a:extLst>
                </a:gridCol>
                <a:gridCol w="790949">
                  <a:extLst>
                    <a:ext uri="{9D8B030D-6E8A-4147-A177-3AD203B41FA5}">
                      <a16:colId xmlns:a16="http://schemas.microsoft.com/office/drawing/2014/main" val="428050413"/>
                    </a:ext>
                  </a:extLst>
                </a:gridCol>
                <a:gridCol w="672308">
                  <a:extLst>
                    <a:ext uri="{9D8B030D-6E8A-4147-A177-3AD203B41FA5}">
                      <a16:colId xmlns:a16="http://schemas.microsoft.com/office/drawing/2014/main" val="574262662"/>
                    </a:ext>
                  </a:extLst>
                </a:gridCol>
                <a:gridCol w="790949">
                  <a:extLst>
                    <a:ext uri="{9D8B030D-6E8A-4147-A177-3AD203B41FA5}">
                      <a16:colId xmlns:a16="http://schemas.microsoft.com/office/drawing/2014/main" val="4201424250"/>
                    </a:ext>
                  </a:extLst>
                </a:gridCol>
              </a:tblGrid>
              <a:tr h="753531">
                <a:tc>
                  <a:txBody>
                    <a:bodyPr/>
                    <a:lstStyle/>
                    <a:p>
                      <a:pPr algn="ctr" fontAlgn="b"/>
                      <a:r>
                        <a:rPr lang="nl-NL" sz="1800" u="none" strike="noStrike" dirty="0">
                          <a:effectLst/>
                        </a:rPr>
                        <a:t>adres</a:t>
                      </a:r>
                      <a:endParaRPr lang="nl-NL" sz="18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nl-NL" sz="1800" b="1" u="none" strike="noStrike" kern="1200" dirty="0">
                          <a:solidFill>
                            <a:schemeClr val="dk1"/>
                          </a:solidFill>
                          <a:effectLst/>
                          <a:latin typeface="+mn-lt"/>
                          <a:ea typeface="+mn-ea"/>
                          <a:cs typeface="+mn-cs"/>
                        </a:rPr>
                        <a:t>inhoud</a:t>
                      </a:r>
                    </a:p>
                  </a:txBody>
                  <a:tcPr marL="9525" marR="9525" marT="9525" marB="0" anchor="b">
                    <a:lnB w="38100" cap="flat" cmpd="sng" algn="ctr">
                      <a:solidFill>
                        <a:schemeClr val="tx1"/>
                      </a:solidFill>
                      <a:prstDash val="solid"/>
                      <a:round/>
                      <a:headEnd type="none" w="med" len="med"/>
                      <a:tailEnd type="none" w="med" len="med"/>
                    </a:lnB>
                    <a:solidFill>
                      <a:srgbClr val="FCEDE8"/>
                    </a:solidFill>
                  </a:tcPr>
                </a:tc>
                <a:tc>
                  <a:txBody>
                    <a:bodyPr/>
                    <a:lstStyle/>
                    <a:p>
                      <a:pPr algn="ctr" fontAlgn="b"/>
                      <a:r>
                        <a:rPr lang="nl-NL" sz="1800" u="none" strike="noStrike" dirty="0">
                          <a:effectLst/>
                        </a:rPr>
                        <a:t>adres</a:t>
                      </a:r>
                      <a:endParaRPr lang="nl-NL" sz="1800" b="0" i="0" u="none" strike="noStrike" dirty="0">
                        <a:solidFill>
                          <a:srgbClr val="000000"/>
                        </a:solidFill>
                        <a:effectLst/>
                        <a:latin typeface="Calibri" panose="020F0502020204030204" pitchFamily="34" charset="0"/>
                      </a:endParaRPr>
                    </a:p>
                  </a:txBody>
                  <a:tcPr marL="9525" marR="9525" marT="9525" marB="0" anchor="b">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nl-NL" sz="1800" u="none" strike="noStrike" dirty="0">
                          <a:effectLst/>
                        </a:rPr>
                        <a:t>inhoud</a:t>
                      </a:r>
                      <a:endParaRPr lang="nl-NL" sz="18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4774362"/>
                  </a:ext>
                </a:extLst>
              </a:tr>
              <a:tr h="504516">
                <a:tc>
                  <a:txBody>
                    <a:bodyPr/>
                    <a:lstStyle/>
                    <a:p>
                      <a:pPr algn="ctr" fontAlgn="b"/>
                      <a:r>
                        <a:rPr lang="nl-NL" sz="2400" b="0" i="0" u="none" strike="noStrike" dirty="0">
                          <a:solidFill>
                            <a:srgbClr val="000000"/>
                          </a:solidFill>
                          <a:effectLst/>
                          <a:latin typeface="Calibri" panose="020F0502020204030204" pitchFamily="34" charset="0"/>
                        </a:rPr>
                        <a:t>0</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lnT w="381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gn="ctr" fontAlgn="b"/>
                      <a:r>
                        <a:rPr lang="nl-NL" sz="2400" b="0" u="none" strike="noStrike" dirty="0">
                          <a:effectLst/>
                        </a:rPr>
                        <a:t>8</a:t>
                      </a:r>
                      <a:endParaRPr lang="nl-NL" sz="2400" b="0" i="0" u="none" strike="noStrike" dirty="0">
                        <a:solidFill>
                          <a:srgbClr val="000000"/>
                        </a:solidFill>
                        <a:effectLst/>
                        <a:latin typeface="Calibri" panose="020F0502020204030204" pitchFamily="34" charset="0"/>
                      </a:endParaRPr>
                    </a:p>
                  </a:txBody>
                  <a:tcPr marL="9525" marR="9525" marT="9525" marB="0" anchor="b">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16</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24</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32</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40</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68138127"/>
                  </a:ext>
                </a:extLst>
              </a:tr>
              <a:tr h="255500">
                <a:tc>
                  <a:txBody>
                    <a:bodyPr/>
                    <a:lstStyle/>
                    <a:p>
                      <a:pPr algn="ctr" fontAlgn="b"/>
                      <a:r>
                        <a:rPr lang="nl-NL" sz="2400" b="0" i="0" u="none" strike="noStrike" dirty="0">
                          <a:solidFill>
                            <a:srgbClr val="000000"/>
                          </a:solidFill>
                          <a:effectLst/>
                          <a:latin typeface="Calibri" panose="020F0502020204030204" pitchFamily="34" charset="0"/>
                        </a:rPr>
                        <a:t>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9</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4161979354"/>
                  </a:ext>
                </a:extLst>
              </a:tr>
              <a:tr h="753531">
                <a:tc>
                  <a:txBody>
                    <a:bodyPr/>
                    <a:lstStyle/>
                    <a:p>
                      <a:pPr algn="ctr" fontAlgn="b"/>
                      <a:r>
                        <a:rPr lang="nl-NL" sz="2400" b="0" i="0" u="none" strike="noStrike" dirty="0">
                          <a:solidFill>
                            <a:srgbClr val="000000"/>
                          </a:solidFill>
                          <a:effectLst/>
                          <a:latin typeface="Calibri" panose="020F0502020204030204" pitchFamily="34" charset="0"/>
                        </a:rPr>
                        <a:t>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10</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42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2242091309"/>
                  </a:ext>
                </a:extLst>
              </a:tr>
              <a:tr h="255500">
                <a:tc>
                  <a:txBody>
                    <a:bodyPr/>
                    <a:lstStyle/>
                    <a:p>
                      <a:pPr algn="ctr" fontAlgn="b"/>
                      <a:r>
                        <a:rPr lang="nl-NL" sz="2400" b="0" i="0" u="none" strike="noStrike" dirty="0">
                          <a:solidFill>
                            <a:srgbClr val="000000"/>
                          </a:solidFill>
                          <a:effectLst/>
                          <a:latin typeface="Calibri" panose="020F0502020204030204" pitchFamily="34" charset="0"/>
                        </a:rPr>
                        <a:t>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11</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16</a:t>
                      </a:r>
                    </a:p>
                  </a:txBody>
                  <a:tcPr marL="9525" marR="9525" marT="9525" marB="0" anchor="b"/>
                </a:tc>
                <a:extLst>
                  <a:ext uri="{0D108BD9-81ED-4DB2-BD59-A6C34878D82A}">
                    <a16:rowId xmlns:a16="http://schemas.microsoft.com/office/drawing/2014/main" val="1971664381"/>
                  </a:ext>
                </a:extLst>
              </a:tr>
              <a:tr h="504516">
                <a:tc>
                  <a:txBody>
                    <a:bodyPr/>
                    <a:lstStyle/>
                    <a:p>
                      <a:pPr algn="ctr" fontAlgn="b"/>
                      <a:r>
                        <a:rPr lang="nl-NL" sz="2400" b="0" i="0" u="none" strike="noStrike" dirty="0">
                          <a:solidFill>
                            <a:srgbClr val="000000"/>
                          </a:solidFill>
                          <a:effectLst/>
                          <a:latin typeface="Calibri" panose="020F0502020204030204" pitchFamily="34" charset="0"/>
                        </a:rPr>
                        <a:t>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a:effectLst/>
                        </a:rPr>
                        <a:t>12</a:t>
                      </a:r>
                      <a:endParaRPr lang="nl-NL" sz="2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3509830660"/>
                  </a:ext>
                </a:extLst>
              </a:tr>
              <a:tr h="255500">
                <a:tc>
                  <a:txBody>
                    <a:bodyPr/>
                    <a:lstStyle/>
                    <a:p>
                      <a:pPr algn="ctr" fontAlgn="b"/>
                      <a:r>
                        <a:rPr lang="nl-NL" sz="2400" b="0" i="0" u="none" strike="noStrike" dirty="0">
                          <a:solidFill>
                            <a:srgbClr val="000000"/>
                          </a:solidFill>
                          <a:effectLst/>
                          <a:latin typeface="Calibri" panose="020F0502020204030204" pitchFamily="34" charset="0"/>
                        </a:rPr>
                        <a:t>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13</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32</a:t>
                      </a:r>
                    </a:p>
                  </a:txBody>
                  <a:tcPr marL="9525" marR="9525" marT="9525" marB="0" anchor="b">
                    <a:solidFill>
                      <a:srgbClr val="FFFF00"/>
                    </a:solidFill>
                  </a:tcPr>
                </a:tc>
                <a:extLst>
                  <a:ext uri="{0D108BD9-81ED-4DB2-BD59-A6C34878D82A}">
                    <a16:rowId xmlns:a16="http://schemas.microsoft.com/office/drawing/2014/main" val="2378204255"/>
                  </a:ext>
                </a:extLst>
              </a:tr>
              <a:tr h="504516">
                <a:tc>
                  <a:txBody>
                    <a:bodyPr/>
                    <a:lstStyle/>
                    <a:p>
                      <a:pPr algn="ctr" fontAlgn="b"/>
                      <a:r>
                        <a:rPr lang="nl-NL" sz="2400" b="0" i="0" u="none" strike="noStrike" dirty="0">
                          <a:solidFill>
                            <a:srgbClr val="000000"/>
                          </a:solidFill>
                          <a:effectLst/>
                          <a:latin typeface="Calibri" panose="020F0502020204030204" pitchFamily="34" charset="0"/>
                        </a:rPr>
                        <a:t>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14</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3754937208"/>
                  </a:ext>
                </a:extLst>
              </a:tr>
              <a:tr h="255500">
                <a:tc>
                  <a:txBody>
                    <a:bodyPr/>
                    <a:lstStyle/>
                    <a:p>
                      <a:pPr algn="ctr" fontAlgn="b"/>
                      <a:r>
                        <a:rPr lang="nl-NL" sz="2400" b="0" i="0" u="none" strike="noStrike" dirty="0">
                          <a:solidFill>
                            <a:srgbClr val="000000"/>
                          </a:solidFill>
                          <a:effectLst/>
                          <a:latin typeface="Calibri" panose="020F0502020204030204" pitchFamily="34" charset="0"/>
                        </a:rPr>
                        <a:t>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15</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1242314934"/>
                  </a:ext>
                </a:extLst>
              </a:tr>
            </a:tbl>
          </a:graphicData>
        </a:graphic>
      </p:graphicFrame>
    </p:spTree>
    <p:extLst>
      <p:ext uri="{BB962C8B-B14F-4D97-AF65-F5344CB8AC3E}">
        <p14:creationId xmlns:p14="http://schemas.microsoft.com/office/powerpoint/2010/main" val="314731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Tel daar 50 bij op</a:t>
            </a:r>
          </a:p>
        </p:txBody>
      </p:sp>
      <p:sp>
        <p:nvSpPr>
          <p:cNvPr id="4" name="Tijdelijke aanduiding voor datum 3"/>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33</a:t>
            </a:fld>
            <a:endParaRPr lang="nl-NL"/>
          </a:p>
        </p:txBody>
      </p:sp>
      <p:sp>
        <p:nvSpPr>
          <p:cNvPr id="7" name="Tijdelijke aanduiding voor tekst 6"/>
          <p:cNvSpPr>
            <a:spLocks noGrp="1"/>
          </p:cNvSpPr>
          <p:nvPr>
            <p:ph type="body" sz="quarter" idx="17"/>
          </p:nvPr>
        </p:nvSpPr>
        <p:spPr/>
        <p:txBody>
          <a:bodyPr/>
          <a:lstStyle/>
          <a:p>
            <a:endParaRPr lang="nl-NL"/>
          </a:p>
        </p:txBody>
      </p:sp>
      <p:graphicFrame>
        <p:nvGraphicFramePr>
          <p:cNvPr id="8" name="Tijdelijke aanduiding voor inhoud 8">
            <a:extLst>
              <a:ext uri="{FF2B5EF4-FFF2-40B4-BE49-F238E27FC236}">
                <a16:creationId xmlns:a16="http://schemas.microsoft.com/office/drawing/2014/main" id="{3D079D13-F959-EF4C-9349-FFBF272CD92C}"/>
              </a:ext>
            </a:extLst>
          </p:cNvPr>
          <p:cNvGraphicFramePr>
            <a:graphicFrameLocks/>
          </p:cNvGraphicFramePr>
          <p:nvPr>
            <p:extLst>
              <p:ext uri="{D42A27DB-BD31-4B8C-83A1-F6EECF244321}">
                <p14:modId xmlns:p14="http://schemas.microsoft.com/office/powerpoint/2010/main" val="533624009"/>
              </p:ext>
            </p:extLst>
          </p:nvPr>
        </p:nvGraphicFramePr>
        <p:xfrm>
          <a:off x="1598142" y="1362070"/>
          <a:ext cx="8995716" cy="4521750"/>
        </p:xfrm>
        <a:graphic>
          <a:graphicData uri="http://schemas.openxmlformats.org/drawingml/2006/table">
            <a:tbl>
              <a:tblPr firstRow="1" bandCol="1">
                <a:tableStyleId>{8A107856-5554-42FB-B03E-39F5DBC370BA}</a:tableStyleId>
              </a:tblPr>
              <a:tblGrid>
                <a:gridCol w="783913">
                  <a:extLst>
                    <a:ext uri="{9D8B030D-6E8A-4147-A177-3AD203B41FA5}">
                      <a16:colId xmlns:a16="http://schemas.microsoft.com/office/drawing/2014/main" val="20000"/>
                    </a:ext>
                  </a:extLst>
                </a:gridCol>
                <a:gridCol w="783913">
                  <a:extLst>
                    <a:ext uri="{9D8B030D-6E8A-4147-A177-3AD203B41FA5}">
                      <a16:colId xmlns:a16="http://schemas.microsoft.com/office/drawing/2014/main" val="20001"/>
                    </a:ext>
                  </a:extLst>
                </a:gridCol>
                <a:gridCol w="783913">
                  <a:extLst>
                    <a:ext uri="{9D8B030D-6E8A-4147-A177-3AD203B41FA5}">
                      <a16:colId xmlns:a16="http://schemas.microsoft.com/office/drawing/2014/main" val="1193116175"/>
                    </a:ext>
                  </a:extLst>
                </a:gridCol>
                <a:gridCol w="790949">
                  <a:extLst>
                    <a:ext uri="{9D8B030D-6E8A-4147-A177-3AD203B41FA5}">
                      <a16:colId xmlns:a16="http://schemas.microsoft.com/office/drawing/2014/main" val="1593289006"/>
                    </a:ext>
                  </a:extLst>
                </a:gridCol>
                <a:gridCol w="672308">
                  <a:extLst>
                    <a:ext uri="{9D8B030D-6E8A-4147-A177-3AD203B41FA5}">
                      <a16:colId xmlns:a16="http://schemas.microsoft.com/office/drawing/2014/main" val="1454811310"/>
                    </a:ext>
                  </a:extLst>
                </a:gridCol>
                <a:gridCol w="790949">
                  <a:extLst>
                    <a:ext uri="{9D8B030D-6E8A-4147-A177-3AD203B41FA5}">
                      <a16:colId xmlns:a16="http://schemas.microsoft.com/office/drawing/2014/main" val="2905569148"/>
                    </a:ext>
                  </a:extLst>
                </a:gridCol>
                <a:gridCol w="672308">
                  <a:extLst>
                    <a:ext uri="{9D8B030D-6E8A-4147-A177-3AD203B41FA5}">
                      <a16:colId xmlns:a16="http://schemas.microsoft.com/office/drawing/2014/main" val="1050581740"/>
                    </a:ext>
                  </a:extLst>
                </a:gridCol>
                <a:gridCol w="790949">
                  <a:extLst>
                    <a:ext uri="{9D8B030D-6E8A-4147-A177-3AD203B41FA5}">
                      <a16:colId xmlns:a16="http://schemas.microsoft.com/office/drawing/2014/main" val="4290861281"/>
                    </a:ext>
                  </a:extLst>
                </a:gridCol>
                <a:gridCol w="672308">
                  <a:extLst>
                    <a:ext uri="{9D8B030D-6E8A-4147-A177-3AD203B41FA5}">
                      <a16:colId xmlns:a16="http://schemas.microsoft.com/office/drawing/2014/main" val="98289084"/>
                    </a:ext>
                  </a:extLst>
                </a:gridCol>
                <a:gridCol w="790949">
                  <a:extLst>
                    <a:ext uri="{9D8B030D-6E8A-4147-A177-3AD203B41FA5}">
                      <a16:colId xmlns:a16="http://schemas.microsoft.com/office/drawing/2014/main" val="428050413"/>
                    </a:ext>
                  </a:extLst>
                </a:gridCol>
                <a:gridCol w="672308">
                  <a:extLst>
                    <a:ext uri="{9D8B030D-6E8A-4147-A177-3AD203B41FA5}">
                      <a16:colId xmlns:a16="http://schemas.microsoft.com/office/drawing/2014/main" val="574262662"/>
                    </a:ext>
                  </a:extLst>
                </a:gridCol>
                <a:gridCol w="790949">
                  <a:extLst>
                    <a:ext uri="{9D8B030D-6E8A-4147-A177-3AD203B41FA5}">
                      <a16:colId xmlns:a16="http://schemas.microsoft.com/office/drawing/2014/main" val="4201424250"/>
                    </a:ext>
                  </a:extLst>
                </a:gridCol>
              </a:tblGrid>
              <a:tr h="753531">
                <a:tc>
                  <a:txBody>
                    <a:bodyPr/>
                    <a:lstStyle/>
                    <a:p>
                      <a:pPr algn="ctr" fontAlgn="b"/>
                      <a:r>
                        <a:rPr lang="nl-NL" sz="1800" u="none" strike="noStrike" dirty="0">
                          <a:effectLst/>
                        </a:rPr>
                        <a:t>adres</a:t>
                      </a:r>
                      <a:endParaRPr lang="nl-NL" sz="18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nl-NL" sz="1800" b="1" u="none" strike="noStrike" kern="1200" dirty="0">
                          <a:solidFill>
                            <a:schemeClr val="dk1"/>
                          </a:solidFill>
                          <a:effectLst/>
                          <a:latin typeface="+mn-lt"/>
                          <a:ea typeface="+mn-ea"/>
                          <a:cs typeface="+mn-cs"/>
                        </a:rPr>
                        <a:t>inhoud</a:t>
                      </a:r>
                    </a:p>
                  </a:txBody>
                  <a:tcPr marL="9525" marR="9525" marT="9525" marB="0" anchor="b">
                    <a:lnB w="38100" cap="flat" cmpd="sng" algn="ctr">
                      <a:solidFill>
                        <a:schemeClr val="tx1"/>
                      </a:solidFill>
                      <a:prstDash val="solid"/>
                      <a:round/>
                      <a:headEnd type="none" w="med" len="med"/>
                      <a:tailEnd type="none" w="med" len="med"/>
                    </a:lnB>
                    <a:solidFill>
                      <a:srgbClr val="FCEDE8"/>
                    </a:solidFill>
                  </a:tcPr>
                </a:tc>
                <a:tc>
                  <a:txBody>
                    <a:bodyPr/>
                    <a:lstStyle/>
                    <a:p>
                      <a:pPr algn="ctr" fontAlgn="b"/>
                      <a:r>
                        <a:rPr lang="nl-NL" sz="1800" u="none" strike="noStrike" dirty="0">
                          <a:effectLst/>
                        </a:rPr>
                        <a:t>adres</a:t>
                      </a:r>
                      <a:endParaRPr lang="nl-NL" sz="1800" b="0" i="0" u="none" strike="noStrike" dirty="0">
                        <a:solidFill>
                          <a:srgbClr val="000000"/>
                        </a:solidFill>
                        <a:effectLst/>
                        <a:latin typeface="Calibri" panose="020F0502020204030204" pitchFamily="34" charset="0"/>
                      </a:endParaRPr>
                    </a:p>
                  </a:txBody>
                  <a:tcPr marL="9525" marR="9525" marT="9525" marB="0" anchor="b">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nl-NL" sz="1800" u="none" strike="noStrike" dirty="0">
                          <a:effectLst/>
                        </a:rPr>
                        <a:t>inhoud</a:t>
                      </a:r>
                      <a:endParaRPr lang="nl-NL" sz="18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4774362"/>
                  </a:ext>
                </a:extLst>
              </a:tr>
              <a:tr h="504516">
                <a:tc>
                  <a:txBody>
                    <a:bodyPr/>
                    <a:lstStyle/>
                    <a:p>
                      <a:pPr algn="ctr" fontAlgn="b"/>
                      <a:r>
                        <a:rPr lang="nl-NL" sz="2400" b="0" i="0" u="none" strike="noStrike" dirty="0">
                          <a:solidFill>
                            <a:srgbClr val="000000"/>
                          </a:solidFill>
                          <a:effectLst/>
                          <a:latin typeface="Calibri" panose="020F0502020204030204" pitchFamily="34" charset="0"/>
                        </a:rPr>
                        <a:t>0</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lnT w="381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gn="ctr" fontAlgn="b"/>
                      <a:r>
                        <a:rPr lang="nl-NL" sz="2400" b="0" u="none" strike="noStrike" dirty="0">
                          <a:effectLst/>
                        </a:rPr>
                        <a:t>8</a:t>
                      </a:r>
                      <a:endParaRPr lang="nl-NL" sz="2400" b="0" i="0" u="none" strike="noStrike" dirty="0">
                        <a:solidFill>
                          <a:srgbClr val="000000"/>
                        </a:solidFill>
                        <a:effectLst/>
                        <a:latin typeface="Calibri" panose="020F0502020204030204" pitchFamily="34" charset="0"/>
                      </a:endParaRPr>
                    </a:p>
                  </a:txBody>
                  <a:tcPr marL="9525" marR="9525" marT="9525" marB="0" anchor="b">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16</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24</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32</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40</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68138127"/>
                  </a:ext>
                </a:extLst>
              </a:tr>
              <a:tr h="255500">
                <a:tc>
                  <a:txBody>
                    <a:bodyPr/>
                    <a:lstStyle/>
                    <a:p>
                      <a:pPr algn="ctr" fontAlgn="b"/>
                      <a:r>
                        <a:rPr lang="nl-NL" sz="2400" b="0" i="0" u="none" strike="noStrike" dirty="0">
                          <a:solidFill>
                            <a:srgbClr val="000000"/>
                          </a:solidFill>
                          <a:effectLst/>
                          <a:latin typeface="Calibri" panose="020F0502020204030204" pitchFamily="34" charset="0"/>
                        </a:rPr>
                        <a:t>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9</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4161979354"/>
                  </a:ext>
                </a:extLst>
              </a:tr>
              <a:tr h="753531">
                <a:tc>
                  <a:txBody>
                    <a:bodyPr/>
                    <a:lstStyle/>
                    <a:p>
                      <a:pPr algn="ctr" fontAlgn="b"/>
                      <a:r>
                        <a:rPr lang="nl-NL" sz="2400" b="0" i="0" u="none" strike="noStrike" dirty="0">
                          <a:solidFill>
                            <a:srgbClr val="000000"/>
                          </a:solidFill>
                          <a:effectLst/>
                          <a:latin typeface="Calibri" panose="020F0502020204030204" pitchFamily="34" charset="0"/>
                        </a:rPr>
                        <a:t>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10</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42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2242091309"/>
                  </a:ext>
                </a:extLst>
              </a:tr>
              <a:tr h="255500">
                <a:tc>
                  <a:txBody>
                    <a:bodyPr/>
                    <a:lstStyle/>
                    <a:p>
                      <a:pPr algn="ctr" fontAlgn="b"/>
                      <a:r>
                        <a:rPr lang="nl-NL" sz="2400" b="0" i="0" u="none" strike="noStrike" dirty="0">
                          <a:solidFill>
                            <a:srgbClr val="000000"/>
                          </a:solidFill>
                          <a:effectLst/>
                          <a:latin typeface="Calibri" panose="020F0502020204030204" pitchFamily="34" charset="0"/>
                        </a:rPr>
                        <a:t>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11</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16</a:t>
                      </a:r>
                    </a:p>
                  </a:txBody>
                  <a:tcPr marL="9525" marR="9525" marT="9525" marB="0" anchor="b"/>
                </a:tc>
                <a:extLst>
                  <a:ext uri="{0D108BD9-81ED-4DB2-BD59-A6C34878D82A}">
                    <a16:rowId xmlns:a16="http://schemas.microsoft.com/office/drawing/2014/main" val="1971664381"/>
                  </a:ext>
                </a:extLst>
              </a:tr>
              <a:tr h="504516">
                <a:tc>
                  <a:txBody>
                    <a:bodyPr/>
                    <a:lstStyle/>
                    <a:p>
                      <a:pPr algn="ctr" fontAlgn="b"/>
                      <a:r>
                        <a:rPr lang="nl-NL" sz="2400" b="0" i="0" u="none" strike="noStrike" dirty="0">
                          <a:solidFill>
                            <a:srgbClr val="000000"/>
                          </a:solidFill>
                          <a:effectLst/>
                          <a:latin typeface="Calibri" panose="020F0502020204030204" pitchFamily="34" charset="0"/>
                        </a:rPr>
                        <a:t>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a:effectLst/>
                        </a:rPr>
                        <a:t>12</a:t>
                      </a:r>
                      <a:endParaRPr lang="nl-NL" sz="2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3509830660"/>
                  </a:ext>
                </a:extLst>
              </a:tr>
              <a:tr h="255500">
                <a:tc>
                  <a:txBody>
                    <a:bodyPr/>
                    <a:lstStyle/>
                    <a:p>
                      <a:pPr algn="ctr" fontAlgn="b"/>
                      <a:r>
                        <a:rPr lang="nl-NL" sz="2400" b="0" i="0" u="none" strike="noStrike" dirty="0">
                          <a:solidFill>
                            <a:srgbClr val="000000"/>
                          </a:solidFill>
                          <a:effectLst/>
                          <a:latin typeface="Calibri" panose="020F0502020204030204" pitchFamily="34" charset="0"/>
                        </a:rPr>
                        <a:t>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13</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82</a:t>
                      </a:r>
                    </a:p>
                  </a:txBody>
                  <a:tcPr marL="9525" marR="9525" marT="9525" marB="0" anchor="b">
                    <a:solidFill>
                      <a:srgbClr val="FFFF00"/>
                    </a:solidFill>
                  </a:tcPr>
                </a:tc>
                <a:extLst>
                  <a:ext uri="{0D108BD9-81ED-4DB2-BD59-A6C34878D82A}">
                    <a16:rowId xmlns:a16="http://schemas.microsoft.com/office/drawing/2014/main" val="2378204255"/>
                  </a:ext>
                </a:extLst>
              </a:tr>
              <a:tr h="504516">
                <a:tc>
                  <a:txBody>
                    <a:bodyPr/>
                    <a:lstStyle/>
                    <a:p>
                      <a:pPr algn="ctr" fontAlgn="b"/>
                      <a:r>
                        <a:rPr lang="nl-NL" sz="2400" b="0" i="0" u="none" strike="noStrike" dirty="0">
                          <a:solidFill>
                            <a:srgbClr val="000000"/>
                          </a:solidFill>
                          <a:effectLst/>
                          <a:latin typeface="Calibri" panose="020F0502020204030204" pitchFamily="34" charset="0"/>
                        </a:rPr>
                        <a:t>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14</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3754937208"/>
                  </a:ext>
                </a:extLst>
              </a:tr>
              <a:tr h="255500">
                <a:tc>
                  <a:txBody>
                    <a:bodyPr/>
                    <a:lstStyle/>
                    <a:p>
                      <a:pPr algn="ctr" fontAlgn="b"/>
                      <a:r>
                        <a:rPr lang="nl-NL" sz="2400" b="0" i="0" u="none" strike="noStrike" dirty="0">
                          <a:solidFill>
                            <a:srgbClr val="000000"/>
                          </a:solidFill>
                          <a:effectLst/>
                          <a:latin typeface="Calibri" panose="020F0502020204030204" pitchFamily="34" charset="0"/>
                        </a:rPr>
                        <a:t>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15</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1242314934"/>
                  </a:ext>
                </a:extLst>
              </a:tr>
            </a:tbl>
          </a:graphicData>
        </a:graphic>
      </p:graphicFrame>
    </p:spTree>
    <p:extLst>
      <p:ext uri="{BB962C8B-B14F-4D97-AF65-F5344CB8AC3E}">
        <p14:creationId xmlns:p14="http://schemas.microsoft.com/office/powerpoint/2010/main" val="96645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Deel de uitkomst door 2</a:t>
            </a:r>
          </a:p>
        </p:txBody>
      </p:sp>
      <p:sp>
        <p:nvSpPr>
          <p:cNvPr id="4" name="Tijdelijke aanduiding voor datum 3"/>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34</a:t>
            </a:fld>
            <a:endParaRPr lang="nl-NL"/>
          </a:p>
        </p:txBody>
      </p:sp>
      <p:sp>
        <p:nvSpPr>
          <p:cNvPr id="7" name="Tijdelijke aanduiding voor tekst 6"/>
          <p:cNvSpPr>
            <a:spLocks noGrp="1"/>
          </p:cNvSpPr>
          <p:nvPr>
            <p:ph type="body" sz="quarter" idx="17"/>
          </p:nvPr>
        </p:nvSpPr>
        <p:spPr/>
        <p:txBody>
          <a:bodyPr/>
          <a:lstStyle/>
          <a:p>
            <a:endParaRPr lang="nl-NL"/>
          </a:p>
        </p:txBody>
      </p:sp>
      <p:graphicFrame>
        <p:nvGraphicFramePr>
          <p:cNvPr id="8" name="Tijdelijke aanduiding voor inhoud 8">
            <a:extLst>
              <a:ext uri="{FF2B5EF4-FFF2-40B4-BE49-F238E27FC236}">
                <a16:creationId xmlns:a16="http://schemas.microsoft.com/office/drawing/2014/main" id="{3D079D13-F959-EF4C-9349-FFBF272CD92C}"/>
              </a:ext>
            </a:extLst>
          </p:cNvPr>
          <p:cNvGraphicFramePr>
            <a:graphicFrameLocks/>
          </p:cNvGraphicFramePr>
          <p:nvPr>
            <p:extLst>
              <p:ext uri="{D42A27DB-BD31-4B8C-83A1-F6EECF244321}">
                <p14:modId xmlns:p14="http://schemas.microsoft.com/office/powerpoint/2010/main" val="931328743"/>
              </p:ext>
            </p:extLst>
          </p:nvPr>
        </p:nvGraphicFramePr>
        <p:xfrm>
          <a:off x="1598142" y="1362070"/>
          <a:ext cx="8995716" cy="4521750"/>
        </p:xfrm>
        <a:graphic>
          <a:graphicData uri="http://schemas.openxmlformats.org/drawingml/2006/table">
            <a:tbl>
              <a:tblPr firstRow="1" bandCol="1">
                <a:tableStyleId>{8A107856-5554-42FB-B03E-39F5DBC370BA}</a:tableStyleId>
              </a:tblPr>
              <a:tblGrid>
                <a:gridCol w="783913">
                  <a:extLst>
                    <a:ext uri="{9D8B030D-6E8A-4147-A177-3AD203B41FA5}">
                      <a16:colId xmlns:a16="http://schemas.microsoft.com/office/drawing/2014/main" val="20000"/>
                    </a:ext>
                  </a:extLst>
                </a:gridCol>
                <a:gridCol w="783913">
                  <a:extLst>
                    <a:ext uri="{9D8B030D-6E8A-4147-A177-3AD203B41FA5}">
                      <a16:colId xmlns:a16="http://schemas.microsoft.com/office/drawing/2014/main" val="20001"/>
                    </a:ext>
                  </a:extLst>
                </a:gridCol>
                <a:gridCol w="783913">
                  <a:extLst>
                    <a:ext uri="{9D8B030D-6E8A-4147-A177-3AD203B41FA5}">
                      <a16:colId xmlns:a16="http://schemas.microsoft.com/office/drawing/2014/main" val="1193116175"/>
                    </a:ext>
                  </a:extLst>
                </a:gridCol>
                <a:gridCol w="790949">
                  <a:extLst>
                    <a:ext uri="{9D8B030D-6E8A-4147-A177-3AD203B41FA5}">
                      <a16:colId xmlns:a16="http://schemas.microsoft.com/office/drawing/2014/main" val="1593289006"/>
                    </a:ext>
                  </a:extLst>
                </a:gridCol>
                <a:gridCol w="672308">
                  <a:extLst>
                    <a:ext uri="{9D8B030D-6E8A-4147-A177-3AD203B41FA5}">
                      <a16:colId xmlns:a16="http://schemas.microsoft.com/office/drawing/2014/main" val="1454811310"/>
                    </a:ext>
                  </a:extLst>
                </a:gridCol>
                <a:gridCol w="790949">
                  <a:extLst>
                    <a:ext uri="{9D8B030D-6E8A-4147-A177-3AD203B41FA5}">
                      <a16:colId xmlns:a16="http://schemas.microsoft.com/office/drawing/2014/main" val="2905569148"/>
                    </a:ext>
                  </a:extLst>
                </a:gridCol>
                <a:gridCol w="672308">
                  <a:extLst>
                    <a:ext uri="{9D8B030D-6E8A-4147-A177-3AD203B41FA5}">
                      <a16:colId xmlns:a16="http://schemas.microsoft.com/office/drawing/2014/main" val="1050581740"/>
                    </a:ext>
                  </a:extLst>
                </a:gridCol>
                <a:gridCol w="790949">
                  <a:extLst>
                    <a:ext uri="{9D8B030D-6E8A-4147-A177-3AD203B41FA5}">
                      <a16:colId xmlns:a16="http://schemas.microsoft.com/office/drawing/2014/main" val="4290861281"/>
                    </a:ext>
                  </a:extLst>
                </a:gridCol>
                <a:gridCol w="672308">
                  <a:extLst>
                    <a:ext uri="{9D8B030D-6E8A-4147-A177-3AD203B41FA5}">
                      <a16:colId xmlns:a16="http://schemas.microsoft.com/office/drawing/2014/main" val="98289084"/>
                    </a:ext>
                  </a:extLst>
                </a:gridCol>
                <a:gridCol w="790949">
                  <a:extLst>
                    <a:ext uri="{9D8B030D-6E8A-4147-A177-3AD203B41FA5}">
                      <a16:colId xmlns:a16="http://schemas.microsoft.com/office/drawing/2014/main" val="428050413"/>
                    </a:ext>
                  </a:extLst>
                </a:gridCol>
                <a:gridCol w="672308">
                  <a:extLst>
                    <a:ext uri="{9D8B030D-6E8A-4147-A177-3AD203B41FA5}">
                      <a16:colId xmlns:a16="http://schemas.microsoft.com/office/drawing/2014/main" val="574262662"/>
                    </a:ext>
                  </a:extLst>
                </a:gridCol>
                <a:gridCol w="790949">
                  <a:extLst>
                    <a:ext uri="{9D8B030D-6E8A-4147-A177-3AD203B41FA5}">
                      <a16:colId xmlns:a16="http://schemas.microsoft.com/office/drawing/2014/main" val="4201424250"/>
                    </a:ext>
                  </a:extLst>
                </a:gridCol>
              </a:tblGrid>
              <a:tr h="753531">
                <a:tc>
                  <a:txBody>
                    <a:bodyPr/>
                    <a:lstStyle/>
                    <a:p>
                      <a:pPr algn="ctr" fontAlgn="b"/>
                      <a:r>
                        <a:rPr lang="nl-NL" sz="1800" u="none" strike="noStrike" dirty="0">
                          <a:effectLst/>
                        </a:rPr>
                        <a:t>adres</a:t>
                      </a:r>
                      <a:endParaRPr lang="nl-NL" sz="18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nl-NL" sz="1800" b="1" u="none" strike="noStrike" kern="1200" dirty="0">
                          <a:solidFill>
                            <a:schemeClr val="dk1"/>
                          </a:solidFill>
                          <a:effectLst/>
                          <a:latin typeface="+mn-lt"/>
                          <a:ea typeface="+mn-ea"/>
                          <a:cs typeface="+mn-cs"/>
                        </a:rPr>
                        <a:t>inhoud</a:t>
                      </a:r>
                    </a:p>
                  </a:txBody>
                  <a:tcPr marL="9525" marR="9525" marT="9525" marB="0" anchor="b">
                    <a:lnB w="38100" cap="flat" cmpd="sng" algn="ctr">
                      <a:solidFill>
                        <a:schemeClr val="tx1"/>
                      </a:solidFill>
                      <a:prstDash val="solid"/>
                      <a:round/>
                      <a:headEnd type="none" w="med" len="med"/>
                      <a:tailEnd type="none" w="med" len="med"/>
                    </a:lnB>
                    <a:solidFill>
                      <a:srgbClr val="FCEDE8"/>
                    </a:solidFill>
                  </a:tcPr>
                </a:tc>
                <a:tc>
                  <a:txBody>
                    <a:bodyPr/>
                    <a:lstStyle/>
                    <a:p>
                      <a:pPr algn="ctr" fontAlgn="b"/>
                      <a:r>
                        <a:rPr lang="nl-NL" sz="1800" u="none" strike="noStrike" dirty="0">
                          <a:effectLst/>
                        </a:rPr>
                        <a:t>adres</a:t>
                      </a:r>
                      <a:endParaRPr lang="nl-NL" sz="1800" b="0" i="0" u="none" strike="noStrike" dirty="0">
                        <a:solidFill>
                          <a:srgbClr val="000000"/>
                        </a:solidFill>
                        <a:effectLst/>
                        <a:latin typeface="Calibri" panose="020F0502020204030204" pitchFamily="34" charset="0"/>
                      </a:endParaRPr>
                    </a:p>
                  </a:txBody>
                  <a:tcPr marL="9525" marR="9525" marT="9525" marB="0" anchor="b">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nl-NL" sz="1800" u="none" strike="noStrike" dirty="0">
                          <a:effectLst/>
                        </a:rPr>
                        <a:t>inhoud</a:t>
                      </a:r>
                      <a:endParaRPr lang="nl-NL" sz="18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4774362"/>
                  </a:ext>
                </a:extLst>
              </a:tr>
              <a:tr h="504516">
                <a:tc>
                  <a:txBody>
                    <a:bodyPr/>
                    <a:lstStyle/>
                    <a:p>
                      <a:pPr algn="ctr" fontAlgn="b"/>
                      <a:r>
                        <a:rPr lang="nl-NL" sz="2400" b="0" i="0" u="none" strike="noStrike" dirty="0">
                          <a:solidFill>
                            <a:srgbClr val="000000"/>
                          </a:solidFill>
                          <a:effectLst/>
                          <a:latin typeface="Calibri" panose="020F0502020204030204" pitchFamily="34" charset="0"/>
                        </a:rPr>
                        <a:t>0</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lnT w="381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gn="ctr" fontAlgn="b"/>
                      <a:r>
                        <a:rPr lang="nl-NL" sz="2400" b="0" u="none" strike="noStrike" dirty="0">
                          <a:effectLst/>
                        </a:rPr>
                        <a:t>8</a:t>
                      </a:r>
                      <a:endParaRPr lang="nl-NL" sz="2400" b="0" i="0" u="none" strike="noStrike" dirty="0">
                        <a:solidFill>
                          <a:srgbClr val="000000"/>
                        </a:solidFill>
                        <a:effectLst/>
                        <a:latin typeface="Calibri" panose="020F0502020204030204" pitchFamily="34" charset="0"/>
                      </a:endParaRPr>
                    </a:p>
                  </a:txBody>
                  <a:tcPr marL="9525" marR="9525" marT="9525" marB="0" anchor="b">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16</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24</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32</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40</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68138127"/>
                  </a:ext>
                </a:extLst>
              </a:tr>
              <a:tr h="255500">
                <a:tc>
                  <a:txBody>
                    <a:bodyPr/>
                    <a:lstStyle/>
                    <a:p>
                      <a:pPr algn="ctr" fontAlgn="b"/>
                      <a:r>
                        <a:rPr lang="nl-NL" sz="2400" b="0" i="0" u="none" strike="noStrike" dirty="0">
                          <a:solidFill>
                            <a:srgbClr val="000000"/>
                          </a:solidFill>
                          <a:effectLst/>
                          <a:latin typeface="Calibri" panose="020F0502020204030204" pitchFamily="34" charset="0"/>
                        </a:rPr>
                        <a:t>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9</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4161979354"/>
                  </a:ext>
                </a:extLst>
              </a:tr>
              <a:tr h="753531">
                <a:tc>
                  <a:txBody>
                    <a:bodyPr/>
                    <a:lstStyle/>
                    <a:p>
                      <a:pPr algn="ctr" fontAlgn="b"/>
                      <a:r>
                        <a:rPr lang="nl-NL" sz="2400" b="0" i="0" u="none" strike="noStrike" dirty="0">
                          <a:solidFill>
                            <a:srgbClr val="000000"/>
                          </a:solidFill>
                          <a:effectLst/>
                          <a:latin typeface="Calibri" panose="020F0502020204030204" pitchFamily="34" charset="0"/>
                        </a:rPr>
                        <a:t>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10</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42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2242091309"/>
                  </a:ext>
                </a:extLst>
              </a:tr>
              <a:tr h="255500">
                <a:tc>
                  <a:txBody>
                    <a:bodyPr/>
                    <a:lstStyle/>
                    <a:p>
                      <a:pPr algn="ctr" fontAlgn="b"/>
                      <a:r>
                        <a:rPr lang="nl-NL" sz="2400" b="0" i="0" u="none" strike="noStrike" dirty="0">
                          <a:solidFill>
                            <a:srgbClr val="000000"/>
                          </a:solidFill>
                          <a:effectLst/>
                          <a:latin typeface="Calibri" panose="020F0502020204030204" pitchFamily="34" charset="0"/>
                        </a:rPr>
                        <a:t>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11</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16</a:t>
                      </a:r>
                    </a:p>
                  </a:txBody>
                  <a:tcPr marL="9525" marR="9525" marT="9525" marB="0" anchor="b"/>
                </a:tc>
                <a:extLst>
                  <a:ext uri="{0D108BD9-81ED-4DB2-BD59-A6C34878D82A}">
                    <a16:rowId xmlns:a16="http://schemas.microsoft.com/office/drawing/2014/main" val="1971664381"/>
                  </a:ext>
                </a:extLst>
              </a:tr>
              <a:tr h="504516">
                <a:tc>
                  <a:txBody>
                    <a:bodyPr/>
                    <a:lstStyle/>
                    <a:p>
                      <a:pPr algn="ctr" fontAlgn="b"/>
                      <a:r>
                        <a:rPr lang="nl-NL" sz="2400" b="0" i="0" u="none" strike="noStrike" dirty="0">
                          <a:solidFill>
                            <a:srgbClr val="000000"/>
                          </a:solidFill>
                          <a:effectLst/>
                          <a:latin typeface="Calibri" panose="020F0502020204030204" pitchFamily="34" charset="0"/>
                        </a:rPr>
                        <a:t>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a:effectLst/>
                        </a:rPr>
                        <a:t>12</a:t>
                      </a:r>
                      <a:endParaRPr lang="nl-NL" sz="2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3509830660"/>
                  </a:ext>
                </a:extLst>
              </a:tr>
              <a:tr h="255500">
                <a:tc>
                  <a:txBody>
                    <a:bodyPr/>
                    <a:lstStyle/>
                    <a:p>
                      <a:pPr algn="ctr" fontAlgn="b"/>
                      <a:r>
                        <a:rPr lang="nl-NL" sz="2400" b="0" i="0" u="none" strike="noStrike" dirty="0">
                          <a:solidFill>
                            <a:srgbClr val="000000"/>
                          </a:solidFill>
                          <a:effectLst/>
                          <a:latin typeface="Calibri" panose="020F0502020204030204" pitchFamily="34" charset="0"/>
                        </a:rPr>
                        <a:t>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13</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41</a:t>
                      </a:r>
                    </a:p>
                  </a:txBody>
                  <a:tcPr marL="9525" marR="9525" marT="9525" marB="0" anchor="b">
                    <a:solidFill>
                      <a:srgbClr val="FFFF00"/>
                    </a:solidFill>
                  </a:tcPr>
                </a:tc>
                <a:extLst>
                  <a:ext uri="{0D108BD9-81ED-4DB2-BD59-A6C34878D82A}">
                    <a16:rowId xmlns:a16="http://schemas.microsoft.com/office/drawing/2014/main" val="2378204255"/>
                  </a:ext>
                </a:extLst>
              </a:tr>
              <a:tr h="504516">
                <a:tc>
                  <a:txBody>
                    <a:bodyPr/>
                    <a:lstStyle/>
                    <a:p>
                      <a:pPr algn="ctr" fontAlgn="b"/>
                      <a:r>
                        <a:rPr lang="nl-NL" sz="2400" b="0" i="0" u="none" strike="noStrike" dirty="0">
                          <a:solidFill>
                            <a:srgbClr val="000000"/>
                          </a:solidFill>
                          <a:effectLst/>
                          <a:latin typeface="Calibri" panose="020F0502020204030204" pitchFamily="34" charset="0"/>
                        </a:rPr>
                        <a:t>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14</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3754937208"/>
                  </a:ext>
                </a:extLst>
              </a:tr>
              <a:tr h="255500">
                <a:tc>
                  <a:txBody>
                    <a:bodyPr/>
                    <a:lstStyle/>
                    <a:p>
                      <a:pPr algn="ctr" fontAlgn="b"/>
                      <a:r>
                        <a:rPr lang="nl-NL" sz="2400" b="0" i="0" u="none" strike="noStrike" dirty="0">
                          <a:solidFill>
                            <a:srgbClr val="000000"/>
                          </a:solidFill>
                          <a:effectLst/>
                          <a:latin typeface="Calibri" panose="020F0502020204030204" pitchFamily="34" charset="0"/>
                        </a:rPr>
                        <a:t>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15</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1242314934"/>
                  </a:ext>
                </a:extLst>
              </a:tr>
            </a:tbl>
          </a:graphicData>
        </a:graphic>
      </p:graphicFrame>
    </p:spTree>
    <p:extLst>
      <p:ext uri="{BB962C8B-B14F-4D97-AF65-F5344CB8AC3E}">
        <p14:creationId xmlns:p14="http://schemas.microsoft.com/office/powerpoint/2010/main" val="558914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Trek het getal waarmee je begon daar vanaf</a:t>
            </a:r>
          </a:p>
        </p:txBody>
      </p:sp>
      <p:sp>
        <p:nvSpPr>
          <p:cNvPr id="4" name="Tijdelijke aanduiding voor datum 3"/>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35</a:t>
            </a:fld>
            <a:endParaRPr lang="nl-NL"/>
          </a:p>
        </p:txBody>
      </p:sp>
      <p:sp>
        <p:nvSpPr>
          <p:cNvPr id="7" name="Tijdelijke aanduiding voor tekst 6"/>
          <p:cNvSpPr>
            <a:spLocks noGrp="1"/>
          </p:cNvSpPr>
          <p:nvPr>
            <p:ph type="body" sz="quarter" idx="17"/>
          </p:nvPr>
        </p:nvSpPr>
        <p:spPr/>
        <p:txBody>
          <a:bodyPr/>
          <a:lstStyle/>
          <a:p>
            <a:endParaRPr lang="nl-NL"/>
          </a:p>
        </p:txBody>
      </p:sp>
      <p:graphicFrame>
        <p:nvGraphicFramePr>
          <p:cNvPr id="8" name="Tijdelijke aanduiding voor inhoud 8">
            <a:extLst>
              <a:ext uri="{FF2B5EF4-FFF2-40B4-BE49-F238E27FC236}">
                <a16:creationId xmlns:a16="http://schemas.microsoft.com/office/drawing/2014/main" id="{3D079D13-F959-EF4C-9349-FFBF272CD92C}"/>
              </a:ext>
            </a:extLst>
          </p:cNvPr>
          <p:cNvGraphicFramePr>
            <a:graphicFrameLocks/>
          </p:cNvGraphicFramePr>
          <p:nvPr>
            <p:extLst>
              <p:ext uri="{D42A27DB-BD31-4B8C-83A1-F6EECF244321}">
                <p14:modId xmlns:p14="http://schemas.microsoft.com/office/powerpoint/2010/main" val="332240151"/>
              </p:ext>
            </p:extLst>
          </p:nvPr>
        </p:nvGraphicFramePr>
        <p:xfrm>
          <a:off x="1598142" y="1362070"/>
          <a:ext cx="8995716" cy="4521750"/>
        </p:xfrm>
        <a:graphic>
          <a:graphicData uri="http://schemas.openxmlformats.org/drawingml/2006/table">
            <a:tbl>
              <a:tblPr firstRow="1" bandCol="1">
                <a:tableStyleId>{8A107856-5554-42FB-B03E-39F5DBC370BA}</a:tableStyleId>
              </a:tblPr>
              <a:tblGrid>
                <a:gridCol w="783913">
                  <a:extLst>
                    <a:ext uri="{9D8B030D-6E8A-4147-A177-3AD203B41FA5}">
                      <a16:colId xmlns:a16="http://schemas.microsoft.com/office/drawing/2014/main" val="20000"/>
                    </a:ext>
                  </a:extLst>
                </a:gridCol>
                <a:gridCol w="783913">
                  <a:extLst>
                    <a:ext uri="{9D8B030D-6E8A-4147-A177-3AD203B41FA5}">
                      <a16:colId xmlns:a16="http://schemas.microsoft.com/office/drawing/2014/main" val="20001"/>
                    </a:ext>
                  </a:extLst>
                </a:gridCol>
                <a:gridCol w="783913">
                  <a:extLst>
                    <a:ext uri="{9D8B030D-6E8A-4147-A177-3AD203B41FA5}">
                      <a16:colId xmlns:a16="http://schemas.microsoft.com/office/drawing/2014/main" val="1193116175"/>
                    </a:ext>
                  </a:extLst>
                </a:gridCol>
                <a:gridCol w="790949">
                  <a:extLst>
                    <a:ext uri="{9D8B030D-6E8A-4147-A177-3AD203B41FA5}">
                      <a16:colId xmlns:a16="http://schemas.microsoft.com/office/drawing/2014/main" val="1593289006"/>
                    </a:ext>
                  </a:extLst>
                </a:gridCol>
                <a:gridCol w="672308">
                  <a:extLst>
                    <a:ext uri="{9D8B030D-6E8A-4147-A177-3AD203B41FA5}">
                      <a16:colId xmlns:a16="http://schemas.microsoft.com/office/drawing/2014/main" val="1454811310"/>
                    </a:ext>
                  </a:extLst>
                </a:gridCol>
                <a:gridCol w="790949">
                  <a:extLst>
                    <a:ext uri="{9D8B030D-6E8A-4147-A177-3AD203B41FA5}">
                      <a16:colId xmlns:a16="http://schemas.microsoft.com/office/drawing/2014/main" val="2905569148"/>
                    </a:ext>
                  </a:extLst>
                </a:gridCol>
                <a:gridCol w="672308">
                  <a:extLst>
                    <a:ext uri="{9D8B030D-6E8A-4147-A177-3AD203B41FA5}">
                      <a16:colId xmlns:a16="http://schemas.microsoft.com/office/drawing/2014/main" val="1050581740"/>
                    </a:ext>
                  </a:extLst>
                </a:gridCol>
                <a:gridCol w="790949">
                  <a:extLst>
                    <a:ext uri="{9D8B030D-6E8A-4147-A177-3AD203B41FA5}">
                      <a16:colId xmlns:a16="http://schemas.microsoft.com/office/drawing/2014/main" val="4290861281"/>
                    </a:ext>
                  </a:extLst>
                </a:gridCol>
                <a:gridCol w="672308">
                  <a:extLst>
                    <a:ext uri="{9D8B030D-6E8A-4147-A177-3AD203B41FA5}">
                      <a16:colId xmlns:a16="http://schemas.microsoft.com/office/drawing/2014/main" val="98289084"/>
                    </a:ext>
                  </a:extLst>
                </a:gridCol>
                <a:gridCol w="790949">
                  <a:extLst>
                    <a:ext uri="{9D8B030D-6E8A-4147-A177-3AD203B41FA5}">
                      <a16:colId xmlns:a16="http://schemas.microsoft.com/office/drawing/2014/main" val="428050413"/>
                    </a:ext>
                  </a:extLst>
                </a:gridCol>
                <a:gridCol w="672308">
                  <a:extLst>
                    <a:ext uri="{9D8B030D-6E8A-4147-A177-3AD203B41FA5}">
                      <a16:colId xmlns:a16="http://schemas.microsoft.com/office/drawing/2014/main" val="574262662"/>
                    </a:ext>
                  </a:extLst>
                </a:gridCol>
                <a:gridCol w="790949">
                  <a:extLst>
                    <a:ext uri="{9D8B030D-6E8A-4147-A177-3AD203B41FA5}">
                      <a16:colId xmlns:a16="http://schemas.microsoft.com/office/drawing/2014/main" val="4201424250"/>
                    </a:ext>
                  </a:extLst>
                </a:gridCol>
              </a:tblGrid>
              <a:tr h="753531">
                <a:tc>
                  <a:txBody>
                    <a:bodyPr/>
                    <a:lstStyle/>
                    <a:p>
                      <a:pPr algn="ctr" fontAlgn="b"/>
                      <a:r>
                        <a:rPr lang="nl-NL" sz="1800" u="none" strike="noStrike" dirty="0">
                          <a:effectLst/>
                        </a:rPr>
                        <a:t>adres</a:t>
                      </a:r>
                      <a:endParaRPr lang="nl-NL" sz="18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nl-NL" sz="1800" b="1" u="none" strike="noStrike" kern="1200" dirty="0">
                          <a:solidFill>
                            <a:schemeClr val="dk1"/>
                          </a:solidFill>
                          <a:effectLst/>
                          <a:latin typeface="+mn-lt"/>
                          <a:ea typeface="+mn-ea"/>
                          <a:cs typeface="+mn-cs"/>
                        </a:rPr>
                        <a:t>inhoud</a:t>
                      </a:r>
                    </a:p>
                  </a:txBody>
                  <a:tcPr marL="9525" marR="9525" marT="9525" marB="0" anchor="b">
                    <a:lnB w="38100" cap="flat" cmpd="sng" algn="ctr">
                      <a:solidFill>
                        <a:schemeClr val="tx1"/>
                      </a:solidFill>
                      <a:prstDash val="solid"/>
                      <a:round/>
                      <a:headEnd type="none" w="med" len="med"/>
                      <a:tailEnd type="none" w="med" len="med"/>
                    </a:lnB>
                    <a:solidFill>
                      <a:srgbClr val="FCEDE8"/>
                    </a:solidFill>
                  </a:tcPr>
                </a:tc>
                <a:tc>
                  <a:txBody>
                    <a:bodyPr/>
                    <a:lstStyle/>
                    <a:p>
                      <a:pPr algn="ctr" fontAlgn="b"/>
                      <a:r>
                        <a:rPr lang="nl-NL" sz="1800" u="none" strike="noStrike" dirty="0">
                          <a:effectLst/>
                        </a:rPr>
                        <a:t>adres</a:t>
                      </a:r>
                      <a:endParaRPr lang="nl-NL" sz="1800" b="0" i="0" u="none" strike="noStrike" dirty="0">
                        <a:solidFill>
                          <a:srgbClr val="000000"/>
                        </a:solidFill>
                        <a:effectLst/>
                        <a:latin typeface="Calibri" panose="020F0502020204030204" pitchFamily="34" charset="0"/>
                      </a:endParaRPr>
                    </a:p>
                  </a:txBody>
                  <a:tcPr marL="9525" marR="9525" marT="9525" marB="0" anchor="b">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nl-NL" sz="1800" u="none" strike="noStrike" dirty="0">
                          <a:effectLst/>
                        </a:rPr>
                        <a:t>inhoud</a:t>
                      </a:r>
                      <a:endParaRPr lang="nl-NL" sz="18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4774362"/>
                  </a:ext>
                </a:extLst>
              </a:tr>
              <a:tr h="504516">
                <a:tc>
                  <a:txBody>
                    <a:bodyPr/>
                    <a:lstStyle/>
                    <a:p>
                      <a:pPr algn="ctr" fontAlgn="b"/>
                      <a:r>
                        <a:rPr lang="nl-NL" sz="2400" b="0" i="0" u="none" strike="noStrike" dirty="0">
                          <a:solidFill>
                            <a:srgbClr val="000000"/>
                          </a:solidFill>
                          <a:effectLst/>
                          <a:latin typeface="Calibri" panose="020F0502020204030204" pitchFamily="34" charset="0"/>
                        </a:rPr>
                        <a:t>0</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lnT w="381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gn="ctr" fontAlgn="b"/>
                      <a:r>
                        <a:rPr lang="nl-NL" sz="2400" b="0" u="none" strike="noStrike" dirty="0">
                          <a:effectLst/>
                        </a:rPr>
                        <a:t>8</a:t>
                      </a:r>
                      <a:endParaRPr lang="nl-NL" sz="2400" b="0" i="0" u="none" strike="noStrike" dirty="0">
                        <a:solidFill>
                          <a:srgbClr val="000000"/>
                        </a:solidFill>
                        <a:effectLst/>
                        <a:latin typeface="Calibri" panose="020F0502020204030204" pitchFamily="34" charset="0"/>
                      </a:endParaRPr>
                    </a:p>
                  </a:txBody>
                  <a:tcPr marL="9525" marR="9525" marT="9525" marB="0" anchor="b">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16</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24</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32</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40</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68138127"/>
                  </a:ext>
                </a:extLst>
              </a:tr>
              <a:tr h="255500">
                <a:tc>
                  <a:txBody>
                    <a:bodyPr/>
                    <a:lstStyle/>
                    <a:p>
                      <a:pPr algn="ctr" fontAlgn="b"/>
                      <a:r>
                        <a:rPr lang="nl-NL" sz="2400" b="0" i="0" u="none" strike="noStrike" dirty="0">
                          <a:solidFill>
                            <a:srgbClr val="000000"/>
                          </a:solidFill>
                          <a:effectLst/>
                          <a:latin typeface="Calibri" panose="020F0502020204030204" pitchFamily="34" charset="0"/>
                        </a:rPr>
                        <a:t>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9</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4161979354"/>
                  </a:ext>
                </a:extLst>
              </a:tr>
              <a:tr h="753531">
                <a:tc>
                  <a:txBody>
                    <a:bodyPr/>
                    <a:lstStyle/>
                    <a:p>
                      <a:pPr algn="ctr" fontAlgn="b"/>
                      <a:r>
                        <a:rPr lang="nl-NL" sz="2400" b="0" i="0" u="none" strike="noStrike" dirty="0">
                          <a:solidFill>
                            <a:srgbClr val="000000"/>
                          </a:solidFill>
                          <a:effectLst/>
                          <a:latin typeface="Calibri" panose="020F0502020204030204" pitchFamily="34" charset="0"/>
                        </a:rPr>
                        <a:t>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10</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42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2242091309"/>
                  </a:ext>
                </a:extLst>
              </a:tr>
              <a:tr h="255500">
                <a:tc>
                  <a:txBody>
                    <a:bodyPr/>
                    <a:lstStyle/>
                    <a:p>
                      <a:pPr algn="ctr" fontAlgn="b"/>
                      <a:r>
                        <a:rPr lang="nl-NL" sz="2400" b="0" i="0" u="none" strike="noStrike" dirty="0">
                          <a:solidFill>
                            <a:srgbClr val="000000"/>
                          </a:solidFill>
                          <a:effectLst/>
                          <a:latin typeface="Calibri" panose="020F0502020204030204" pitchFamily="34" charset="0"/>
                        </a:rPr>
                        <a:t>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11</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16</a:t>
                      </a:r>
                    </a:p>
                  </a:txBody>
                  <a:tcPr marL="9525" marR="9525" marT="9525" marB="0" anchor="b"/>
                </a:tc>
                <a:extLst>
                  <a:ext uri="{0D108BD9-81ED-4DB2-BD59-A6C34878D82A}">
                    <a16:rowId xmlns:a16="http://schemas.microsoft.com/office/drawing/2014/main" val="1971664381"/>
                  </a:ext>
                </a:extLst>
              </a:tr>
              <a:tr h="504516">
                <a:tc>
                  <a:txBody>
                    <a:bodyPr/>
                    <a:lstStyle/>
                    <a:p>
                      <a:pPr algn="ctr" fontAlgn="b"/>
                      <a:r>
                        <a:rPr lang="nl-NL" sz="2400" b="0" i="0" u="none" strike="noStrike" dirty="0">
                          <a:solidFill>
                            <a:srgbClr val="000000"/>
                          </a:solidFill>
                          <a:effectLst/>
                          <a:latin typeface="Calibri" panose="020F0502020204030204" pitchFamily="34" charset="0"/>
                        </a:rPr>
                        <a:t>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a:effectLst/>
                        </a:rPr>
                        <a:t>12</a:t>
                      </a:r>
                      <a:endParaRPr lang="nl-NL" sz="2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3509830660"/>
                  </a:ext>
                </a:extLst>
              </a:tr>
              <a:tr h="255500">
                <a:tc>
                  <a:txBody>
                    <a:bodyPr/>
                    <a:lstStyle/>
                    <a:p>
                      <a:pPr algn="ctr" fontAlgn="b"/>
                      <a:r>
                        <a:rPr lang="nl-NL" sz="2400" b="0" i="0" u="none" strike="noStrike" dirty="0">
                          <a:solidFill>
                            <a:srgbClr val="000000"/>
                          </a:solidFill>
                          <a:effectLst/>
                          <a:latin typeface="Calibri" panose="020F0502020204030204" pitchFamily="34" charset="0"/>
                        </a:rPr>
                        <a:t>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13</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25</a:t>
                      </a:r>
                    </a:p>
                  </a:txBody>
                  <a:tcPr marL="9525" marR="9525" marT="9525" marB="0" anchor="b">
                    <a:solidFill>
                      <a:srgbClr val="FFFF00"/>
                    </a:solidFill>
                  </a:tcPr>
                </a:tc>
                <a:extLst>
                  <a:ext uri="{0D108BD9-81ED-4DB2-BD59-A6C34878D82A}">
                    <a16:rowId xmlns:a16="http://schemas.microsoft.com/office/drawing/2014/main" val="2378204255"/>
                  </a:ext>
                </a:extLst>
              </a:tr>
              <a:tr h="504516">
                <a:tc>
                  <a:txBody>
                    <a:bodyPr/>
                    <a:lstStyle/>
                    <a:p>
                      <a:pPr algn="ctr" fontAlgn="b"/>
                      <a:r>
                        <a:rPr lang="nl-NL" sz="2400" b="0" i="0" u="none" strike="noStrike" dirty="0">
                          <a:solidFill>
                            <a:srgbClr val="000000"/>
                          </a:solidFill>
                          <a:effectLst/>
                          <a:latin typeface="Calibri" panose="020F0502020204030204" pitchFamily="34" charset="0"/>
                        </a:rPr>
                        <a:t>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14</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3754937208"/>
                  </a:ext>
                </a:extLst>
              </a:tr>
              <a:tr h="255500">
                <a:tc>
                  <a:txBody>
                    <a:bodyPr/>
                    <a:lstStyle/>
                    <a:p>
                      <a:pPr algn="ctr" fontAlgn="b"/>
                      <a:r>
                        <a:rPr lang="nl-NL" sz="2400" b="0" i="0" u="none" strike="noStrike" dirty="0">
                          <a:solidFill>
                            <a:srgbClr val="000000"/>
                          </a:solidFill>
                          <a:effectLst/>
                          <a:latin typeface="Calibri" panose="020F0502020204030204" pitchFamily="34" charset="0"/>
                        </a:rPr>
                        <a:t>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15</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1242314934"/>
                  </a:ext>
                </a:extLst>
              </a:tr>
            </a:tbl>
          </a:graphicData>
        </a:graphic>
      </p:graphicFrame>
    </p:spTree>
    <p:extLst>
      <p:ext uri="{BB962C8B-B14F-4D97-AF65-F5344CB8AC3E}">
        <p14:creationId xmlns:p14="http://schemas.microsoft.com/office/powerpoint/2010/main" val="1907771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ECD3D3-F88C-0144-81A9-5EA9624176C7}"/>
              </a:ext>
            </a:extLst>
          </p:cNvPr>
          <p:cNvSpPr>
            <a:spLocks noGrp="1"/>
          </p:cNvSpPr>
          <p:nvPr>
            <p:ph type="title"/>
          </p:nvPr>
        </p:nvSpPr>
        <p:spPr/>
        <p:txBody>
          <a:bodyPr>
            <a:normAutofit/>
          </a:bodyPr>
          <a:lstStyle/>
          <a:p>
            <a:r>
              <a:rPr lang="nl-NL" dirty="0"/>
              <a:t>Wat zijn variabelen?</a:t>
            </a:r>
          </a:p>
        </p:txBody>
      </p:sp>
      <p:sp>
        <p:nvSpPr>
          <p:cNvPr id="3" name="Tijdelijke aanduiding voor inhoud 2">
            <a:extLst>
              <a:ext uri="{FF2B5EF4-FFF2-40B4-BE49-F238E27FC236}">
                <a16:creationId xmlns:a16="http://schemas.microsoft.com/office/drawing/2014/main" id="{9C3B5F05-697A-6A4B-BE1C-7B0A4523DBFE}"/>
              </a:ext>
            </a:extLst>
          </p:cNvPr>
          <p:cNvSpPr>
            <a:spLocks noGrp="1"/>
          </p:cNvSpPr>
          <p:nvPr>
            <p:ph idx="1"/>
          </p:nvPr>
        </p:nvSpPr>
        <p:spPr>
          <a:xfrm>
            <a:off x="838200" y="1252721"/>
            <a:ext cx="5896232" cy="4924242"/>
          </a:xfrm>
        </p:spPr>
        <p:txBody>
          <a:bodyPr>
            <a:normAutofit/>
          </a:bodyPr>
          <a:lstStyle/>
          <a:p>
            <a:r>
              <a:rPr lang="nl-NL" dirty="0"/>
              <a:t>Een </a:t>
            </a:r>
            <a:r>
              <a:rPr lang="nl-NL" u="sng" dirty="0"/>
              <a:t>variabele</a:t>
            </a:r>
            <a:r>
              <a:rPr lang="nl-NL" dirty="0"/>
              <a:t> is een plek in het geheugen waar je een gegeven in kunt zetten. Deze plek geef je een naam in de programmeertaal die je gebruikt. </a:t>
            </a:r>
          </a:p>
          <a:p>
            <a:endParaRPr lang="nl-NL" dirty="0"/>
          </a:p>
          <a:p>
            <a:r>
              <a:rPr lang="nl-NL" dirty="0"/>
              <a:t>Denk aan een bakje (=geheugenplek) met een etiket (=naam) erop, waar je een getal, tekst etc. (=gegeven) in kunt stoppen.</a:t>
            </a:r>
          </a:p>
        </p:txBody>
      </p:sp>
      <p:sp>
        <p:nvSpPr>
          <p:cNvPr id="4" name="Tijdelijke aanduiding voor datum 3">
            <a:extLst>
              <a:ext uri="{FF2B5EF4-FFF2-40B4-BE49-F238E27FC236}">
                <a16:creationId xmlns:a16="http://schemas.microsoft.com/office/drawing/2014/main" id="{C62C282E-02A0-B541-844B-A999FB33CE12}"/>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4C91620-2D4B-BB40-84A1-C74815E31CD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49AA320-3C5F-B24A-959A-B6FE52BB1D4E}"/>
              </a:ext>
            </a:extLst>
          </p:cNvPr>
          <p:cNvSpPr>
            <a:spLocks noGrp="1"/>
          </p:cNvSpPr>
          <p:nvPr>
            <p:ph type="sldNum" sz="quarter" idx="12"/>
          </p:nvPr>
        </p:nvSpPr>
        <p:spPr/>
        <p:txBody>
          <a:bodyPr/>
          <a:lstStyle/>
          <a:p>
            <a:fld id="{0AAEF2E2-A082-486B-BCC1-A4B8E9CF05F7}" type="slidenum">
              <a:rPr lang="nl-NL" smtClean="0"/>
              <a:t>36</a:t>
            </a:fld>
            <a:endParaRPr lang="nl-NL"/>
          </a:p>
        </p:txBody>
      </p:sp>
      <p:sp>
        <p:nvSpPr>
          <p:cNvPr id="7" name="Tijdelijke aanduiding voor tekst 6">
            <a:extLst>
              <a:ext uri="{FF2B5EF4-FFF2-40B4-BE49-F238E27FC236}">
                <a16:creationId xmlns:a16="http://schemas.microsoft.com/office/drawing/2014/main" id="{C59F3639-7B76-304C-9F08-406D3D75803D}"/>
              </a:ext>
            </a:extLst>
          </p:cNvPr>
          <p:cNvSpPr>
            <a:spLocks noGrp="1"/>
          </p:cNvSpPr>
          <p:nvPr>
            <p:ph type="body" sz="quarter" idx="17"/>
          </p:nvPr>
        </p:nvSpPr>
        <p:spPr/>
        <p:txBody>
          <a:bodyPr/>
          <a:lstStyle/>
          <a:p>
            <a:r>
              <a:rPr lang="nl-NL" dirty="0"/>
              <a:t>UITLEG</a:t>
            </a:r>
          </a:p>
        </p:txBody>
      </p:sp>
      <p:pic>
        <p:nvPicPr>
          <p:cNvPr id="8" name="Afbeelding 7"/>
          <p:cNvPicPr>
            <a:picLocks noChangeAspect="1"/>
          </p:cNvPicPr>
          <p:nvPr/>
        </p:nvPicPr>
        <p:blipFill>
          <a:blip r:embed="rId2"/>
          <a:stretch>
            <a:fillRect/>
          </a:stretch>
        </p:blipFill>
        <p:spPr>
          <a:xfrm>
            <a:off x="6582204" y="1252721"/>
            <a:ext cx="5168900" cy="2959100"/>
          </a:xfrm>
          <a:prstGeom prst="rect">
            <a:avLst/>
          </a:prstGeom>
        </p:spPr>
      </p:pic>
      <p:sp>
        <p:nvSpPr>
          <p:cNvPr id="9" name="Tekstvak 8"/>
          <p:cNvSpPr txBox="1"/>
          <p:nvPr/>
        </p:nvSpPr>
        <p:spPr>
          <a:xfrm>
            <a:off x="7189573" y="2987032"/>
            <a:ext cx="1670222" cy="461665"/>
          </a:xfrm>
          <a:prstGeom prst="rect">
            <a:avLst/>
          </a:prstGeom>
          <a:solidFill>
            <a:schemeClr val="bg1">
              <a:lumMod val="85000"/>
            </a:schemeClr>
          </a:solidFill>
        </p:spPr>
        <p:txBody>
          <a:bodyPr wrap="square" rtlCol="0">
            <a:spAutoFit/>
          </a:bodyPr>
          <a:lstStyle/>
          <a:p>
            <a:r>
              <a:rPr lang="nl-NL" sz="2400" b="1" dirty="0" err="1"/>
              <a:t>eersteGetal</a:t>
            </a:r>
            <a:endParaRPr lang="nl-NL" sz="2400" b="1" dirty="0"/>
          </a:p>
        </p:txBody>
      </p:sp>
    </p:spTree>
    <p:extLst>
      <p:ext uri="{BB962C8B-B14F-4D97-AF65-F5344CB8AC3E}">
        <p14:creationId xmlns:p14="http://schemas.microsoft.com/office/powerpoint/2010/main" val="260021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D9453-2C1F-EC4F-B3BA-2D428346DB40}"/>
              </a:ext>
            </a:extLst>
          </p:cNvPr>
          <p:cNvSpPr>
            <a:spLocks noGrp="1"/>
          </p:cNvSpPr>
          <p:nvPr>
            <p:ph type="title"/>
          </p:nvPr>
        </p:nvSpPr>
        <p:spPr/>
        <p:txBody>
          <a:bodyPr/>
          <a:lstStyle/>
          <a:p>
            <a:endParaRPr lang="nl-NL"/>
          </a:p>
        </p:txBody>
      </p:sp>
      <p:pic>
        <p:nvPicPr>
          <p:cNvPr id="8" name="Tijdelijke aanduiding voor inhoud 7">
            <a:extLst>
              <a:ext uri="{FF2B5EF4-FFF2-40B4-BE49-F238E27FC236}">
                <a16:creationId xmlns:a16="http://schemas.microsoft.com/office/drawing/2014/main" id="{C51990BF-DED4-1742-8D0D-422245B5C7DA}"/>
              </a:ext>
            </a:extLst>
          </p:cNvPr>
          <p:cNvPicPr>
            <a:picLocks noGrp="1" noChangeAspect="1"/>
          </p:cNvPicPr>
          <p:nvPr>
            <p:ph idx="1"/>
          </p:nvPr>
        </p:nvPicPr>
        <p:blipFill>
          <a:blip r:embed="rId2"/>
          <a:stretch>
            <a:fillRect/>
          </a:stretch>
        </p:blipFill>
        <p:spPr>
          <a:xfrm>
            <a:off x="1143000" y="1504157"/>
            <a:ext cx="9906000" cy="3175000"/>
          </a:xfrm>
        </p:spPr>
      </p:pic>
      <p:sp>
        <p:nvSpPr>
          <p:cNvPr id="4" name="Tijdelijke aanduiding voor datum 3">
            <a:extLst>
              <a:ext uri="{FF2B5EF4-FFF2-40B4-BE49-F238E27FC236}">
                <a16:creationId xmlns:a16="http://schemas.microsoft.com/office/drawing/2014/main" id="{754C7594-ECCC-994D-8C1C-23BFB289C540}"/>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A08840C4-17A0-8D44-9402-1ABE5840334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561387A-5AC0-024B-A6CC-B08264270C58}"/>
              </a:ext>
            </a:extLst>
          </p:cNvPr>
          <p:cNvSpPr>
            <a:spLocks noGrp="1"/>
          </p:cNvSpPr>
          <p:nvPr>
            <p:ph type="sldNum" sz="quarter" idx="12"/>
          </p:nvPr>
        </p:nvSpPr>
        <p:spPr/>
        <p:txBody>
          <a:bodyPr/>
          <a:lstStyle/>
          <a:p>
            <a:fld id="{0AAEF2E2-A082-486B-BCC1-A4B8E9CF05F7}" type="slidenum">
              <a:rPr lang="nl-NL" smtClean="0"/>
              <a:t>37</a:t>
            </a:fld>
            <a:endParaRPr lang="nl-NL"/>
          </a:p>
        </p:txBody>
      </p:sp>
      <p:sp>
        <p:nvSpPr>
          <p:cNvPr id="7" name="Tijdelijke aanduiding voor tekst 6">
            <a:extLst>
              <a:ext uri="{FF2B5EF4-FFF2-40B4-BE49-F238E27FC236}">
                <a16:creationId xmlns:a16="http://schemas.microsoft.com/office/drawing/2014/main" id="{87CD67D3-336C-AC40-9C38-4E66822332F8}"/>
              </a:ext>
            </a:extLst>
          </p:cNvPr>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773738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ECD3D3-F88C-0144-81A9-5EA9624176C7}"/>
              </a:ext>
            </a:extLst>
          </p:cNvPr>
          <p:cNvSpPr>
            <a:spLocks noGrp="1"/>
          </p:cNvSpPr>
          <p:nvPr>
            <p:ph type="title"/>
          </p:nvPr>
        </p:nvSpPr>
        <p:spPr/>
        <p:txBody>
          <a:bodyPr>
            <a:normAutofit/>
          </a:bodyPr>
          <a:lstStyle/>
          <a:p>
            <a:r>
              <a:rPr lang="nl-NL" dirty="0"/>
              <a:t>Variabelen aanmaken</a:t>
            </a:r>
          </a:p>
        </p:txBody>
      </p:sp>
      <p:sp>
        <p:nvSpPr>
          <p:cNvPr id="3" name="Tijdelijke aanduiding voor inhoud 2">
            <a:extLst>
              <a:ext uri="{FF2B5EF4-FFF2-40B4-BE49-F238E27FC236}">
                <a16:creationId xmlns:a16="http://schemas.microsoft.com/office/drawing/2014/main" id="{9C3B5F05-697A-6A4B-BE1C-7B0A4523DBFE}"/>
              </a:ext>
            </a:extLst>
          </p:cNvPr>
          <p:cNvSpPr>
            <a:spLocks noGrp="1"/>
          </p:cNvSpPr>
          <p:nvPr>
            <p:ph idx="1"/>
          </p:nvPr>
        </p:nvSpPr>
        <p:spPr/>
        <p:txBody>
          <a:bodyPr>
            <a:normAutofit lnSpcReduction="10000"/>
          </a:bodyPr>
          <a:lstStyle/>
          <a:p>
            <a:r>
              <a:rPr lang="nl-NL" dirty="0"/>
              <a:t>Door een variabele te </a:t>
            </a:r>
            <a:r>
              <a:rPr lang="nl-NL" u="sng" dirty="0"/>
              <a:t>declareren</a:t>
            </a:r>
            <a:r>
              <a:rPr lang="nl-NL" dirty="0"/>
              <a:t> in je programmacode weet de computer dat een plek in het geheugen moet reserveren. </a:t>
            </a:r>
            <a:br>
              <a:rPr lang="nl-NL" dirty="0"/>
            </a:br>
            <a:r>
              <a:rPr lang="nl-NL" dirty="0" err="1"/>
              <a:t>JavaScript</a:t>
            </a:r>
            <a:r>
              <a:rPr lang="nl-NL" dirty="0"/>
              <a:t> voorbeeld: </a:t>
            </a:r>
            <a:r>
              <a:rPr lang="nl-NL" dirty="0">
                <a:solidFill>
                  <a:schemeClr val="accent1"/>
                </a:solidFill>
                <a:latin typeface="Courier" pitchFamily="2" charset="0"/>
              </a:rPr>
              <a:t>var getal;</a:t>
            </a:r>
            <a:endParaRPr lang="nl-NL" dirty="0">
              <a:solidFill>
                <a:schemeClr val="accent1"/>
              </a:solidFill>
            </a:endParaRPr>
          </a:p>
          <a:p>
            <a:r>
              <a:rPr lang="nl-NL" dirty="0"/>
              <a:t>Met ‘=‘ zet je een waarde in de variabele</a:t>
            </a:r>
            <a:br>
              <a:rPr lang="nl-NL" dirty="0"/>
            </a:br>
            <a:r>
              <a:rPr lang="nl-NL" dirty="0"/>
              <a:t>voorbeeld: </a:t>
            </a:r>
            <a:r>
              <a:rPr lang="nl-NL" dirty="0">
                <a:solidFill>
                  <a:schemeClr val="accent1"/>
                </a:solidFill>
                <a:latin typeface="Courier" pitchFamily="2" charset="0"/>
              </a:rPr>
              <a:t>getal = 0;</a:t>
            </a:r>
          </a:p>
          <a:p>
            <a:r>
              <a:rPr lang="nl-NL" dirty="0"/>
              <a:t>Zolang je geen waarde aan een variabele geeft, is de inhoud ongedefinieerd. Dat wil zeggen: je weet niet wat de waarde is, want in het geheugen staan nog gegevens van de laatste keer dat die plek gebruikt is.</a:t>
            </a:r>
          </a:p>
          <a:p>
            <a:r>
              <a:rPr lang="nl-NL" dirty="0"/>
              <a:t>Ongedefinieerde variabelen leiden vaak tot fouten in een programma. Daarom is het een goede gewoonte om een variabele die je definieert, gelijk een waarde te geven</a:t>
            </a:r>
            <a:endParaRPr lang="nl-NL" u="sng" dirty="0"/>
          </a:p>
        </p:txBody>
      </p:sp>
      <p:sp>
        <p:nvSpPr>
          <p:cNvPr id="4" name="Tijdelijke aanduiding voor datum 3">
            <a:extLst>
              <a:ext uri="{FF2B5EF4-FFF2-40B4-BE49-F238E27FC236}">
                <a16:creationId xmlns:a16="http://schemas.microsoft.com/office/drawing/2014/main" id="{C62C282E-02A0-B541-844B-A999FB33CE12}"/>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4C91620-2D4B-BB40-84A1-C74815E31CD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49AA320-3C5F-B24A-959A-B6FE52BB1D4E}"/>
              </a:ext>
            </a:extLst>
          </p:cNvPr>
          <p:cNvSpPr>
            <a:spLocks noGrp="1"/>
          </p:cNvSpPr>
          <p:nvPr>
            <p:ph type="sldNum" sz="quarter" idx="12"/>
          </p:nvPr>
        </p:nvSpPr>
        <p:spPr/>
        <p:txBody>
          <a:bodyPr/>
          <a:lstStyle/>
          <a:p>
            <a:fld id="{0AAEF2E2-A082-486B-BCC1-A4B8E9CF05F7}" type="slidenum">
              <a:rPr lang="nl-NL" smtClean="0"/>
              <a:t>38</a:t>
            </a:fld>
            <a:endParaRPr lang="nl-NL"/>
          </a:p>
        </p:txBody>
      </p:sp>
      <p:sp>
        <p:nvSpPr>
          <p:cNvPr id="7" name="Tijdelijke aanduiding voor tekst 6">
            <a:extLst>
              <a:ext uri="{FF2B5EF4-FFF2-40B4-BE49-F238E27FC236}">
                <a16:creationId xmlns:a16="http://schemas.microsoft.com/office/drawing/2014/main" id="{C59F3639-7B76-304C-9F08-406D3D75803D}"/>
              </a:ext>
            </a:extLst>
          </p:cNvPr>
          <p:cNvSpPr>
            <a:spLocks noGrp="1"/>
          </p:cNvSpPr>
          <p:nvPr>
            <p:ph type="body" sz="quarter" idx="17"/>
          </p:nvPr>
        </p:nvSpPr>
        <p:spPr/>
        <p:txBody>
          <a:bodyPr/>
          <a:lstStyle/>
          <a:p>
            <a:r>
              <a:rPr lang="nl-NL" dirty="0"/>
              <a:t>UITLEG</a:t>
            </a:r>
          </a:p>
        </p:txBody>
      </p:sp>
    </p:spTree>
    <p:extLst>
      <p:ext uri="{BB962C8B-B14F-4D97-AF65-F5344CB8AC3E}">
        <p14:creationId xmlns:p14="http://schemas.microsoft.com/office/powerpoint/2010/main" val="1493862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Waarom variabelen gebruiken?</a:t>
            </a:r>
          </a:p>
        </p:txBody>
      </p:sp>
      <p:sp>
        <p:nvSpPr>
          <p:cNvPr id="3" name="Tijdelijke aanduiding voor inhoud 2"/>
          <p:cNvSpPr>
            <a:spLocks noGrp="1"/>
          </p:cNvSpPr>
          <p:nvPr>
            <p:ph idx="1"/>
          </p:nvPr>
        </p:nvSpPr>
        <p:spPr/>
        <p:txBody>
          <a:bodyPr/>
          <a:lstStyle/>
          <a:p>
            <a:r>
              <a:rPr lang="mr-IN" dirty="0" err="1">
                <a:latin typeface="Menlo" charset="0"/>
                <a:ea typeface="Menlo" charset="0"/>
                <a:cs typeface="Menlo" charset="0"/>
              </a:rPr>
              <a:t>ellipse</a:t>
            </a:r>
            <a:r>
              <a:rPr lang="mr-IN" dirty="0">
                <a:latin typeface="Menlo" charset="0"/>
                <a:ea typeface="Menlo" charset="0"/>
                <a:cs typeface="Menlo" charset="0"/>
              </a:rPr>
              <a:t>(</a:t>
            </a:r>
            <a:r>
              <a:rPr lang="mr-IN" dirty="0">
                <a:solidFill>
                  <a:srgbClr val="FF0000"/>
                </a:solidFill>
                <a:latin typeface="Menlo" charset="0"/>
                <a:ea typeface="Menlo" charset="0"/>
                <a:cs typeface="Menlo" charset="0"/>
              </a:rPr>
              <a:t>100, 50</a:t>
            </a:r>
            <a:r>
              <a:rPr lang="mr-IN" dirty="0">
                <a:latin typeface="Menlo" charset="0"/>
                <a:ea typeface="Menlo" charset="0"/>
                <a:cs typeface="Menlo" charset="0"/>
              </a:rPr>
              <a:t>, 50, 50);</a:t>
            </a:r>
            <a:endParaRPr lang="nl-NL" dirty="0">
              <a:latin typeface="Menlo" charset="0"/>
              <a:ea typeface="Menlo" charset="0"/>
              <a:cs typeface="Menlo" charset="0"/>
            </a:endParaRPr>
          </a:p>
          <a:p>
            <a:r>
              <a:rPr lang="nl-NL" dirty="0"/>
              <a:t>‘teken een ellips met als </a:t>
            </a:r>
            <a:r>
              <a:rPr lang="nl-NL" dirty="0">
                <a:solidFill>
                  <a:srgbClr val="FF0000"/>
                </a:solidFill>
              </a:rPr>
              <a:t>middelpunt coördinaat (100, 50)</a:t>
            </a:r>
            <a:r>
              <a:rPr lang="nl-NL" dirty="0"/>
              <a:t>, met als breedte 50 pixels en als hoogte 50 pixels’ (een cirkel dus</a:t>
            </a:r>
            <a:r>
              <a:rPr lang="mr-IN" dirty="0"/>
              <a:t>…</a:t>
            </a:r>
            <a:r>
              <a:rPr lang="nl-NL" dirty="0"/>
              <a:t>)</a:t>
            </a:r>
          </a:p>
        </p:txBody>
      </p:sp>
      <p:sp>
        <p:nvSpPr>
          <p:cNvPr id="4" name="Tijdelijke aanduiding voor datum 3"/>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39</a:t>
            </a:fld>
            <a:endParaRPr lang="nl-NL"/>
          </a:p>
        </p:txBody>
      </p:sp>
      <p:sp>
        <p:nvSpPr>
          <p:cNvPr id="7" name="Tijdelijke aanduiding voor tekst 6"/>
          <p:cNvSpPr>
            <a:spLocks noGrp="1"/>
          </p:cNvSpPr>
          <p:nvPr>
            <p:ph type="body" sz="quarter" idx="17"/>
          </p:nvPr>
        </p:nvSpPr>
        <p:spPr/>
        <p:txBody>
          <a:bodyPr/>
          <a:lstStyle/>
          <a:p>
            <a:endParaRPr lang="nl-NL" dirty="0"/>
          </a:p>
        </p:txBody>
      </p:sp>
    </p:spTree>
    <p:extLst>
      <p:ext uri="{BB962C8B-B14F-4D97-AF65-F5344CB8AC3E}">
        <p14:creationId xmlns:p14="http://schemas.microsoft.com/office/powerpoint/2010/main" val="521888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16BD75-55CB-E240-B9C3-DD5F0759D10C}"/>
              </a:ext>
            </a:extLst>
          </p:cNvPr>
          <p:cNvPicPr>
            <a:picLocks noChangeAspect="1"/>
          </p:cNvPicPr>
          <p:nvPr/>
        </p:nvPicPr>
        <p:blipFill rotWithShape="1">
          <a:blip r:embed="rId3">
            <a:alphaModFix/>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a:solidFill>
            <a:schemeClr val="tx1">
              <a:alpha val="75000"/>
            </a:schemeClr>
          </a:solidFill>
          <a:effectLst>
            <a:softEdge rad="0"/>
          </a:effectLst>
        </p:spPr>
        <p:txBody>
          <a:bodyPr>
            <a:normAutofit fontScale="90000"/>
          </a:bodyPr>
          <a:lstStyle/>
          <a:p>
            <a:r>
              <a:rPr lang="nl-NL" dirty="0">
                <a:solidFill>
                  <a:schemeClr val="bg1"/>
                </a:solidFill>
              </a:rPr>
              <a:t>College 1</a:t>
            </a:r>
            <a:br>
              <a:rPr lang="nl-NL" dirty="0">
                <a:solidFill>
                  <a:schemeClr val="bg1"/>
                </a:solidFill>
              </a:rPr>
            </a:br>
            <a:r>
              <a:rPr lang="nl-NL" dirty="0">
                <a:solidFill>
                  <a:schemeClr val="bg1"/>
                </a:solidFill>
              </a:rPr>
              <a:t>Programmeertalen</a:t>
            </a:r>
            <a:br>
              <a:rPr lang="nl-NL" dirty="0">
                <a:solidFill>
                  <a:schemeClr val="bg1"/>
                </a:solidFill>
              </a:rPr>
            </a:br>
            <a:r>
              <a:rPr lang="nl-NL" dirty="0">
                <a:solidFill>
                  <a:schemeClr val="bg1"/>
                </a:solidFill>
              </a:rPr>
              <a:t>en volgordelijkheid</a:t>
            </a: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dirty="0"/>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4</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dirty="0"/>
              <a:t>COLLEGE 1</a:t>
            </a:r>
          </a:p>
        </p:txBody>
      </p:sp>
    </p:spTree>
    <p:extLst>
      <p:ext uri="{BB962C8B-B14F-4D97-AF65-F5344CB8AC3E}">
        <p14:creationId xmlns:p14="http://schemas.microsoft.com/office/powerpoint/2010/main" val="2728570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Waarom variabelen gebruiken?</a:t>
            </a:r>
          </a:p>
        </p:txBody>
      </p:sp>
      <p:sp>
        <p:nvSpPr>
          <p:cNvPr id="3" name="Tijdelijke aanduiding voor inhoud 2"/>
          <p:cNvSpPr>
            <a:spLocks noGrp="1"/>
          </p:cNvSpPr>
          <p:nvPr>
            <p:ph idx="1"/>
          </p:nvPr>
        </p:nvSpPr>
        <p:spPr/>
        <p:txBody>
          <a:bodyPr/>
          <a:lstStyle/>
          <a:p>
            <a:r>
              <a:rPr lang="mr-IN" dirty="0" err="1">
                <a:latin typeface="Menlo" charset="0"/>
                <a:ea typeface="Menlo" charset="0"/>
                <a:cs typeface="Menlo" charset="0"/>
              </a:rPr>
              <a:t>ellipse</a:t>
            </a:r>
            <a:r>
              <a:rPr lang="mr-IN" dirty="0">
                <a:latin typeface="Menlo" charset="0"/>
                <a:ea typeface="Menlo" charset="0"/>
                <a:cs typeface="Menlo" charset="0"/>
              </a:rPr>
              <a:t>(100, 50, </a:t>
            </a:r>
            <a:r>
              <a:rPr lang="mr-IN" dirty="0">
                <a:solidFill>
                  <a:srgbClr val="FF0000"/>
                </a:solidFill>
                <a:latin typeface="Menlo" charset="0"/>
                <a:ea typeface="Menlo" charset="0"/>
                <a:cs typeface="Menlo" charset="0"/>
              </a:rPr>
              <a:t>50</a:t>
            </a:r>
            <a:r>
              <a:rPr lang="mr-IN" dirty="0">
                <a:latin typeface="Menlo" charset="0"/>
                <a:ea typeface="Menlo" charset="0"/>
                <a:cs typeface="Menlo" charset="0"/>
              </a:rPr>
              <a:t>, 50);</a:t>
            </a:r>
            <a:endParaRPr lang="nl-NL" dirty="0">
              <a:latin typeface="Menlo" charset="0"/>
              <a:ea typeface="Menlo" charset="0"/>
              <a:cs typeface="Menlo" charset="0"/>
            </a:endParaRPr>
          </a:p>
          <a:p>
            <a:r>
              <a:rPr lang="nl-NL" dirty="0"/>
              <a:t>‘teken een ellips met als middelpunt coördinaat (100, 50), </a:t>
            </a:r>
            <a:r>
              <a:rPr lang="nl-NL" dirty="0">
                <a:solidFill>
                  <a:srgbClr val="FF0000"/>
                </a:solidFill>
              </a:rPr>
              <a:t>met als breedte 50 pixels</a:t>
            </a:r>
            <a:r>
              <a:rPr lang="nl-NL" dirty="0"/>
              <a:t> en als hoogte 50 pixels’ (een cirkel dus</a:t>
            </a:r>
            <a:r>
              <a:rPr lang="mr-IN" dirty="0"/>
              <a:t>…</a:t>
            </a:r>
            <a:r>
              <a:rPr lang="nl-NL" dirty="0"/>
              <a:t>)</a:t>
            </a:r>
          </a:p>
        </p:txBody>
      </p:sp>
      <p:sp>
        <p:nvSpPr>
          <p:cNvPr id="4" name="Tijdelijke aanduiding voor datum 3"/>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40</a:t>
            </a:fld>
            <a:endParaRPr lang="nl-NL"/>
          </a:p>
        </p:txBody>
      </p:sp>
      <p:sp>
        <p:nvSpPr>
          <p:cNvPr id="7" name="Tijdelijke aanduiding voor tekst 6"/>
          <p:cNvSpPr>
            <a:spLocks noGrp="1"/>
          </p:cNvSpPr>
          <p:nvPr>
            <p:ph type="body" sz="quarter" idx="17"/>
          </p:nvPr>
        </p:nvSpPr>
        <p:spPr/>
        <p:txBody>
          <a:bodyPr/>
          <a:lstStyle/>
          <a:p>
            <a:endParaRPr lang="nl-NL" dirty="0"/>
          </a:p>
        </p:txBody>
      </p:sp>
    </p:spTree>
    <p:extLst>
      <p:ext uri="{BB962C8B-B14F-4D97-AF65-F5344CB8AC3E}">
        <p14:creationId xmlns:p14="http://schemas.microsoft.com/office/powerpoint/2010/main" val="49279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Waarom variabelen gebruiken?</a:t>
            </a:r>
          </a:p>
        </p:txBody>
      </p:sp>
      <p:sp>
        <p:nvSpPr>
          <p:cNvPr id="3" name="Tijdelijke aanduiding voor inhoud 2"/>
          <p:cNvSpPr>
            <a:spLocks noGrp="1"/>
          </p:cNvSpPr>
          <p:nvPr>
            <p:ph idx="1"/>
          </p:nvPr>
        </p:nvSpPr>
        <p:spPr/>
        <p:txBody>
          <a:bodyPr/>
          <a:lstStyle/>
          <a:p>
            <a:r>
              <a:rPr lang="mr-IN" dirty="0" err="1">
                <a:latin typeface="Menlo" charset="0"/>
                <a:ea typeface="Menlo" charset="0"/>
                <a:cs typeface="Menlo" charset="0"/>
              </a:rPr>
              <a:t>ellipse</a:t>
            </a:r>
            <a:r>
              <a:rPr lang="mr-IN" dirty="0">
                <a:latin typeface="Menlo" charset="0"/>
                <a:ea typeface="Menlo" charset="0"/>
                <a:cs typeface="Menlo" charset="0"/>
              </a:rPr>
              <a:t>(100, 50, 50, </a:t>
            </a:r>
            <a:r>
              <a:rPr lang="mr-IN" dirty="0">
                <a:solidFill>
                  <a:srgbClr val="FF0000"/>
                </a:solidFill>
                <a:latin typeface="Menlo" charset="0"/>
                <a:ea typeface="Menlo" charset="0"/>
                <a:cs typeface="Menlo" charset="0"/>
              </a:rPr>
              <a:t>50</a:t>
            </a:r>
            <a:r>
              <a:rPr lang="mr-IN" dirty="0">
                <a:latin typeface="Menlo" charset="0"/>
                <a:ea typeface="Menlo" charset="0"/>
                <a:cs typeface="Menlo" charset="0"/>
              </a:rPr>
              <a:t>);</a:t>
            </a:r>
            <a:endParaRPr lang="nl-NL" dirty="0">
              <a:latin typeface="Menlo" charset="0"/>
              <a:ea typeface="Menlo" charset="0"/>
              <a:cs typeface="Menlo" charset="0"/>
            </a:endParaRPr>
          </a:p>
          <a:p>
            <a:r>
              <a:rPr lang="nl-NL" dirty="0"/>
              <a:t>‘teken een ellips met als middelpunt coördinaat (100, 50), met als breedte 50 pixels en </a:t>
            </a:r>
            <a:r>
              <a:rPr lang="nl-NL" dirty="0">
                <a:solidFill>
                  <a:srgbClr val="FF0000"/>
                </a:solidFill>
              </a:rPr>
              <a:t>als hoogte 50 pixels</a:t>
            </a:r>
            <a:r>
              <a:rPr lang="nl-NL" dirty="0"/>
              <a:t>’ (een cirkel dus</a:t>
            </a:r>
            <a:r>
              <a:rPr lang="mr-IN" dirty="0"/>
              <a:t>…</a:t>
            </a:r>
            <a:r>
              <a:rPr lang="nl-NL" dirty="0"/>
              <a:t>)</a:t>
            </a:r>
          </a:p>
        </p:txBody>
      </p:sp>
      <p:sp>
        <p:nvSpPr>
          <p:cNvPr id="4" name="Tijdelijke aanduiding voor datum 3"/>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41</a:t>
            </a:fld>
            <a:endParaRPr lang="nl-NL"/>
          </a:p>
        </p:txBody>
      </p:sp>
      <p:sp>
        <p:nvSpPr>
          <p:cNvPr id="7" name="Tijdelijke aanduiding voor tekst 6"/>
          <p:cNvSpPr>
            <a:spLocks noGrp="1"/>
          </p:cNvSpPr>
          <p:nvPr>
            <p:ph type="body" sz="quarter" idx="17"/>
          </p:nvPr>
        </p:nvSpPr>
        <p:spPr/>
        <p:txBody>
          <a:bodyPr/>
          <a:lstStyle/>
          <a:p>
            <a:endParaRPr lang="nl-NL" dirty="0"/>
          </a:p>
        </p:txBody>
      </p:sp>
    </p:spTree>
    <p:extLst>
      <p:ext uri="{BB962C8B-B14F-4D97-AF65-F5344CB8AC3E}">
        <p14:creationId xmlns:p14="http://schemas.microsoft.com/office/powerpoint/2010/main" val="300081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42</a:t>
            </a:fld>
            <a:endParaRPr lang="nl-NL"/>
          </a:p>
        </p:txBody>
      </p:sp>
      <p:sp>
        <p:nvSpPr>
          <p:cNvPr id="7" name="Tijdelijke aanduiding voor tekst 6"/>
          <p:cNvSpPr>
            <a:spLocks noGrp="1"/>
          </p:cNvSpPr>
          <p:nvPr>
            <p:ph type="body" sz="quarter" idx="17"/>
          </p:nvPr>
        </p:nvSpPr>
        <p:spPr/>
        <p:txBody>
          <a:bodyPr/>
          <a:lstStyle/>
          <a:p>
            <a:endParaRPr lang="nl-NL"/>
          </a:p>
        </p:txBody>
      </p:sp>
      <p:pic>
        <p:nvPicPr>
          <p:cNvPr id="8" name="Afbeelding 7"/>
          <p:cNvPicPr>
            <a:picLocks noChangeAspect="1"/>
          </p:cNvPicPr>
          <p:nvPr/>
        </p:nvPicPr>
        <p:blipFill rotWithShape="1">
          <a:blip r:embed="rId2">
            <a:extLst>
              <a:ext uri="{28A0092B-C50C-407E-A947-70E740481C1C}">
                <a14:useLocalDpi xmlns:a14="http://schemas.microsoft.com/office/drawing/2010/main" val="0"/>
              </a:ext>
            </a:extLst>
          </a:blip>
          <a:srcRect l="1" r="10533"/>
          <a:stretch/>
        </p:blipFill>
        <p:spPr>
          <a:xfrm>
            <a:off x="1042381" y="522515"/>
            <a:ext cx="10908000" cy="4900041"/>
          </a:xfrm>
          <a:prstGeom prst="rect">
            <a:avLst/>
          </a:prstGeom>
        </p:spPr>
      </p:pic>
      <p:grpSp>
        <p:nvGrpSpPr>
          <p:cNvPr id="9" name="Groeperen 8"/>
          <p:cNvGrpSpPr/>
          <p:nvPr/>
        </p:nvGrpSpPr>
        <p:grpSpPr>
          <a:xfrm>
            <a:off x="7954062" y="301368"/>
            <a:ext cx="3280266" cy="2101389"/>
            <a:chOff x="8231653" y="529974"/>
            <a:chExt cx="3280266" cy="2101389"/>
          </a:xfrm>
        </p:grpSpPr>
        <p:sp>
          <p:nvSpPr>
            <p:cNvPr id="10" name="Tekstvak 9"/>
            <p:cNvSpPr txBox="1"/>
            <p:nvPr/>
          </p:nvSpPr>
          <p:spPr>
            <a:xfrm rot="16200000">
              <a:off x="8941448" y="1119004"/>
              <a:ext cx="519402" cy="1938992"/>
            </a:xfrm>
            <a:prstGeom prst="rect">
              <a:avLst/>
            </a:prstGeom>
            <a:noFill/>
          </p:spPr>
          <p:txBody>
            <a:bodyPr wrap="square" rtlCol="0">
              <a:spAutoFit/>
            </a:bodyPr>
            <a:lstStyle/>
            <a:p>
              <a:r>
                <a:rPr lang="nl-NL" sz="12000" dirty="0"/>
                <a:t>{</a:t>
              </a:r>
            </a:p>
          </p:txBody>
        </p:sp>
        <p:sp>
          <p:nvSpPr>
            <p:cNvPr id="11" name="Tekstvak 10"/>
            <p:cNvSpPr txBox="1"/>
            <p:nvPr/>
          </p:nvSpPr>
          <p:spPr>
            <a:xfrm>
              <a:off x="10170645" y="529974"/>
              <a:ext cx="519402" cy="1015663"/>
            </a:xfrm>
            <a:prstGeom prst="rect">
              <a:avLst/>
            </a:prstGeom>
            <a:noFill/>
          </p:spPr>
          <p:txBody>
            <a:bodyPr wrap="square" rtlCol="0">
              <a:spAutoFit/>
            </a:bodyPr>
            <a:lstStyle/>
            <a:p>
              <a:r>
                <a:rPr lang="nl-NL" sz="6000" dirty="0"/>
                <a:t>}</a:t>
              </a:r>
            </a:p>
          </p:txBody>
        </p:sp>
        <p:sp>
          <p:nvSpPr>
            <p:cNvPr id="12" name="Tekstvak 11"/>
            <p:cNvSpPr txBox="1"/>
            <p:nvPr/>
          </p:nvSpPr>
          <p:spPr>
            <a:xfrm>
              <a:off x="8866415" y="2262031"/>
              <a:ext cx="963385" cy="369332"/>
            </a:xfrm>
            <a:prstGeom prst="rect">
              <a:avLst/>
            </a:prstGeom>
            <a:noFill/>
          </p:spPr>
          <p:txBody>
            <a:bodyPr wrap="square" rtlCol="0">
              <a:spAutoFit/>
            </a:bodyPr>
            <a:lstStyle/>
            <a:p>
              <a:r>
                <a:rPr lang="nl-NL" dirty="0"/>
                <a:t>100 </a:t>
              </a:r>
              <a:r>
                <a:rPr lang="nl-NL" dirty="0" err="1"/>
                <a:t>px</a:t>
              </a:r>
              <a:endParaRPr lang="nl-NL" dirty="0"/>
            </a:p>
          </p:txBody>
        </p:sp>
        <p:sp>
          <p:nvSpPr>
            <p:cNvPr id="13" name="Tekstvak 12"/>
            <p:cNvSpPr txBox="1"/>
            <p:nvPr/>
          </p:nvSpPr>
          <p:spPr>
            <a:xfrm>
              <a:off x="10548534" y="902126"/>
              <a:ext cx="963385" cy="369332"/>
            </a:xfrm>
            <a:prstGeom prst="rect">
              <a:avLst/>
            </a:prstGeom>
            <a:noFill/>
          </p:spPr>
          <p:txBody>
            <a:bodyPr wrap="square" rtlCol="0">
              <a:spAutoFit/>
            </a:bodyPr>
            <a:lstStyle/>
            <a:p>
              <a:r>
                <a:rPr lang="nl-NL" dirty="0"/>
                <a:t>50px</a:t>
              </a:r>
            </a:p>
          </p:txBody>
        </p:sp>
      </p:grpSp>
    </p:spTree>
    <p:extLst>
      <p:ext uri="{BB962C8B-B14F-4D97-AF65-F5344CB8AC3E}">
        <p14:creationId xmlns:p14="http://schemas.microsoft.com/office/powerpoint/2010/main" val="578469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43</a:t>
            </a:fld>
            <a:endParaRPr lang="nl-NL"/>
          </a:p>
        </p:txBody>
      </p:sp>
      <p:sp>
        <p:nvSpPr>
          <p:cNvPr id="7" name="Tijdelijke aanduiding voor tekst 6"/>
          <p:cNvSpPr>
            <a:spLocks noGrp="1"/>
          </p:cNvSpPr>
          <p:nvPr>
            <p:ph type="body" sz="quarter" idx="17"/>
          </p:nvPr>
        </p:nvSpPr>
        <p:spPr/>
        <p:txBody>
          <a:bodyPr/>
          <a:lstStyle/>
          <a:p>
            <a:endParaRPr lang="nl-NL"/>
          </a:p>
        </p:txBody>
      </p:sp>
      <p:pic>
        <p:nvPicPr>
          <p:cNvPr id="2" name="Afbeelding 1"/>
          <p:cNvPicPr>
            <a:picLocks noChangeAspect="1"/>
          </p:cNvPicPr>
          <p:nvPr/>
        </p:nvPicPr>
        <p:blipFill rotWithShape="1">
          <a:blip r:embed="rId2">
            <a:extLst>
              <a:ext uri="{28A0092B-C50C-407E-A947-70E740481C1C}">
                <a14:useLocalDpi xmlns:a14="http://schemas.microsoft.com/office/drawing/2010/main" val="0"/>
              </a:ext>
            </a:extLst>
          </a:blip>
          <a:srcRect r="11417"/>
          <a:stretch/>
        </p:blipFill>
        <p:spPr>
          <a:xfrm>
            <a:off x="1246414" y="625891"/>
            <a:ext cx="10800000" cy="4925181"/>
          </a:xfrm>
          <a:prstGeom prst="rect">
            <a:avLst/>
          </a:prstGeom>
        </p:spPr>
      </p:pic>
    </p:spTree>
    <p:extLst>
      <p:ext uri="{BB962C8B-B14F-4D97-AF65-F5344CB8AC3E}">
        <p14:creationId xmlns:p14="http://schemas.microsoft.com/office/powerpoint/2010/main" val="11119560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Verplaats de </a:t>
            </a:r>
            <a:r>
              <a:rPr lang="nl-NL" dirty="0" err="1"/>
              <a:t>smiley</a:t>
            </a:r>
            <a:r>
              <a:rPr lang="nl-NL" dirty="0"/>
              <a:t> 40 pixels naar links</a:t>
            </a:r>
          </a:p>
        </p:txBody>
      </p:sp>
      <p:sp>
        <p:nvSpPr>
          <p:cNvPr id="3" name="Tijdelijke aanduiding voor inhoud 2"/>
          <p:cNvSpPr>
            <a:spLocks noGrp="1"/>
          </p:cNvSpPr>
          <p:nvPr>
            <p:ph idx="1"/>
          </p:nvPr>
        </p:nvSpPr>
        <p:spPr/>
        <p:txBody>
          <a:bodyPr/>
          <a:lstStyle/>
          <a:p>
            <a:pPr marL="0" indent="0">
              <a:buNone/>
            </a:pPr>
            <a:r>
              <a:rPr lang="mr-IN" dirty="0" err="1">
                <a:latin typeface="Menlo" charset="0"/>
                <a:ea typeface="Menlo" charset="0"/>
                <a:cs typeface="Menlo" charset="0"/>
              </a:rPr>
              <a:t>fill</a:t>
            </a:r>
            <a:r>
              <a:rPr lang="mr-IN" dirty="0">
                <a:latin typeface="Menlo" charset="0"/>
                <a:ea typeface="Menlo" charset="0"/>
                <a:cs typeface="Menlo" charset="0"/>
              </a:rPr>
              <a:t>(255, 255, 255); </a:t>
            </a:r>
            <a:endParaRPr lang="nl-NL" dirty="0">
              <a:latin typeface="Menlo" charset="0"/>
              <a:ea typeface="Menlo" charset="0"/>
              <a:cs typeface="Menlo" charset="0"/>
            </a:endParaRPr>
          </a:p>
          <a:p>
            <a:pPr marL="0" indent="0">
              <a:buNone/>
            </a:pPr>
            <a:r>
              <a:rPr lang="mr-IN" dirty="0" err="1">
                <a:latin typeface="Menlo" charset="0"/>
                <a:ea typeface="Menlo" charset="0"/>
                <a:cs typeface="Menlo" charset="0"/>
              </a:rPr>
              <a:t>ellipse</a:t>
            </a:r>
            <a:r>
              <a:rPr lang="mr-IN" dirty="0">
                <a:latin typeface="Menlo" charset="0"/>
                <a:ea typeface="Menlo" charset="0"/>
                <a:cs typeface="Menlo" charset="0"/>
              </a:rPr>
              <a:t>(1</a:t>
            </a:r>
            <a:r>
              <a:rPr lang="nl-NL" dirty="0">
                <a:latin typeface="Menlo" charset="0"/>
                <a:ea typeface="Menlo" charset="0"/>
                <a:cs typeface="Menlo" charset="0"/>
              </a:rPr>
              <a:t>0</a:t>
            </a:r>
            <a:r>
              <a:rPr lang="mr-IN" dirty="0">
                <a:latin typeface="Menlo" charset="0"/>
                <a:ea typeface="Menlo" charset="0"/>
                <a:cs typeface="Menlo" charset="0"/>
              </a:rPr>
              <a:t>0, 50, 50, 50); </a:t>
            </a:r>
            <a:endParaRPr lang="nl-NL" dirty="0">
              <a:latin typeface="Menlo" charset="0"/>
              <a:ea typeface="Menlo" charset="0"/>
              <a:cs typeface="Menlo" charset="0"/>
            </a:endParaRPr>
          </a:p>
          <a:p>
            <a:pPr marL="0" indent="0">
              <a:buNone/>
            </a:pPr>
            <a:r>
              <a:rPr lang="mr-IN" dirty="0" err="1">
                <a:latin typeface="Menlo" charset="0"/>
                <a:ea typeface="Menlo" charset="0"/>
                <a:cs typeface="Menlo" charset="0"/>
              </a:rPr>
              <a:t>ellipse</a:t>
            </a:r>
            <a:r>
              <a:rPr lang="mr-IN" dirty="0">
                <a:latin typeface="Menlo" charset="0"/>
                <a:ea typeface="Menlo" charset="0"/>
                <a:cs typeface="Menlo" charset="0"/>
              </a:rPr>
              <a:t>(</a:t>
            </a:r>
            <a:r>
              <a:rPr lang="nl-NL" dirty="0">
                <a:latin typeface="Menlo" charset="0"/>
                <a:ea typeface="Menlo" charset="0"/>
                <a:cs typeface="Menlo" charset="0"/>
              </a:rPr>
              <a:t>9</a:t>
            </a:r>
            <a:r>
              <a:rPr lang="mr-IN" dirty="0">
                <a:latin typeface="Menlo" charset="0"/>
                <a:ea typeface="Menlo" charset="0"/>
                <a:cs typeface="Menlo" charset="0"/>
              </a:rPr>
              <a:t>0, </a:t>
            </a:r>
            <a:r>
              <a:rPr lang="nl-NL" dirty="0">
                <a:latin typeface="Menlo" charset="0"/>
                <a:ea typeface="Menlo" charset="0"/>
                <a:cs typeface="Menlo" charset="0"/>
              </a:rPr>
              <a:t> 40</a:t>
            </a:r>
            <a:r>
              <a:rPr lang="mr-IN" dirty="0">
                <a:latin typeface="Menlo" charset="0"/>
                <a:ea typeface="Menlo" charset="0"/>
                <a:cs typeface="Menlo" charset="0"/>
              </a:rPr>
              <a:t>, 10, 10); </a:t>
            </a:r>
            <a:endParaRPr lang="nl-NL" dirty="0">
              <a:latin typeface="Menlo" charset="0"/>
              <a:ea typeface="Menlo" charset="0"/>
              <a:cs typeface="Menlo" charset="0"/>
            </a:endParaRPr>
          </a:p>
          <a:p>
            <a:pPr marL="0" indent="0">
              <a:buNone/>
            </a:pPr>
            <a:r>
              <a:rPr lang="mr-IN" dirty="0" err="1">
                <a:latin typeface="Menlo" charset="0"/>
                <a:ea typeface="Menlo" charset="0"/>
                <a:cs typeface="Menlo" charset="0"/>
              </a:rPr>
              <a:t>ellipse</a:t>
            </a:r>
            <a:r>
              <a:rPr lang="mr-IN" dirty="0">
                <a:latin typeface="Menlo" charset="0"/>
                <a:ea typeface="Menlo" charset="0"/>
                <a:cs typeface="Menlo" charset="0"/>
              </a:rPr>
              <a:t>(1</a:t>
            </a:r>
            <a:r>
              <a:rPr lang="nl-NL" dirty="0">
                <a:latin typeface="Menlo" charset="0"/>
                <a:ea typeface="Menlo" charset="0"/>
                <a:cs typeface="Menlo" charset="0"/>
              </a:rPr>
              <a:t>1</a:t>
            </a:r>
            <a:r>
              <a:rPr lang="mr-IN" dirty="0">
                <a:latin typeface="Menlo" charset="0"/>
                <a:ea typeface="Menlo" charset="0"/>
                <a:cs typeface="Menlo" charset="0"/>
              </a:rPr>
              <a:t>0, </a:t>
            </a:r>
            <a:r>
              <a:rPr lang="nl-NL" dirty="0">
                <a:latin typeface="Menlo" charset="0"/>
                <a:ea typeface="Menlo" charset="0"/>
                <a:cs typeface="Menlo" charset="0"/>
              </a:rPr>
              <a:t>60</a:t>
            </a:r>
            <a:r>
              <a:rPr lang="mr-IN" dirty="0">
                <a:latin typeface="Menlo" charset="0"/>
                <a:ea typeface="Menlo" charset="0"/>
                <a:cs typeface="Menlo" charset="0"/>
              </a:rPr>
              <a:t>, 10, 10);  </a:t>
            </a:r>
            <a:endParaRPr lang="nl-NL" dirty="0">
              <a:latin typeface="Menlo" charset="0"/>
              <a:ea typeface="Menlo" charset="0"/>
              <a:cs typeface="Menlo" charset="0"/>
            </a:endParaRPr>
          </a:p>
          <a:p>
            <a:pPr marL="0" indent="0">
              <a:buNone/>
            </a:pPr>
            <a:r>
              <a:rPr lang="mr-IN" dirty="0" err="1">
                <a:latin typeface="Menlo" charset="0"/>
                <a:ea typeface="Menlo" charset="0"/>
                <a:cs typeface="Menlo" charset="0"/>
              </a:rPr>
              <a:t>ellipse</a:t>
            </a:r>
            <a:r>
              <a:rPr lang="mr-IN" dirty="0">
                <a:latin typeface="Menlo" charset="0"/>
                <a:ea typeface="Menlo" charset="0"/>
                <a:cs typeface="Menlo" charset="0"/>
              </a:rPr>
              <a:t>(1</a:t>
            </a:r>
            <a:r>
              <a:rPr lang="nl-NL" dirty="0">
                <a:latin typeface="Menlo" charset="0"/>
                <a:ea typeface="Menlo" charset="0"/>
                <a:cs typeface="Menlo" charset="0"/>
              </a:rPr>
              <a:t>0</a:t>
            </a:r>
            <a:r>
              <a:rPr lang="mr-IN" dirty="0">
                <a:latin typeface="Menlo" charset="0"/>
                <a:ea typeface="Menlo" charset="0"/>
                <a:cs typeface="Menlo" charset="0"/>
              </a:rPr>
              <a:t>0, </a:t>
            </a:r>
            <a:r>
              <a:rPr lang="nl-NL" dirty="0">
                <a:latin typeface="Menlo" charset="0"/>
                <a:ea typeface="Menlo" charset="0"/>
                <a:cs typeface="Menlo" charset="0"/>
              </a:rPr>
              <a:t>60</a:t>
            </a:r>
            <a:r>
              <a:rPr lang="mr-IN" dirty="0">
                <a:latin typeface="Menlo" charset="0"/>
                <a:ea typeface="Menlo" charset="0"/>
                <a:cs typeface="Menlo" charset="0"/>
              </a:rPr>
              <a:t>, 30, 10);  </a:t>
            </a:r>
          </a:p>
        </p:txBody>
      </p:sp>
      <p:sp>
        <p:nvSpPr>
          <p:cNvPr id="4" name="Tijdelijke aanduiding voor datum 3"/>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44</a:t>
            </a:fld>
            <a:endParaRPr lang="nl-NL"/>
          </a:p>
        </p:txBody>
      </p:sp>
      <p:sp>
        <p:nvSpPr>
          <p:cNvPr id="7" name="Tijdelijke aanduiding voor tekst 6"/>
          <p:cNvSpPr>
            <a:spLocks noGrp="1"/>
          </p:cNvSpPr>
          <p:nvPr>
            <p:ph type="body" sz="quarter" idx="17"/>
          </p:nvPr>
        </p:nvSpPr>
        <p:spPr/>
        <p:txBody>
          <a:bodyPr/>
          <a:lstStyle/>
          <a:p>
            <a:endParaRPr lang="nl-NL" dirty="0"/>
          </a:p>
        </p:txBody>
      </p:sp>
    </p:spTree>
    <p:extLst>
      <p:ext uri="{BB962C8B-B14F-4D97-AF65-F5344CB8AC3E}">
        <p14:creationId xmlns:p14="http://schemas.microsoft.com/office/powerpoint/2010/main" val="807832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Verplaats de </a:t>
            </a:r>
            <a:r>
              <a:rPr lang="nl-NL" dirty="0" err="1"/>
              <a:t>smiley</a:t>
            </a:r>
            <a:r>
              <a:rPr lang="nl-NL" dirty="0"/>
              <a:t> 40 pixels naar links</a:t>
            </a:r>
          </a:p>
        </p:txBody>
      </p:sp>
      <p:sp>
        <p:nvSpPr>
          <p:cNvPr id="3" name="Tijdelijke aanduiding voor inhoud 2"/>
          <p:cNvSpPr>
            <a:spLocks noGrp="1"/>
          </p:cNvSpPr>
          <p:nvPr>
            <p:ph idx="1"/>
          </p:nvPr>
        </p:nvSpPr>
        <p:spPr/>
        <p:txBody>
          <a:bodyPr/>
          <a:lstStyle/>
          <a:p>
            <a:pPr marL="0" indent="0">
              <a:buNone/>
            </a:pPr>
            <a:r>
              <a:rPr lang="mr-IN" dirty="0" err="1">
                <a:latin typeface="Menlo" charset="0"/>
                <a:ea typeface="Menlo" charset="0"/>
                <a:cs typeface="Menlo" charset="0"/>
              </a:rPr>
              <a:t>fill</a:t>
            </a:r>
            <a:r>
              <a:rPr lang="mr-IN" dirty="0">
                <a:latin typeface="Menlo" charset="0"/>
                <a:ea typeface="Menlo" charset="0"/>
                <a:cs typeface="Menlo" charset="0"/>
              </a:rPr>
              <a:t>(255, 255, 255); </a:t>
            </a:r>
            <a:endParaRPr lang="nl-NL" dirty="0">
              <a:latin typeface="Menlo" charset="0"/>
              <a:ea typeface="Menlo" charset="0"/>
              <a:cs typeface="Menlo" charset="0"/>
            </a:endParaRPr>
          </a:p>
          <a:p>
            <a:pPr marL="0" indent="0">
              <a:buNone/>
            </a:pPr>
            <a:r>
              <a:rPr lang="mr-IN" dirty="0" err="1">
                <a:latin typeface="Menlo" charset="0"/>
                <a:ea typeface="Menlo" charset="0"/>
                <a:cs typeface="Menlo" charset="0"/>
              </a:rPr>
              <a:t>ellipse</a:t>
            </a:r>
            <a:r>
              <a:rPr lang="mr-IN" dirty="0">
                <a:latin typeface="Menlo" charset="0"/>
                <a:ea typeface="Menlo" charset="0"/>
                <a:cs typeface="Menlo" charset="0"/>
              </a:rPr>
              <a:t>(</a:t>
            </a:r>
            <a:r>
              <a:rPr lang="mr-IN" dirty="0">
                <a:solidFill>
                  <a:srgbClr val="FF0000"/>
                </a:solidFill>
                <a:latin typeface="Menlo" charset="0"/>
                <a:ea typeface="Menlo" charset="0"/>
                <a:cs typeface="Menlo" charset="0"/>
              </a:rPr>
              <a:t>1</a:t>
            </a:r>
            <a:r>
              <a:rPr lang="nl-NL" dirty="0">
                <a:solidFill>
                  <a:srgbClr val="FF0000"/>
                </a:solidFill>
                <a:latin typeface="Menlo" charset="0"/>
                <a:ea typeface="Menlo" charset="0"/>
                <a:cs typeface="Menlo" charset="0"/>
              </a:rPr>
              <a:t>4</a:t>
            </a:r>
            <a:r>
              <a:rPr lang="mr-IN" dirty="0">
                <a:solidFill>
                  <a:srgbClr val="FF0000"/>
                </a:solidFill>
                <a:latin typeface="Menlo" charset="0"/>
                <a:ea typeface="Menlo" charset="0"/>
                <a:cs typeface="Menlo" charset="0"/>
              </a:rPr>
              <a:t>0</a:t>
            </a:r>
            <a:r>
              <a:rPr lang="mr-IN" dirty="0">
                <a:latin typeface="Menlo" charset="0"/>
                <a:ea typeface="Menlo" charset="0"/>
                <a:cs typeface="Menlo" charset="0"/>
              </a:rPr>
              <a:t>, 50, 50, 50); </a:t>
            </a:r>
            <a:endParaRPr lang="nl-NL" dirty="0">
              <a:latin typeface="Menlo" charset="0"/>
              <a:ea typeface="Menlo" charset="0"/>
              <a:cs typeface="Menlo" charset="0"/>
            </a:endParaRPr>
          </a:p>
          <a:p>
            <a:pPr marL="0" indent="0">
              <a:buNone/>
            </a:pPr>
            <a:r>
              <a:rPr lang="mr-IN" dirty="0" err="1">
                <a:latin typeface="Menlo" charset="0"/>
                <a:ea typeface="Menlo" charset="0"/>
                <a:cs typeface="Menlo" charset="0"/>
              </a:rPr>
              <a:t>ellipse</a:t>
            </a:r>
            <a:r>
              <a:rPr lang="mr-IN" dirty="0">
                <a:latin typeface="Menlo" charset="0"/>
                <a:ea typeface="Menlo" charset="0"/>
                <a:cs typeface="Menlo" charset="0"/>
              </a:rPr>
              <a:t>(</a:t>
            </a:r>
            <a:r>
              <a:rPr lang="nl-NL" dirty="0">
                <a:solidFill>
                  <a:srgbClr val="FF0000"/>
                </a:solidFill>
                <a:latin typeface="Menlo" charset="0"/>
                <a:ea typeface="Menlo" charset="0"/>
                <a:cs typeface="Menlo" charset="0"/>
              </a:rPr>
              <a:t>13</a:t>
            </a:r>
            <a:r>
              <a:rPr lang="mr-IN" dirty="0">
                <a:solidFill>
                  <a:srgbClr val="FF0000"/>
                </a:solidFill>
                <a:latin typeface="Menlo" charset="0"/>
                <a:ea typeface="Menlo" charset="0"/>
                <a:cs typeface="Menlo" charset="0"/>
              </a:rPr>
              <a:t>0</a:t>
            </a:r>
            <a:r>
              <a:rPr lang="mr-IN" dirty="0">
                <a:latin typeface="Menlo" charset="0"/>
                <a:ea typeface="Menlo" charset="0"/>
                <a:cs typeface="Menlo" charset="0"/>
              </a:rPr>
              <a:t>, </a:t>
            </a:r>
            <a:r>
              <a:rPr lang="nl-NL" dirty="0">
                <a:latin typeface="Menlo" charset="0"/>
                <a:ea typeface="Menlo" charset="0"/>
                <a:cs typeface="Menlo" charset="0"/>
              </a:rPr>
              <a:t>40</a:t>
            </a:r>
            <a:r>
              <a:rPr lang="mr-IN" dirty="0">
                <a:latin typeface="Menlo" charset="0"/>
                <a:ea typeface="Menlo" charset="0"/>
                <a:cs typeface="Menlo" charset="0"/>
              </a:rPr>
              <a:t>, 10, 10); </a:t>
            </a:r>
            <a:endParaRPr lang="nl-NL" dirty="0">
              <a:latin typeface="Menlo" charset="0"/>
              <a:ea typeface="Menlo" charset="0"/>
              <a:cs typeface="Menlo" charset="0"/>
            </a:endParaRPr>
          </a:p>
          <a:p>
            <a:pPr marL="0" indent="0">
              <a:buNone/>
            </a:pPr>
            <a:r>
              <a:rPr lang="mr-IN" dirty="0" err="1">
                <a:latin typeface="Menlo" charset="0"/>
                <a:ea typeface="Menlo" charset="0"/>
                <a:cs typeface="Menlo" charset="0"/>
              </a:rPr>
              <a:t>ellipse</a:t>
            </a:r>
            <a:r>
              <a:rPr lang="mr-IN" dirty="0">
                <a:latin typeface="Menlo" charset="0"/>
                <a:ea typeface="Menlo" charset="0"/>
                <a:cs typeface="Menlo" charset="0"/>
              </a:rPr>
              <a:t>(</a:t>
            </a:r>
            <a:r>
              <a:rPr lang="mr-IN" dirty="0">
                <a:solidFill>
                  <a:srgbClr val="FF0000"/>
                </a:solidFill>
                <a:latin typeface="Menlo" charset="0"/>
                <a:ea typeface="Menlo" charset="0"/>
                <a:cs typeface="Menlo" charset="0"/>
              </a:rPr>
              <a:t>1</a:t>
            </a:r>
            <a:r>
              <a:rPr lang="nl-NL" dirty="0">
                <a:solidFill>
                  <a:srgbClr val="FF0000"/>
                </a:solidFill>
                <a:latin typeface="Menlo" charset="0"/>
                <a:ea typeface="Menlo" charset="0"/>
                <a:cs typeface="Menlo" charset="0"/>
              </a:rPr>
              <a:t>5</a:t>
            </a:r>
            <a:r>
              <a:rPr lang="mr-IN" dirty="0">
                <a:solidFill>
                  <a:srgbClr val="FF0000"/>
                </a:solidFill>
                <a:latin typeface="Menlo" charset="0"/>
                <a:ea typeface="Menlo" charset="0"/>
                <a:cs typeface="Menlo" charset="0"/>
              </a:rPr>
              <a:t>0</a:t>
            </a:r>
            <a:r>
              <a:rPr lang="mr-IN" dirty="0">
                <a:latin typeface="Menlo" charset="0"/>
                <a:ea typeface="Menlo" charset="0"/>
                <a:cs typeface="Menlo" charset="0"/>
              </a:rPr>
              <a:t>, </a:t>
            </a:r>
            <a:r>
              <a:rPr lang="nl-NL" dirty="0">
                <a:latin typeface="Menlo" charset="0"/>
                <a:ea typeface="Menlo" charset="0"/>
                <a:cs typeface="Menlo" charset="0"/>
              </a:rPr>
              <a:t>60</a:t>
            </a:r>
            <a:r>
              <a:rPr lang="mr-IN" dirty="0">
                <a:latin typeface="Menlo" charset="0"/>
                <a:ea typeface="Menlo" charset="0"/>
                <a:cs typeface="Menlo" charset="0"/>
              </a:rPr>
              <a:t>, 10, 10);  </a:t>
            </a:r>
            <a:endParaRPr lang="nl-NL" dirty="0">
              <a:latin typeface="Menlo" charset="0"/>
              <a:ea typeface="Menlo" charset="0"/>
              <a:cs typeface="Menlo" charset="0"/>
            </a:endParaRPr>
          </a:p>
          <a:p>
            <a:pPr marL="0" indent="0">
              <a:buNone/>
            </a:pPr>
            <a:r>
              <a:rPr lang="mr-IN" dirty="0" err="1">
                <a:latin typeface="Menlo" charset="0"/>
                <a:ea typeface="Menlo" charset="0"/>
                <a:cs typeface="Menlo" charset="0"/>
              </a:rPr>
              <a:t>ellipse</a:t>
            </a:r>
            <a:r>
              <a:rPr lang="mr-IN" dirty="0">
                <a:latin typeface="Menlo" charset="0"/>
                <a:ea typeface="Menlo" charset="0"/>
                <a:cs typeface="Menlo" charset="0"/>
              </a:rPr>
              <a:t>(</a:t>
            </a:r>
            <a:r>
              <a:rPr lang="mr-IN" dirty="0">
                <a:solidFill>
                  <a:srgbClr val="FF0000"/>
                </a:solidFill>
                <a:latin typeface="Menlo" charset="0"/>
                <a:ea typeface="Menlo" charset="0"/>
                <a:cs typeface="Menlo" charset="0"/>
              </a:rPr>
              <a:t>1</a:t>
            </a:r>
            <a:r>
              <a:rPr lang="nl-NL" dirty="0">
                <a:solidFill>
                  <a:srgbClr val="FF0000"/>
                </a:solidFill>
                <a:latin typeface="Menlo" charset="0"/>
                <a:ea typeface="Menlo" charset="0"/>
                <a:cs typeface="Menlo" charset="0"/>
              </a:rPr>
              <a:t>4</a:t>
            </a:r>
            <a:r>
              <a:rPr lang="mr-IN" dirty="0">
                <a:solidFill>
                  <a:srgbClr val="FF0000"/>
                </a:solidFill>
                <a:latin typeface="Menlo" charset="0"/>
                <a:ea typeface="Menlo" charset="0"/>
                <a:cs typeface="Menlo" charset="0"/>
              </a:rPr>
              <a:t>0</a:t>
            </a:r>
            <a:r>
              <a:rPr lang="mr-IN" dirty="0">
                <a:latin typeface="Menlo" charset="0"/>
                <a:ea typeface="Menlo" charset="0"/>
                <a:cs typeface="Menlo" charset="0"/>
              </a:rPr>
              <a:t>, </a:t>
            </a:r>
            <a:r>
              <a:rPr lang="nl-NL" dirty="0">
                <a:latin typeface="Menlo" charset="0"/>
                <a:ea typeface="Menlo" charset="0"/>
                <a:cs typeface="Menlo" charset="0"/>
              </a:rPr>
              <a:t>60</a:t>
            </a:r>
            <a:r>
              <a:rPr lang="mr-IN" dirty="0">
                <a:latin typeface="Menlo" charset="0"/>
                <a:ea typeface="Menlo" charset="0"/>
                <a:cs typeface="Menlo" charset="0"/>
              </a:rPr>
              <a:t>, 30, 10);  </a:t>
            </a:r>
          </a:p>
        </p:txBody>
      </p:sp>
      <p:sp>
        <p:nvSpPr>
          <p:cNvPr id="4" name="Tijdelijke aanduiding voor datum 3"/>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45</a:t>
            </a:fld>
            <a:endParaRPr lang="nl-NL"/>
          </a:p>
        </p:txBody>
      </p:sp>
      <p:sp>
        <p:nvSpPr>
          <p:cNvPr id="7" name="Tijdelijke aanduiding voor tekst 6"/>
          <p:cNvSpPr>
            <a:spLocks noGrp="1"/>
          </p:cNvSpPr>
          <p:nvPr>
            <p:ph type="body" sz="quarter" idx="17"/>
          </p:nvPr>
        </p:nvSpPr>
        <p:spPr/>
        <p:txBody>
          <a:bodyPr/>
          <a:lstStyle/>
          <a:p>
            <a:endParaRPr lang="nl-NL" dirty="0"/>
          </a:p>
        </p:txBody>
      </p:sp>
    </p:spTree>
    <p:extLst>
      <p:ext uri="{BB962C8B-B14F-4D97-AF65-F5344CB8AC3E}">
        <p14:creationId xmlns:p14="http://schemas.microsoft.com/office/powerpoint/2010/main" val="1639707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Slim:</a:t>
            </a:r>
          </a:p>
        </p:txBody>
      </p:sp>
      <p:sp>
        <p:nvSpPr>
          <p:cNvPr id="3" name="Tijdelijke aanduiding voor inhoud 2"/>
          <p:cNvSpPr>
            <a:spLocks noGrp="1"/>
          </p:cNvSpPr>
          <p:nvPr>
            <p:ph idx="1"/>
          </p:nvPr>
        </p:nvSpPr>
        <p:spPr/>
        <p:txBody>
          <a:bodyPr/>
          <a:lstStyle/>
          <a:p>
            <a:pPr marL="0" indent="0">
              <a:buNone/>
            </a:pPr>
            <a:r>
              <a:rPr lang="mr-IN" dirty="0" err="1">
                <a:latin typeface="Menlo" charset="0"/>
                <a:ea typeface="Menlo" charset="0"/>
                <a:cs typeface="Menlo" charset="0"/>
              </a:rPr>
              <a:t>fill</a:t>
            </a:r>
            <a:r>
              <a:rPr lang="mr-IN" dirty="0">
                <a:latin typeface="Menlo" charset="0"/>
                <a:ea typeface="Menlo" charset="0"/>
                <a:cs typeface="Menlo" charset="0"/>
              </a:rPr>
              <a:t>(255, 255, 255); </a:t>
            </a:r>
            <a:endParaRPr lang="nl-NL" dirty="0">
              <a:latin typeface="Menlo" charset="0"/>
              <a:ea typeface="Menlo" charset="0"/>
              <a:cs typeface="Menlo" charset="0"/>
            </a:endParaRPr>
          </a:p>
          <a:p>
            <a:pPr marL="0" indent="0">
              <a:buNone/>
            </a:pPr>
            <a:r>
              <a:rPr lang="mr-IN" dirty="0" err="1">
                <a:latin typeface="Menlo" charset="0"/>
                <a:ea typeface="Menlo" charset="0"/>
                <a:cs typeface="Menlo" charset="0"/>
              </a:rPr>
              <a:t>ellipse</a:t>
            </a:r>
            <a:r>
              <a:rPr lang="mr-IN" dirty="0">
                <a:latin typeface="Menlo" charset="0"/>
                <a:ea typeface="Menlo" charset="0"/>
                <a:cs typeface="Menlo" charset="0"/>
              </a:rPr>
              <a:t>(</a:t>
            </a:r>
            <a:r>
              <a:rPr lang="mr-IN" dirty="0">
                <a:solidFill>
                  <a:srgbClr val="FF0000"/>
                </a:solidFill>
                <a:latin typeface="Menlo" charset="0"/>
                <a:ea typeface="Menlo" charset="0"/>
                <a:cs typeface="Menlo" charset="0"/>
              </a:rPr>
              <a:t>1</a:t>
            </a:r>
            <a:r>
              <a:rPr lang="nl-NL" dirty="0">
                <a:solidFill>
                  <a:srgbClr val="FF0000"/>
                </a:solidFill>
                <a:latin typeface="Menlo" charset="0"/>
                <a:ea typeface="Menlo" charset="0"/>
                <a:cs typeface="Menlo" charset="0"/>
              </a:rPr>
              <a:t>0</a:t>
            </a:r>
            <a:r>
              <a:rPr lang="mr-IN" dirty="0">
                <a:solidFill>
                  <a:srgbClr val="FF0000"/>
                </a:solidFill>
                <a:latin typeface="Menlo" charset="0"/>
                <a:ea typeface="Menlo" charset="0"/>
                <a:cs typeface="Menlo" charset="0"/>
              </a:rPr>
              <a:t>0</a:t>
            </a:r>
            <a:r>
              <a:rPr lang="nl-NL" dirty="0">
                <a:solidFill>
                  <a:srgbClr val="FF0000"/>
                </a:solidFill>
                <a:latin typeface="Menlo" charset="0"/>
                <a:ea typeface="Menlo" charset="0"/>
                <a:cs typeface="Menlo" charset="0"/>
              </a:rPr>
              <a:t> + 40</a:t>
            </a:r>
            <a:r>
              <a:rPr lang="mr-IN" dirty="0">
                <a:latin typeface="Menlo" charset="0"/>
                <a:ea typeface="Menlo" charset="0"/>
                <a:cs typeface="Menlo" charset="0"/>
              </a:rPr>
              <a:t>, 50, 50, 50); </a:t>
            </a:r>
            <a:endParaRPr lang="nl-NL" dirty="0">
              <a:latin typeface="Menlo" charset="0"/>
              <a:ea typeface="Menlo" charset="0"/>
              <a:cs typeface="Menlo" charset="0"/>
            </a:endParaRPr>
          </a:p>
          <a:p>
            <a:pPr marL="0" indent="0">
              <a:buNone/>
            </a:pPr>
            <a:r>
              <a:rPr lang="mr-IN" dirty="0" err="1">
                <a:latin typeface="Menlo" charset="0"/>
                <a:ea typeface="Menlo" charset="0"/>
                <a:cs typeface="Menlo" charset="0"/>
              </a:rPr>
              <a:t>ellipse</a:t>
            </a:r>
            <a:r>
              <a:rPr lang="mr-IN" dirty="0">
                <a:latin typeface="Menlo" charset="0"/>
                <a:ea typeface="Menlo" charset="0"/>
                <a:cs typeface="Menlo" charset="0"/>
              </a:rPr>
              <a:t>(</a:t>
            </a:r>
            <a:r>
              <a:rPr lang="nl-NL" dirty="0">
                <a:solidFill>
                  <a:srgbClr val="FF0000"/>
                </a:solidFill>
                <a:latin typeface="Menlo" charset="0"/>
                <a:ea typeface="Menlo" charset="0"/>
                <a:cs typeface="Menlo" charset="0"/>
              </a:rPr>
              <a:t> 90 + 40</a:t>
            </a:r>
            <a:r>
              <a:rPr lang="mr-IN" dirty="0">
                <a:latin typeface="Menlo" charset="0"/>
                <a:ea typeface="Menlo" charset="0"/>
                <a:cs typeface="Menlo" charset="0"/>
              </a:rPr>
              <a:t>, </a:t>
            </a:r>
            <a:r>
              <a:rPr lang="nl-NL" dirty="0">
                <a:latin typeface="Menlo" charset="0"/>
                <a:ea typeface="Menlo" charset="0"/>
                <a:cs typeface="Menlo" charset="0"/>
              </a:rPr>
              <a:t>40</a:t>
            </a:r>
            <a:r>
              <a:rPr lang="mr-IN" dirty="0">
                <a:latin typeface="Menlo" charset="0"/>
                <a:ea typeface="Menlo" charset="0"/>
                <a:cs typeface="Menlo" charset="0"/>
              </a:rPr>
              <a:t>, 10, 10); </a:t>
            </a:r>
            <a:endParaRPr lang="nl-NL" dirty="0">
              <a:latin typeface="Menlo" charset="0"/>
              <a:ea typeface="Menlo" charset="0"/>
              <a:cs typeface="Menlo" charset="0"/>
            </a:endParaRPr>
          </a:p>
          <a:p>
            <a:pPr marL="0" indent="0">
              <a:buNone/>
            </a:pPr>
            <a:r>
              <a:rPr lang="mr-IN" dirty="0" err="1">
                <a:latin typeface="Menlo" charset="0"/>
                <a:ea typeface="Menlo" charset="0"/>
                <a:cs typeface="Menlo" charset="0"/>
              </a:rPr>
              <a:t>ellipse</a:t>
            </a:r>
            <a:r>
              <a:rPr lang="mr-IN" dirty="0">
                <a:latin typeface="Menlo" charset="0"/>
                <a:ea typeface="Menlo" charset="0"/>
                <a:cs typeface="Menlo" charset="0"/>
              </a:rPr>
              <a:t>(</a:t>
            </a:r>
            <a:r>
              <a:rPr lang="mr-IN" dirty="0">
                <a:solidFill>
                  <a:srgbClr val="FF0000"/>
                </a:solidFill>
                <a:latin typeface="Menlo" charset="0"/>
                <a:ea typeface="Menlo" charset="0"/>
                <a:cs typeface="Menlo" charset="0"/>
              </a:rPr>
              <a:t>1</a:t>
            </a:r>
            <a:r>
              <a:rPr lang="nl-NL" dirty="0">
                <a:solidFill>
                  <a:srgbClr val="FF0000"/>
                </a:solidFill>
                <a:latin typeface="Menlo" charset="0"/>
                <a:ea typeface="Menlo" charset="0"/>
                <a:cs typeface="Menlo" charset="0"/>
              </a:rPr>
              <a:t>1</a:t>
            </a:r>
            <a:r>
              <a:rPr lang="mr-IN" dirty="0">
                <a:solidFill>
                  <a:srgbClr val="FF0000"/>
                </a:solidFill>
                <a:latin typeface="Menlo" charset="0"/>
                <a:ea typeface="Menlo" charset="0"/>
                <a:cs typeface="Menlo" charset="0"/>
              </a:rPr>
              <a:t>0</a:t>
            </a:r>
            <a:r>
              <a:rPr lang="nl-NL" dirty="0">
                <a:solidFill>
                  <a:srgbClr val="FF0000"/>
                </a:solidFill>
                <a:latin typeface="Menlo" charset="0"/>
                <a:ea typeface="Menlo" charset="0"/>
                <a:cs typeface="Menlo" charset="0"/>
              </a:rPr>
              <a:t> + 40</a:t>
            </a:r>
            <a:r>
              <a:rPr lang="mr-IN" dirty="0">
                <a:latin typeface="Menlo" charset="0"/>
                <a:ea typeface="Menlo" charset="0"/>
                <a:cs typeface="Menlo" charset="0"/>
              </a:rPr>
              <a:t>, </a:t>
            </a:r>
            <a:r>
              <a:rPr lang="nl-NL" dirty="0">
                <a:latin typeface="Menlo" charset="0"/>
                <a:ea typeface="Menlo" charset="0"/>
                <a:cs typeface="Menlo" charset="0"/>
              </a:rPr>
              <a:t>60</a:t>
            </a:r>
            <a:r>
              <a:rPr lang="mr-IN" dirty="0">
                <a:latin typeface="Menlo" charset="0"/>
                <a:ea typeface="Menlo" charset="0"/>
                <a:cs typeface="Menlo" charset="0"/>
              </a:rPr>
              <a:t>, 10, 10);  </a:t>
            </a:r>
            <a:endParaRPr lang="nl-NL" dirty="0">
              <a:latin typeface="Menlo" charset="0"/>
              <a:ea typeface="Menlo" charset="0"/>
              <a:cs typeface="Menlo" charset="0"/>
            </a:endParaRPr>
          </a:p>
          <a:p>
            <a:pPr marL="0" indent="0">
              <a:buNone/>
            </a:pPr>
            <a:r>
              <a:rPr lang="mr-IN" dirty="0" err="1">
                <a:latin typeface="Menlo" charset="0"/>
                <a:ea typeface="Menlo" charset="0"/>
                <a:cs typeface="Menlo" charset="0"/>
              </a:rPr>
              <a:t>ellipse</a:t>
            </a:r>
            <a:r>
              <a:rPr lang="mr-IN" dirty="0">
                <a:latin typeface="Menlo" charset="0"/>
                <a:ea typeface="Menlo" charset="0"/>
                <a:cs typeface="Menlo" charset="0"/>
              </a:rPr>
              <a:t>(</a:t>
            </a:r>
            <a:r>
              <a:rPr lang="mr-IN" dirty="0">
                <a:solidFill>
                  <a:srgbClr val="FF0000"/>
                </a:solidFill>
                <a:latin typeface="Menlo" charset="0"/>
                <a:ea typeface="Menlo" charset="0"/>
                <a:cs typeface="Menlo" charset="0"/>
              </a:rPr>
              <a:t>1</a:t>
            </a:r>
            <a:r>
              <a:rPr lang="nl-NL" dirty="0">
                <a:solidFill>
                  <a:srgbClr val="FF0000"/>
                </a:solidFill>
                <a:latin typeface="Menlo" charset="0"/>
                <a:ea typeface="Menlo" charset="0"/>
                <a:cs typeface="Menlo" charset="0"/>
              </a:rPr>
              <a:t>0</a:t>
            </a:r>
            <a:r>
              <a:rPr lang="mr-IN" dirty="0">
                <a:solidFill>
                  <a:srgbClr val="FF0000"/>
                </a:solidFill>
                <a:latin typeface="Menlo" charset="0"/>
                <a:ea typeface="Menlo" charset="0"/>
                <a:cs typeface="Menlo" charset="0"/>
              </a:rPr>
              <a:t>0</a:t>
            </a:r>
            <a:r>
              <a:rPr lang="nl-NL" dirty="0">
                <a:solidFill>
                  <a:srgbClr val="FF0000"/>
                </a:solidFill>
                <a:latin typeface="Menlo" charset="0"/>
                <a:ea typeface="Menlo" charset="0"/>
                <a:cs typeface="Menlo" charset="0"/>
              </a:rPr>
              <a:t> + 40</a:t>
            </a:r>
            <a:r>
              <a:rPr lang="mr-IN" dirty="0">
                <a:latin typeface="Menlo" charset="0"/>
                <a:ea typeface="Menlo" charset="0"/>
                <a:cs typeface="Menlo" charset="0"/>
              </a:rPr>
              <a:t>, </a:t>
            </a:r>
            <a:r>
              <a:rPr lang="nl-NL" dirty="0">
                <a:latin typeface="Menlo" charset="0"/>
                <a:ea typeface="Menlo" charset="0"/>
                <a:cs typeface="Menlo" charset="0"/>
              </a:rPr>
              <a:t>60</a:t>
            </a:r>
            <a:r>
              <a:rPr lang="mr-IN" dirty="0">
                <a:latin typeface="Menlo" charset="0"/>
                <a:ea typeface="Menlo" charset="0"/>
                <a:cs typeface="Menlo" charset="0"/>
              </a:rPr>
              <a:t>, 30, 10);  </a:t>
            </a:r>
          </a:p>
        </p:txBody>
      </p:sp>
      <p:sp>
        <p:nvSpPr>
          <p:cNvPr id="4" name="Tijdelijke aanduiding voor datum 3"/>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46</a:t>
            </a:fld>
            <a:endParaRPr lang="nl-NL"/>
          </a:p>
        </p:txBody>
      </p:sp>
      <p:sp>
        <p:nvSpPr>
          <p:cNvPr id="7" name="Tijdelijke aanduiding voor tekst 6"/>
          <p:cNvSpPr>
            <a:spLocks noGrp="1"/>
          </p:cNvSpPr>
          <p:nvPr>
            <p:ph type="body" sz="quarter" idx="17"/>
          </p:nvPr>
        </p:nvSpPr>
        <p:spPr/>
        <p:txBody>
          <a:bodyPr/>
          <a:lstStyle/>
          <a:p>
            <a:endParaRPr lang="nl-NL" dirty="0"/>
          </a:p>
        </p:txBody>
      </p:sp>
    </p:spTree>
    <p:extLst>
      <p:ext uri="{BB962C8B-B14F-4D97-AF65-F5344CB8AC3E}">
        <p14:creationId xmlns:p14="http://schemas.microsoft.com/office/powerpoint/2010/main" val="1590249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Nog beter -&gt; signaleer dit:</a:t>
            </a:r>
          </a:p>
        </p:txBody>
      </p:sp>
      <p:sp>
        <p:nvSpPr>
          <p:cNvPr id="3" name="Tijdelijke aanduiding voor inhoud 2"/>
          <p:cNvSpPr>
            <a:spLocks noGrp="1"/>
          </p:cNvSpPr>
          <p:nvPr>
            <p:ph idx="1"/>
          </p:nvPr>
        </p:nvSpPr>
        <p:spPr/>
        <p:txBody>
          <a:bodyPr/>
          <a:lstStyle/>
          <a:p>
            <a:pPr marL="0" indent="0">
              <a:buNone/>
            </a:pPr>
            <a:r>
              <a:rPr lang="mr-IN" dirty="0" err="1">
                <a:latin typeface="Menlo" charset="0"/>
                <a:ea typeface="Menlo" charset="0"/>
                <a:cs typeface="Menlo" charset="0"/>
              </a:rPr>
              <a:t>fill</a:t>
            </a:r>
            <a:r>
              <a:rPr lang="mr-IN" dirty="0">
                <a:latin typeface="Menlo" charset="0"/>
                <a:ea typeface="Menlo" charset="0"/>
                <a:cs typeface="Menlo" charset="0"/>
              </a:rPr>
              <a:t>(255, 255, 255); </a:t>
            </a:r>
            <a:endParaRPr lang="nl-NL" dirty="0">
              <a:latin typeface="Menlo" charset="0"/>
              <a:ea typeface="Menlo" charset="0"/>
              <a:cs typeface="Menlo" charset="0"/>
            </a:endParaRPr>
          </a:p>
          <a:p>
            <a:pPr marL="0" indent="0">
              <a:buNone/>
            </a:pPr>
            <a:r>
              <a:rPr lang="mr-IN" dirty="0" err="1">
                <a:latin typeface="Menlo" charset="0"/>
                <a:ea typeface="Menlo" charset="0"/>
                <a:cs typeface="Menlo" charset="0"/>
              </a:rPr>
              <a:t>ellipse</a:t>
            </a:r>
            <a:r>
              <a:rPr lang="mr-IN" dirty="0">
                <a:latin typeface="Menlo" charset="0"/>
                <a:ea typeface="Menlo" charset="0"/>
                <a:cs typeface="Menlo" charset="0"/>
              </a:rPr>
              <a:t>(1</a:t>
            </a:r>
            <a:r>
              <a:rPr lang="nl-NL" dirty="0">
                <a:latin typeface="Menlo" charset="0"/>
                <a:ea typeface="Menlo" charset="0"/>
                <a:cs typeface="Menlo" charset="0"/>
              </a:rPr>
              <a:t>0</a:t>
            </a:r>
            <a:r>
              <a:rPr lang="mr-IN" dirty="0">
                <a:latin typeface="Menlo" charset="0"/>
                <a:ea typeface="Menlo" charset="0"/>
                <a:cs typeface="Menlo" charset="0"/>
              </a:rPr>
              <a:t>0, </a:t>
            </a:r>
            <a:r>
              <a:rPr lang="nl-NL" dirty="0">
                <a:latin typeface="Menlo" charset="0"/>
                <a:ea typeface="Menlo" charset="0"/>
                <a:cs typeface="Menlo" charset="0"/>
              </a:rPr>
              <a:t>     </a:t>
            </a:r>
            <a:r>
              <a:rPr lang="mr-IN" dirty="0">
                <a:latin typeface="Menlo" charset="0"/>
                <a:ea typeface="Menlo" charset="0"/>
                <a:cs typeface="Menlo" charset="0"/>
              </a:rPr>
              <a:t>50, 50, 50); </a:t>
            </a:r>
            <a:r>
              <a:rPr lang="nl-NL" dirty="0">
                <a:latin typeface="Menlo" charset="0"/>
                <a:ea typeface="Menlo" charset="0"/>
                <a:cs typeface="Menlo" charset="0"/>
              </a:rPr>
              <a:t> // hoofd</a:t>
            </a:r>
          </a:p>
          <a:p>
            <a:pPr marL="0" indent="0">
              <a:buNone/>
            </a:pPr>
            <a:r>
              <a:rPr lang="mr-IN" dirty="0" err="1">
                <a:latin typeface="Menlo" charset="0"/>
                <a:ea typeface="Menlo" charset="0"/>
                <a:cs typeface="Menlo" charset="0"/>
              </a:rPr>
              <a:t>ellipse</a:t>
            </a:r>
            <a:r>
              <a:rPr lang="mr-IN" dirty="0">
                <a:latin typeface="Menlo" charset="0"/>
                <a:ea typeface="Menlo" charset="0"/>
                <a:cs typeface="Menlo" charset="0"/>
              </a:rPr>
              <a:t>(</a:t>
            </a:r>
            <a:r>
              <a:rPr lang="nl-NL" dirty="0">
                <a:latin typeface="Menlo" charset="0"/>
                <a:ea typeface="Menlo" charset="0"/>
                <a:cs typeface="Menlo" charset="0"/>
              </a:rPr>
              <a:t>10</a:t>
            </a:r>
            <a:r>
              <a:rPr lang="mr-IN" dirty="0">
                <a:latin typeface="Menlo" charset="0"/>
                <a:ea typeface="Menlo" charset="0"/>
                <a:cs typeface="Menlo" charset="0"/>
              </a:rPr>
              <a:t>0</a:t>
            </a:r>
            <a:r>
              <a:rPr lang="nl-NL" dirty="0">
                <a:latin typeface="Menlo" charset="0"/>
                <a:ea typeface="Menlo" charset="0"/>
                <a:cs typeface="Menlo" charset="0"/>
              </a:rPr>
              <a:t> - 10</a:t>
            </a:r>
            <a:r>
              <a:rPr lang="mr-IN" dirty="0">
                <a:latin typeface="Menlo" charset="0"/>
                <a:ea typeface="Menlo" charset="0"/>
                <a:cs typeface="Menlo" charset="0"/>
              </a:rPr>
              <a:t>, </a:t>
            </a:r>
            <a:r>
              <a:rPr lang="nl-NL" dirty="0">
                <a:latin typeface="Menlo" charset="0"/>
                <a:ea typeface="Menlo" charset="0"/>
                <a:cs typeface="Menlo" charset="0"/>
              </a:rPr>
              <a:t>40</a:t>
            </a:r>
            <a:r>
              <a:rPr lang="mr-IN" dirty="0">
                <a:latin typeface="Menlo" charset="0"/>
                <a:ea typeface="Menlo" charset="0"/>
                <a:cs typeface="Menlo" charset="0"/>
              </a:rPr>
              <a:t>, 10, 10); </a:t>
            </a:r>
            <a:r>
              <a:rPr lang="nl-NL" dirty="0">
                <a:latin typeface="Menlo" charset="0"/>
                <a:ea typeface="Menlo" charset="0"/>
                <a:cs typeface="Menlo" charset="0"/>
              </a:rPr>
              <a:t> // oog links</a:t>
            </a:r>
          </a:p>
          <a:p>
            <a:pPr marL="0" indent="0">
              <a:buNone/>
            </a:pPr>
            <a:r>
              <a:rPr lang="mr-IN" dirty="0" err="1">
                <a:latin typeface="Menlo" charset="0"/>
                <a:ea typeface="Menlo" charset="0"/>
                <a:cs typeface="Menlo" charset="0"/>
              </a:rPr>
              <a:t>ellipse</a:t>
            </a:r>
            <a:r>
              <a:rPr lang="mr-IN" dirty="0">
                <a:latin typeface="Menlo" charset="0"/>
                <a:ea typeface="Menlo" charset="0"/>
                <a:cs typeface="Menlo" charset="0"/>
              </a:rPr>
              <a:t>(1</a:t>
            </a:r>
            <a:r>
              <a:rPr lang="nl-NL" dirty="0">
                <a:latin typeface="Menlo" charset="0"/>
                <a:ea typeface="Menlo" charset="0"/>
                <a:cs typeface="Menlo" charset="0"/>
              </a:rPr>
              <a:t>0</a:t>
            </a:r>
            <a:r>
              <a:rPr lang="mr-IN" dirty="0">
                <a:latin typeface="Menlo" charset="0"/>
                <a:ea typeface="Menlo" charset="0"/>
                <a:cs typeface="Menlo" charset="0"/>
              </a:rPr>
              <a:t>0</a:t>
            </a:r>
            <a:r>
              <a:rPr lang="nl-NL" dirty="0">
                <a:latin typeface="Menlo" charset="0"/>
                <a:ea typeface="Menlo" charset="0"/>
                <a:cs typeface="Menlo" charset="0"/>
              </a:rPr>
              <a:t> + 10</a:t>
            </a:r>
            <a:r>
              <a:rPr lang="mr-IN" dirty="0">
                <a:latin typeface="Menlo" charset="0"/>
                <a:ea typeface="Menlo" charset="0"/>
                <a:cs typeface="Menlo" charset="0"/>
              </a:rPr>
              <a:t>, </a:t>
            </a:r>
            <a:r>
              <a:rPr lang="nl-NL" dirty="0">
                <a:latin typeface="Menlo" charset="0"/>
                <a:ea typeface="Menlo" charset="0"/>
                <a:cs typeface="Menlo" charset="0"/>
              </a:rPr>
              <a:t>60</a:t>
            </a:r>
            <a:r>
              <a:rPr lang="mr-IN" dirty="0">
                <a:latin typeface="Menlo" charset="0"/>
                <a:ea typeface="Menlo" charset="0"/>
                <a:cs typeface="Menlo" charset="0"/>
              </a:rPr>
              <a:t>, 10, 10);  </a:t>
            </a:r>
            <a:r>
              <a:rPr lang="nl-NL" dirty="0">
                <a:latin typeface="Menlo" charset="0"/>
                <a:ea typeface="Menlo" charset="0"/>
                <a:cs typeface="Menlo" charset="0"/>
              </a:rPr>
              <a:t>// oog rechts</a:t>
            </a:r>
          </a:p>
          <a:p>
            <a:pPr marL="0" indent="0">
              <a:buNone/>
            </a:pPr>
            <a:r>
              <a:rPr lang="mr-IN" dirty="0" err="1">
                <a:latin typeface="Menlo" charset="0"/>
                <a:ea typeface="Menlo" charset="0"/>
                <a:cs typeface="Menlo" charset="0"/>
              </a:rPr>
              <a:t>ellipse</a:t>
            </a:r>
            <a:r>
              <a:rPr lang="mr-IN" dirty="0">
                <a:latin typeface="Menlo" charset="0"/>
                <a:ea typeface="Menlo" charset="0"/>
                <a:cs typeface="Menlo" charset="0"/>
              </a:rPr>
              <a:t>(1</a:t>
            </a:r>
            <a:r>
              <a:rPr lang="nl-NL" dirty="0">
                <a:latin typeface="Menlo" charset="0"/>
                <a:ea typeface="Menlo" charset="0"/>
                <a:cs typeface="Menlo" charset="0"/>
              </a:rPr>
              <a:t>0</a:t>
            </a:r>
            <a:r>
              <a:rPr lang="mr-IN" dirty="0">
                <a:latin typeface="Menlo" charset="0"/>
                <a:ea typeface="Menlo" charset="0"/>
                <a:cs typeface="Menlo" charset="0"/>
              </a:rPr>
              <a:t>0, </a:t>
            </a:r>
            <a:r>
              <a:rPr lang="nl-NL" dirty="0">
                <a:latin typeface="Menlo" charset="0"/>
                <a:ea typeface="Menlo" charset="0"/>
                <a:cs typeface="Menlo" charset="0"/>
              </a:rPr>
              <a:t>     60</a:t>
            </a:r>
            <a:r>
              <a:rPr lang="mr-IN" dirty="0">
                <a:latin typeface="Menlo" charset="0"/>
                <a:ea typeface="Menlo" charset="0"/>
                <a:cs typeface="Menlo" charset="0"/>
              </a:rPr>
              <a:t>, 30, 10);  </a:t>
            </a:r>
            <a:r>
              <a:rPr lang="nl-NL" dirty="0">
                <a:latin typeface="Menlo" charset="0"/>
                <a:ea typeface="Menlo" charset="0"/>
                <a:cs typeface="Menlo" charset="0"/>
              </a:rPr>
              <a:t>// mond</a:t>
            </a:r>
            <a:endParaRPr lang="mr-IN" dirty="0">
              <a:latin typeface="Menlo" charset="0"/>
              <a:ea typeface="Menlo" charset="0"/>
              <a:cs typeface="Menlo" charset="0"/>
            </a:endParaRPr>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47</a:t>
            </a:fld>
            <a:endParaRPr lang="nl-NL"/>
          </a:p>
        </p:txBody>
      </p:sp>
      <p:sp>
        <p:nvSpPr>
          <p:cNvPr id="7" name="Tijdelijke aanduiding voor tekst 6"/>
          <p:cNvSpPr>
            <a:spLocks noGrp="1"/>
          </p:cNvSpPr>
          <p:nvPr>
            <p:ph type="body" sz="quarter" idx="17"/>
          </p:nvPr>
        </p:nvSpPr>
        <p:spPr/>
        <p:txBody>
          <a:bodyPr/>
          <a:lstStyle/>
          <a:p>
            <a:endParaRPr lang="nl-NL" dirty="0"/>
          </a:p>
        </p:txBody>
      </p:sp>
    </p:spTree>
    <p:extLst>
      <p:ext uri="{BB962C8B-B14F-4D97-AF65-F5344CB8AC3E}">
        <p14:creationId xmlns:p14="http://schemas.microsoft.com/office/powerpoint/2010/main" val="442605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p:cNvPicPr>
            <a:picLocks noGrp="1" noChangeAspect="1"/>
          </p:cNvPicPr>
          <p:nvPr>
            <p:ph idx="1"/>
          </p:nvPr>
        </p:nvPicPr>
        <p:blipFill rotWithShape="1">
          <a:blip r:embed="rId2">
            <a:extLst>
              <a:ext uri="{28A0092B-C50C-407E-A947-70E740481C1C}">
                <a14:useLocalDpi xmlns:a14="http://schemas.microsoft.com/office/drawing/2010/main" val="0"/>
              </a:ext>
            </a:extLst>
          </a:blip>
          <a:srcRect r="13915"/>
          <a:stretch/>
        </p:blipFill>
        <p:spPr>
          <a:xfrm>
            <a:off x="838200" y="702129"/>
            <a:ext cx="11108009" cy="5227005"/>
          </a:xfrm>
        </p:spPr>
      </p:pic>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48</a:t>
            </a:fld>
            <a:endParaRPr lang="nl-NL"/>
          </a:p>
        </p:txBody>
      </p:sp>
      <p:sp>
        <p:nvSpPr>
          <p:cNvPr id="7" name="Tijdelijke aanduiding voor tekst 6"/>
          <p:cNvSpPr>
            <a:spLocks noGrp="1"/>
          </p:cNvSpPr>
          <p:nvPr>
            <p:ph type="body" sz="quarter" idx="17"/>
          </p:nvPr>
        </p:nvSpPr>
        <p:spPr/>
        <p:txBody>
          <a:bodyPr/>
          <a:lstStyle/>
          <a:p>
            <a:endParaRPr lang="nl-NL"/>
          </a:p>
        </p:txBody>
      </p:sp>
      <p:grpSp>
        <p:nvGrpSpPr>
          <p:cNvPr id="21" name="Groeperen 20"/>
          <p:cNvGrpSpPr/>
          <p:nvPr/>
        </p:nvGrpSpPr>
        <p:grpSpPr>
          <a:xfrm>
            <a:off x="8231653" y="529974"/>
            <a:ext cx="3280266" cy="2101389"/>
            <a:chOff x="8231653" y="529974"/>
            <a:chExt cx="3280266" cy="2101389"/>
          </a:xfrm>
        </p:grpSpPr>
        <p:sp>
          <p:nvSpPr>
            <p:cNvPr id="10" name="Tekstvak 9"/>
            <p:cNvSpPr txBox="1"/>
            <p:nvPr/>
          </p:nvSpPr>
          <p:spPr>
            <a:xfrm rot="16200000">
              <a:off x="8941448" y="1119004"/>
              <a:ext cx="519402" cy="1938992"/>
            </a:xfrm>
            <a:prstGeom prst="rect">
              <a:avLst/>
            </a:prstGeom>
            <a:noFill/>
          </p:spPr>
          <p:txBody>
            <a:bodyPr wrap="square" rtlCol="0">
              <a:spAutoFit/>
            </a:bodyPr>
            <a:lstStyle/>
            <a:p>
              <a:r>
                <a:rPr lang="nl-NL" sz="12000" dirty="0"/>
                <a:t>{</a:t>
              </a:r>
            </a:p>
          </p:txBody>
        </p:sp>
        <p:sp>
          <p:nvSpPr>
            <p:cNvPr id="12" name="Tekstvak 11"/>
            <p:cNvSpPr txBox="1"/>
            <p:nvPr/>
          </p:nvSpPr>
          <p:spPr>
            <a:xfrm>
              <a:off x="10170645" y="529974"/>
              <a:ext cx="519402" cy="1015663"/>
            </a:xfrm>
            <a:prstGeom prst="rect">
              <a:avLst/>
            </a:prstGeom>
            <a:noFill/>
          </p:spPr>
          <p:txBody>
            <a:bodyPr wrap="square" rtlCol="0">
              <a:spAutoFit/>
            </a:bodyPr>
            <a:lstStyle/>
            <a:p>
              <a:r>
                <a:rPr lang="nl-NL" sz="6000" dirty="0"/>
                <a:t>}</a:t>
              </a:r>
            </a:p>
          </p:txBody>
        </p:sp>
        <p:sp>
          <p:nvSpPr>
            <p:cNvPr id="19" name="Tekstvak 18"/>
            <p:cNvSpPr txBox="1"/>
            <p:nvPr/>
          </p:nvSpPr>
          <p:spPr>
            <a:xfrm>
              <a:off x="8866415" y="2262031"/>
              <a:ext cx="963385" cy="369332"/>
            </a:xfrm>
            <a:prstGeom prst="rect">
              <a:avLst/>
            </a:prstGeom>
            <a:noFill/>
          </p:spPr>
          <p:txBody>
            <a:bodyPr wrap="square" rtlCol="0">
              <a:spAutoFit/>
            </a:bodyPr>
            <a:lstStyle/>
            <a:p>
              <a:r>
                <a:rPr lang="nl-NL" dirty="0"/>
                <a:t>100 </a:t>
              </a:r>
              <a:r>
                <a:rPr lang="nl-NL" dirty="0" err="1"/>
                <a:t>px</a:t>
              </a:r>
              <a:endParaRPr lang="nl-NL" dirty="0"/>
            </a:p>
          </p:txBody>
        </p:sp>
        <p:sp>
          <p:nvSpPr>
            <p:cNvPr id="20" name="Tekstvak 19"/>
            <p:cNvSpPr txBox="1"/>
            <p:nvPr/>
          </p:nvSpPr>
          <p:spPr>
            <a:xfrm>
              <a:off x="10548534" y="902126"/>
              <a:ext cx="963385" cy="369332"/>
            </a:xfrm>
            <a:prstGeom prst="rect">
              <a:avLst/>
            </a:prstGeom>
            <a:noFill/>
          </p:spPr>
          <p:txBody>
            <a:bodyPr wrap="square" rtlCol="0">
              <a:spAutoFit/>
            </a:bodyPr>
            <a:lstStyle/>
            <a:p>
              <a:r>
                <a:rPr lang="nl-NL" dirty="0"/>
                <a:t>50px</a:t>
              </a:r>
            </a:p>
          </p:txBody>
        </p:sp>
      </p:grpSp>
    </p:spTree>
    <p:extLst>
      <p:ext uri="{BB962C8B-B14F-4D97-AF65-F5344CB8AC3E}">
        <p14:creationId xmlns:p14="http://schemas.microsoft.com/office/powerpoint/2010/main" val="1640494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49</a:t>
            </a:fld>
            <a:endParaRPr lang="nl-NL"/>
          </a:p>
        </p:txBody>
      </p:sp>
      <p:sp>
        <p:nvSpPr>
          <p:cNvPr id="7" name="Tijdelijke aanduiding voor tekst 6"/>
          <p:cNvSpPr>
            <a:spLocks noGrp="1"/>
          </p:cNvSpPr>
          <p:nvPr>
            <p:ph type="body" sz="quarter" idx="17"/>
          </p:nvPr>
        </p:nvSpPr>
        <p:spPr/>
        <p:txBody>
          <a:bodyPr/>
          <a:lstStyle/>
          <a:p>
            <a:endParaRPr lang="nl-NL" dirty="0"/>
          </a:p>
        </p:txBody>
      </p:sp>
      <p:pic>
        <p:nvPicPr>
          <p:cNvPr id="3" name="Tijdelijke aanduiding voor inhoud 2"/>
          <p:cNvPicPr>
            <a:picLocks noGrp="1" noChangeAspect="1"/>
          </p:cNvPicPr>
          <p:nvPr>
            <p:ph idx="1"/>
          </p:nvPr>
        </p:nvPicPr>
        <p:blipFill rotWithShape="1">
          <a:blip r:embed="rId2">
            <a:extLst>
              <a:ext uri="{28A0092B-C50C-407E-A947-70E740481C1C}">
                <a14:useLocalDpi xmlns:a14="http://schemas.microsoft.com/office/drawing/2010/main" val="0"/>
              </a:ext>
            </a:extLst>
          </a:blip>
          <a:srcRect r="10989"/>
          <a:stretch/>
        </p:blipFill>
        <p:spPr>
          <a:xfrm>
            <a:off x="838199" y="685800"/>
            <a:ext cx="11361838" cy="5150445"/>
          </a:xfrm>
        </p:spPr>
      </p:pic>
    </p:spTree>
    <p:extLst>
      <p:ext uri="{BB962C8B-B14F-4D97-AF65-F5344CB8AC3E}">
        <p14:creationId xmlns:p14="http://schemas.microsoft.com/office/powerpoint/2010/main" val="1091783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8311142-0569-BA40-AA0C-DEFF5A3BCAC2}"/>
              </a:ext>
            </a:extLst>
          </p:cNvPr>
          <p:cNvPicPr>
            <a:picLocks noChangeAspect="1"/>
          </p:cNvPicPr>
          <p:nvPr/>
        </p:nvPicPr>
        <p:blipFill rotWithShape="1">
          <a:blip r:embed="rId2">
            <a:alphaModFix amt="20000"/>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p:txBody>
          <a:bodyPr/>
          <a:lstStyle/>
          <a:p>
            <a:r>
              <a:rPr lang="nl-NL" dirty="0"/>
              <a:t>De taal van de computer: Machinetaal</a:t>
            </a: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5</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dirty="0"/>
              <a:t>COLLEGE 1</a:t>
            </a:r>
          </a:p>
        </p:txBody>
      </p:sp>
    </p:spTree>
    <p:extLst>
      <p:ext uri="{BB962C8B-B14F-4D97-AF65-F5344CB8AC3E}">
        <p14:creationId xmlns:p14="http://schemas.microsoft.com/office/powerpoint/2010/main" val="612319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50</a:t>
            </a:fld>
            <a:endParaRPr lang="nl-NL"/>
          </a:p>
        </p:txBody>
      </p:sp>
      <p:sp>
        <p:nvSpPr>
          <p:cNvPr id="7" name="Tijdelijke aanduiding voor tekst 6"/>
          <p:cNvSpPr>
            <a:spLocks noGrp="1"/>
          </p:cNvSpPr>
          <p:nvPr>
            <p:ph type="body" sz="quarter" idx="17"/>
          </p:nvPr>
        </p:nvSpPr>
        <p:spPr/>
        <p:txBody>
          <a:bodyPr/>
          <a:lstStyle/>
          <a:p>
            <a:endParaRPr lang="nl-NL" dirty="0"/>
          </a:p>
        </p:txBody>
      </p:sp>
      <p:pic>
        <p:nvPicPr>
          <p:cNvPr id="8" name="Afbeelding 7"/>
          <p:cNvPicPr>
            <a:picLocks noChangeAspect="1"/>
          </p:cNvPicPr>
          <p:nvPr/>
        </p:nvPicPr>
        <p:blipFill rotWithShape="1">
          <a:blip r:embed="rId2">
            <a:extLst>
              <a:ext uri="{28A0092B-C50C-407E-A947-70E740481C1C}">
                <a14:useLocalDpi xmlns:a14="http://schemas.microsoft.com/office/drawing/2010/main" val="0"/>
              </a:ext>
            </a:extLst>
          </a:blip>
          <a:srcRect r="14370"/>
          <a:stretch/>
        </p:blipFill>
        <p:spPr>
          <a:xfrm>
            <a:off x="876000" y="644262"/>
            <a:ext cx="10864200" cy="5087067"/>
          </a:xfrm>
          <a:prstGeom prst="rect">
            <a:avLst/>
          </a:prstGeom>
        </p:spPr>
      </p:pic>
    </p:spTree>
    <p:extLst>
      <p:ext uri="{BB962C8B-B14F-4D97-AF65-F5344CB8AC3E}">
        <p14:creationId xmlns:p14="http://schemas.microsoft.com/office/powerpoint/2010/main" val="1534123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Waarom variabelen?</a:t>
            </a:r>
          </a:p>
        </p:txBody>
      </p:sp>
      <p:sp>
        <p:nvSpPr>
          <p:cNvPr id="3" name="Tijdelijke aanduiding voor inhoud 2"/>
          <p:cNvSpPr>
            <a:spLocks noGrp="1"/>
          </p:cNvSpPr>
          <p:nvPr>
            <p:ph idx="1"/>
          </p:nvPr>
        </p:nvSpPr>
        <p:spPr/>
        <p:txBody>
          <a:bodyPr/>
          <a:lstStyle/>
          <a:p>
            <a:r>
              <a:rPr lang="nl-NL" dirty="0"/>
              <a:t>Zo kun je het hele gezicht op een flexibele manier tekenen:</a:t>
            </a:r>
          </a:p>
          <a:p>
            <a:endParaRPr lang="nl-NL" dirty="0"/>
          </a:p>
          <a:p>
            <a:r>
              <a:rPr lang="nl-NL" dirty="0">
                <a:hlinkClick r:id="rId2"/>
              </a:rPr>
              <a:t>https://www.khanacademy.org/computer-programming/variabelen-gezicht-met-x-y-en-diameter-en-oogafstand/4677542777208832</a:t>
            </a:r>
            <a:endParaRPr lang="nl-NL" dirty="0"/>
          </a:p>
          <a:p>
            <a:endParaRPr lang="nl-NL" dirty="0"/>
          </a:p>
          <a:p>
            <a:r>
              <a:rPr lang="nl-NL" dirty="0">
                <a:hlinkClick r:id="rId3"/>
              </a:rPr>
              <a:t>https://www.khanacademy.org/computer-programming/variabelen-gezicht-compleet/5406118212288512</a:t>
            </a:r>
            <a:endParaRPr lang="nl-NL" dirty="0"/>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51</a:t>
            </a:fld>
            <a:endParaRPr lang="nl-NL"/>
          </a:p>
        </p:txBody>
      </p:sp>
      <p:sp>
        <p:nvSpPr>
          <p:cNvPr id="7" name="Tijdelijke aanduiding voor tekst 6"/>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18217439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Dit is nog maar het begin</a:t>
            </a:r>
            <a:r>
              <a:rPr lang="mr-IN" dirty="0"/>
              <a:t>…</a:t>
            </a:r>
            <a:endParaRPr lang="nl-NL" dirty="0"/>
          </a:p>
        </p:txBody>
      </p:sp>
      <p:sp>
        <p:nvSpPr>
          <p:cNvPr id="3" name="Tijdelijke aanduiding voor inhoud 2"/>
          <p:cNvSpPr>
            <a:spLocks noGrp="1"/>
          </p:cNvSpPr>
          <p:nvPr>
            <p:ph idx="1"/>
          </p:nvPr>
        </p:nvSpPr>
        <p:spPr/>
        <p:txBody>
          <a:bodyPr/>
          <a:lstStyle/>
          <a:p>
            <a:r>
              <a:rPr lang="nl-NL" dirty="0"/>
              <a:t>Je kunt variabelen ook gebruiken om te tellen, te kiezen, scores bij te houden, enz. enz.</a:t>
            </a:r>
          </a:p>
          <a:p>
            <a:endParaRPr lang="nl-NL" dirty="0"/>
          </a:p>
          <a:p>
            <a:endParaRPr lang="nl-NL" dirty="0"/>
          </a:p>
          <a:p>
            <a:r>
              <a:rPr lang="nl-NL" dirty="0">
                <a:hlinkClick r:id="rId2"/>
              </a:rPr>
              <a:t>https://www.khanacademy.org/computer-programming/reken-denkspel/4674417987174400</a:t>
            </a:r>
            <a:endParaRPr lang="nl-NL" dirty="0"/>
          </a:p>
          <a:p>
            <a:endParaRPr lang="nl-NL" dirty="0"/>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52</a:t>
            </a:fld>
            <a:endParaRPr lang="nl-NL"/>
          </a:p>
        </p:txBody>
      </p:sp>
      <p:sp>
        <p:nvSpPr>
          <p:cNvPr id="7" name="Tijdelijke aanduiding voor tekst 6"/>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1465550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Operaties op variabelen</a:t>
            </a:r>
          </a:p>
        </p:txBody>
      </p:sp>
      <p:sp>
        <p:nvSpPr>
          <p:cNvPr id="3" name="Tijdelijke aanduiding voor inhoud 2"/>
          <p:cNvSpPr>
            <a:spLocks noGrp="1"/>
          </p:cNvSpPr>
          <p:nvPr>
            <p:ph idx="1"/>
          </p:nvPr>
        </p:nvSpPr>
        <p:spPr/>
        <p:txBody>
          <a:bodyPr>
            <a:normAutofit/>
          </a:bodyPr>
          <a:lstStyle/>
          <a:p>
            <a:pPr marL="0" indent="0">
              <a:buNone/>
            </a:pPr>
            <a:r>
              <a:rPr lang="nl-NL" sz="2400" dirty="0">
                <a:latin typeface="Menlo" charset="0"/>
                <a:ea typeface="Menlo" charset="0"/>
                <a:cs typeface="Menlo" charset="0"/>
              </a:rPr>
              <a:t>var x = 10;</a:t>
            </a:r>
          </a:p>
          <a:p>
            <a:pPr marL="0" indent="0">
              <a:buNone/>
            </a:pPr>
            <a:r>
              <a:rPr lang="nl-NL" sz="2400" dirty="0">
                <a:latin typeface="Menlo" charset="0"/>
                <a:ea typeface="Menlo" charset="0"/>
                <a:cs typeface="Menlo" charset="0"/>
              </a:rPr>
              <a:t>var y = 20;</a:t>
            </a:r>
          </a:p>
          <a:p>
            <a:pPr marL="0" indent="0">
              <a:buNone/>
            </a:pPr>
            <a:r>
              <a:rPr lang="nl-NL" sz="2400" dirty="0">
                <a:latin typeface="Menlo" charset="0"/>
                <a:ea typeface="Menlo" charset="0"/>
                <a:cs typeface="Menlo" charset="0"/>
              </a:rPr>
              <a:t>var </a:t>
            </a:r>
            <a:r>
              <a:rPr lang="nl-NL" sz="2400" dirty="0" err="1">
                <a:latin typeface="Menlo" charset="0"/>
                <a:ea typeface="Menlo" charset="0"/>
                <a:cs typeface="Menlo" charset="0"/>
              </a:rPr>
              <a:t>message</a:t>
            </a:r>
            <a:r>
              <a:rPr lang="nl-NL" sz="2400" dirty="0">
                <a:latin typeface="Menlo" charset="0"/>
                <a:ea typeface="Menlo" charset="0"/>
                <a:cs typeface="Menlo" charset="0"/>
              </a:rPr>
              <a:t> = “resultaat”;</a:t>
            </a:r>
          </a:p>
          <a:p>
            <a:pPr marL="0" indent="0">
              <a:buNone/>
            </a:pPr>
            <a:r>
              <a:rPr lang="nl-NL" sz="2400" dirty="0">
                <a:latin typeface="Menlo" charset="0"/>
                <a:ea typeface="Menlo" charset="0"/>
                <a:cs typeface="Menlo" charset="0"/>
              </a:rPr>
              <a:t>var </a:t>
            </a:r>
            <a:r>
              <a:rPr lang="nl-NL" sz="2400" dirty="0" err="1">
                <a:latin typeface="Menlo" charset="0"/>
                <a:ea typeface="Menlo" charset="0"/>
                <a:cs typeface="Menlo" charset="0"/>
              </a:rPr>
              <a:t>spelIsOver</a:t>
            </a:r>
            <a:r>
              <a:rPr lang="nl-NL" sz="2400" dirty="0">
                <a:latin typeface="Menlo" charset="0"/>
                <a:ea typeface="Menlo" charset="0"/>
                <a:cs typeface="Menlo" charset="0"/>
              </a:rPr>
              <a:t> = </a:t>
            </a:r>
            <a:r>
              <a:rPr lang="nl-NL" sz="2400" dirty="0" err="1">
                <a:latin typeface="Menlo" charset="0"/>
                <a:ea typeface="Menlo" charset="0"/>
                <a:cs typeface="Menlo" charset="0"/>
              </a:rPr>
              <a:t>true</a:t>
            </a:r>
            <a:r>
              <a:rPr lang="nl-NL" sz="2400" dirty="0">
                <a:latin typeface="Menlo" charset="0"/>
                <a:ea typeface="Menlo" charset="0"/>
                <a:cs typeface="Menlo" charset="0"/>
              </a:rPr>
              <a:t>;</a:t>
            </a:r>
          </a:p>
          <a:p>
            <a:pPr marL="0" indent="0">
              <a:buNone/>
            </a:pPr>
            <a:endParaRPr lang="nl-NL" sz="2400" dirty="0">
              <a:latin typeface="Menlo" charset="0"/>
              <a:ea typeface="Menlo" charset="0"/>
              <a:cs typeface="Menlo" charset="0"/>
            </a:endParaRPr>
          </a:p>
          <a:p>
            <a:pPr marL="0" indent="0">
              <a:buNone/>
            </a:pPr>
            <a:r>
              <a:rPr lang="nl-NL" sz="2400" dirty="0">
                <a:latin typeface="Menlo" charset="0"/>
                <a:ea typeface="Menlo" charset="0"/>
                <a:cs typeface="Menlo" charset="0"/>
              </a:rPr>
              <a:t>var </a:t>
            </a:r>
            <a:r>
              <a:rPr lang="nl-NL" sz="2400" dirty="0" err="1">
                <a:latin typeface="Menlo" charset="0"/>
                <a:ea typeface="Menlo" charset="0"/>
                <a:cs typeface="Menlo" charset="0"/>
              </a:rPr>
              <a:t>antwoordA</a:t>
            </a:r>
            <a:r>
              <a:rPr lang="nl-NL" sz="2400" dirty="0">
                <a:latin typeface="Menlo" charset="0"/>
                <a:ea typeface="Menlo" charset="0"/>
                <a:cs typeface="Menlo" charset="0"/>
              </a:rPr>
              <a:t> = x + y;</a:t>
            </a:r>
          </a:p>
          <a:p>
            <a:pPr marL="0" indent="0">
              <a:buNone/>
            </a:pPr>
            <a:r>
              <a:rPr lang="nl-NL" sz="2400" dirty="0">
                <a:latin typeface="Menlo" charset="0"/>
                <a:ea typeface="Menlo" charset="0"/>
                <a:cs typeface="Menlo" charset="0"/>
              </a:rPr>
              <a:t>var </a:t>
            </a:r>
            <a:r>
              <a:rPr lang="nl-NL" sz="2400" dirty="0" err="1">
                <a:latin typeface="Menlo" charset="0"/>
                <a:ea typeface="Menlo" charset="0"/>
                <a:cs typeface="Menlo" charset="0"/>
              </a:rPr>
              <a:t>antwoordB</a:t>
            </a:r>
            <a:r>
              <a:rPr lang="nl-NL" sz="2400" dirty="0">
                <a:latin typeface="Menlo" charset="0"/>
                <a:ea typeface="Menlo" charset="0"/>
                <a:cs typeface="Menlo" charset="0"/>
              </a:rPr>
              <a:t> = </a:t>
            </a:r>
            <a:r>
              <a:rPr lang="nl-NL" sz="2400" dirty="0" err="1">
                <a:latin typeface="Menlo" charset="0"/>
                <a:ea typeface="Menlo" charset="0"/>
                <a:cs typeface="Menlo" charset="0"/>
              </a:rPr>
              <a:t>message</a:t>
            </a:r>
            <a:r>
              <a:rPr lang="nl-NL" sz="2400" dirty="0">
                <a:latin typeface="Menlo" charset="0"/>
                <a:ea typeface="Menlo" charset="0"/>
                <a:cs typeface="Menlo" charset="0"/>
              </a:rPr>
              <a:t> + y;</a:t>
            </a:r>
          </a:p>
          <a:p>
            <a:pPr marL="0" indent="0">
              <a:buNone/>
            </a:pPr>
            <a:r>
              <a:rPr lang="nl-NL" sz="2400" dirty="0">
                <a:latin typeface="Menlo" charset="0"/>
                <a:ea typeface="Menlo" charset="0"/>
                <a:cs typeface="Menlo" charset="0"/>
              </a:rPr>
              <a:t>var </a:t>
            </a:r>
            <a:r>
              <a:rPr lang="nl-NL" sz="2400" dirty="0" err="1">
                <a:latin typeface="Menlo" charset="0"/>
                <a:ea typeface="Menlo" charset="0"/>
                <a:cs typeface="Menlo" charset="0"/>
              </a:rPr>
              <a:t>antwoordC</a:t>
            </a:r>
            <a:r>
              <a:rPr lang="nl-NL" sz="2400" dirty="0">
                <a:latin typeface="Menlo" charset="0"/>
                <a:ea typeface="Menlo" charset="0"/>
                <a:cs typeface="Menlo" charset="0"/>
              </a:rPr>
              <a:t> = x + </a:t>
            </a:r>
            <a:r>
              <a:rPr lang="nl-NL" sz="2400" dirty="0" err="1">
                <a:latin typeface="Menlo" charset="0"/>
                <a:ea typeface="Menlo" charset="0"/>
                <a:cs typeface="Menlo" charset="0"/>
              </a:rPr>
              <a:t>spelIsOver</a:t>
            </a:r>
            <a:r>
              <a:rPr lang="nl-NL" sz="2400" dirty="0">
                <a:latin typeface="Menlo" charset="0"/>
                <a:ea typeface="Menlo" charset="0"/>
                <a:cs typeface="Menlo" charset="0"/>
              </a:rPr>
              <a:t>;</a:t>
            </a:r>
          </a:p>
          <a:p>
            <a:pPr marL="0" indent="0">
              <a:buNone/>
            </a:pPr>
            <a:r>
              <a:rPr lang="nl-NL" sz="2400" dirty="0">
                <a:latin typeface="Menlo" charset="0"/>
                <a:ea typeface="Menlo" charset="0"/>
                <a:cs typeface="Menlo" charset="0"/>
              </a:rPr>
              <a:t>var </a:t>
            </a:r>
            <a:r>
              <a:rPr lang="nl-NL" sz="2400" dirty="0" err="1">
                <a:latin typeface="Menlo" charset="0"/>
                <a:ea typeface="Menlo" charset="0"/>
                <a:cs typeface="Menlo" charset="0"/>
              </a:rPr>
              <a:t>antwoordD</a:t>
            </a:r>
            <a:r>
              <a:rPr lang="nl-NL" sz="2400" dirty="0">
                <a:latin typeface="Menlo" charset="0"/>
                <a:ea typeface="Menlo" charset="0"/>
                <a:cs typeface="Menlo" charset="0"/>
              </a:rPr>
              <a:t> = </a:t>
            </a:r>
            <a:r>
              <a:rPr lang="nl-NL" sz="2400" dirty="0" err="1">
                <a:latin typeface="Menlo" charset="0"/>
                <a:ea typeface="Menlo" charset="0"/>
                <a:cs typeface="Menlo" charset="0"/>
              </a:rPr>
              <a:t>message</a:t>
            </a:r>
            <a:r>
              <a:rPr lang="nl-NL" sz="2400" dirty="0">
                <a:latin typeface="Menlo" charset="0"/>
                <a:ea typeface="Menlo" charset="0"/>
                <a:cs typeface="Menlo" charset="0"/>
              </a:rPr>
              <a:t> + </a:t>
            </a:r>
            <a:r>
              <a:rPr lang="nl-NL" sz="2400" dirty="0" err="1">
                <a:latin typeface="Menlo" charset="0"/>
                <a:ea typeface="Menlo" charset="0"/>
                <a:cs typeface="Menlo" charset="0"/>
              </a:rPr>
              <a:t>spelIsOver</a:t>
            </a:r>
            <a:r>
              <a:rPr lang="nl-NL" sz="2400" dirty="0">
                <a:latin typeface="Menlo" charset="0"/>
                <a:ea typeface="Menlo" charset="0"/>
                <a:cs typeface="Menlo" charset="0"/>
              </a:rPr>
              <a:t>;</a:t>
            </a:r>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53</a:t>
            </a:fld>
            <a:endParaRPr lang="nl-NL"/>
          </a:p>
        </p:txBody>
      </p:sp>
      <p:sp>
        <p:nvSpPr>
          <p:cNvPr id="7" name="Tijdelijke aanduiding voor tekst 6"/>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1089053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Welke naam geef je?</a:t>
            </a:r>
          </a:p>
        </p:txBody>
      </p:sp>
      <p:sp>
        <p:nvSpPr>
          <p:cNvPr id="3" name="Tijdelijke aanduiding voor inhoud 2"/>
          <p:cNvSpPr>
            <a:spLocks noGrp="1"/>
          </p:cNvSpPr>
          <p:nvPr>
            <p:ph idx="1"/>
          </p:nvPr>
        </p:nvSpPr>
        <p:spPr/>
        <p:txBody>
          <a:bodyPr/>
          <a:lstStyle/>
          <a:p>
            <a:r>
              <a:rPr lang="nl-NL" dirty="0"/>
              <a:t>Maakt de naam van een variabele uit?</a:t>
            </a:r>
          </a:p>
          <a:p>
            <a:r>
              <a:rPr lang="nl-NL" dirty="0"/>
              <a:t>Voor een compiler / </a:t>
            </a:r>
            <a:r>
              <a:rPr lang="nl-NL" dirty="0" err="1"/>
              <a:t>interpreter</a:t>
            </a:r>
            <a:r>
              <a:rPr lang="nl-NL" dirty="0"/>
              <a:t> niet</a:t>
            </a:r>
          </a:p>
          <a:p>
            <a:r>
              <a:rPr lang="nl-NL" dirty="0"/>
              <a:t>Voor ons wel</a:t>
            </a:r>
            <a:r>
              <a:rPr lang="mr-IN" dirty="0"/>
              <a:t>…</a:t>
            </a:r>
            <a:endParaRPr lang="nl-NL" dirty="0"/>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54</a:t>
            </a:fld>
            <a:endParaRPr lang="nl-NL"/>
          </a:p>
        </p:txBody>
      </p:sp>
      <p:sp>
        <p:nvSpPr>
          <p:cNvPr id="7" name="Tijdelijke aanduiding voor tekst 6"/>
          <p:cNvSpPr>
            <a:spLocks noGrp="1"/>
          </p:cNvSpPr>
          <p:nvPr>
            <p:ph type="body" sz="quarter" idx="17"/>
          </p:nvPr>
        </p:nvSpPr>
        <p:spPr/>
        <p:txBody>
          <a:bodyPr/>
          <a:lstStyle/>
          <a:p>
            <a:r>
              <a:rPr lang="nl-NL" dirty="0"/>
              <a:t>Naamgeving</a:t>
            </a:r>
          </a:p>
        </p:txBody>
      </p:sp>
    </p:spTree>
    <p:extLst>
      <p:ext uri="{BB962C8B-B14F-4D97-AF65-F5344CB8AC3E}">
        <p14:creationId xmlns:p14="http://schemas.microsoft.com/office/powerpoint/2010/main" val="19277530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Nu lastig, over een maand onbegrijpelijk</a:t>
            </a:r>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55</a:t>
            </a:fld>
            <a:endParaRPr lang="nl-NL"/>
          </a:p>
        </p:txBody>
      </p:sp>
      <p:sp>
        <p:nvSpPr>
          <p:cNvPr id="7" name="Tijdelijke aanduiding voor tekst 6"/>
          <p:cNvSpPr>
            <a:spLocks noGrp="1"/>
          </p:cNvSpPr>
          <p:nvPr>
            <p:ph type="body" sz="quarter" idx="17"/>
          </p:nvPr>
        </p:nvSpPr>
        <p:spPr/>
        <p:txBody>
          <a:bodyPr/>
          <a:lstStyle/>
          <a:p>
            <a:endParaRPr lang="nl-NL"/>
          </a:p>
        </p:txBody>
      </p:sp>
      <p:pic>
        <p:nvPicPr>
          <p:cNvPr id="8" name="Afbeelding 7"/>
          <p:cNvPicPr>
            <a:picLocks noChangeAspect="1"/>
          </p:cNvPicPr>
          <p:nvPr/>
        </p:nvPicPr>
        <p:blipFill rotWithShape="1">
          <a:blip r:embed="rId2">
            <a:extLst>
              <a:ext uri="{28A0092B-C50C-407E-A947-70E740481C1C}">
                <a14:useLocalDpi xmlns:a14="http://schemas.microsoft.com/office/drawing/2010/main" val="0"/>
              </a:ext>
            </a:extLst>
          </a:blip>
          <a:srcRect l="5" r="14368"/>
          <a:stretch/>
        </p:blipFill>
        <p:spPr>
          <a:xfrm>
            <a:off x="876000" y="1079980"/>
            <a:ext cx="10440000" cy="5276370"/>
          </a:xfrm>
          <a:prstGeom prst="rect">
            <a:avLst/>
          </a:prstGeom>
        </p:spPr>
      </p:pic>
    </p:spTree>
    <p:extLst>
      <p:ext uri="{BB962C8B-B14F-4D97-AF65-F5344CB8AC3E}">
        <p14:creationId xmlns:p14="http://schemas.microsoft.com/office/powerpoint/2010/main" val="1806554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Of zie de code uit p5.js </a:t>
            </a:r>
            <a:r>
              <a:rPr lang="nl-NL" dirty="0" err="1"/>
              <a:t>library</a:t>
            </a:r>
            <a:endParaRPr lang="nl-NL" dirty="0"/>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56</a:t>
            </a:fld>
            <a:endParaRPr lang="nl-NL"/>
          </a:p>
        </p:txBody>
      </p:sp>
      <p:sp>
        <p:nvSpPr>
          <p:cNvPr id="7" name="Tijdelijke aanduiding voor tekst 6"/>
          <p:cNvSpPr>
            <a:spLocks noGrp="1"/>
          </p:cNvSpPr>
          <p:nvPr>
            <p:ph type="body" sz="quarter" idx="17"/>
          </p:nvPr>
        </p:nvSpPr>
        <p:spPr/>
        <p:txBody>
          <a:bodyPr/>
          <a:lstStyle/>
          <a:p>
            <a:endParaRPr lang="nl-NL"/>
          </a:p>
        </p:txBody>
      </p:sp>
      <p:pic>
        <p:nvPicPr>
          <p:cNvPr id="8" name="Afbeelding 7"/>
          <p:cNvPicPr>
            <a:picLocks noChangeAspect="1"/>
          </p:cNvPicPr>
          <p:nvPr/>
        </p:nvPicPr>
        <p:blipFill rotWithShape="1">
          <a:blip r:embed="rId2">
            <a:extLst>
              <a:ext uri="{28A0092B-C50C-407E-A947-70E740481C1C}">
                <a14:useLocalDpi xmlns:a14="http://schemas.microsoft.com/office/drawing/2010/main" val="0"/>
              </a:ext>
            </a:extLst>
          </a:blip>
          <a:srcRect b="23546"/>
          <a:stretch/>
        </p:blipFill>
        <p:spPr>
          <a:xfrm>
            <a:off x="2209800" y="1252722"/>
            <a:ext cx="7886700" cy="4680000"/>
          </a:xfrm>
          <a:prstGeom prst="rect">
            <a:avLst/>
          </a:prstGeom>
        </p:spPr>
      </p:pic>
    </p:spTree>
    <p:extLst>
      <p:ext uri="{BB962C8B-B14F-4D97-AF65-F5344CB8AC3E}">
        <p14:creationId xmlns:p14="http://schemas.microsoft.com/office/powerpoint/2010/main" val="1837308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Dezelfde code, </a:t>
            </a:r>
            <a:r>
              <a:rPr lang="nl-NL" dirty="0" err="1"/>
              <a:t>minified</a:t>
            </a:r>
            <a:endParaRPr lang="nl-NL" dirty="0"/>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57</a:t>
            </a:fld>
            <a:endParaRPr lang="nl-NL"/>
          </a:p>
        </p:txBody>
      </p:sp>
      <p:sp>
        <p:nvSpPr>
          <p:cNvPr id="7" name="Tijdelijke aanduiding voor tekst 6"/>
          <p:cNvSpPr>
            <a:spLocks noGrp="1"/>
          </p:cNvSpPr>
          <p:nvPr>
            <p:ph type="body" sz="quarter" idx="17"/>
          </p:nvPr>
        </p:nvSpPr>
        <p:spPr/>
        <p:txBody>
          <a:bodyPr/>
          <a:lstStyle/>
          <a:p>
            <a:endParaRPr lang="nl-NL"/>
          </a:p>
        </p:txBody>
      </p:sp>
      <p:pic>
        <p:nvPicPr>
          <p:cNvPr id="10" name="Afbeelding 9"/>
          <p:cNvPicPr>
            <a:picLocks noChangeAspect="1"/>
          </p:cNvPicPr>
          <p:nvPr/>
        </p:nvPicPr>
        <p:blipFill rotWithShape="1">
          <a:blip r:embed="rId2">
            <a:extLst>
              <a:ext uri="{28A0092B-C50C-407E-A947-70E740481C1C}">
                <a14:useLocalDpi xmlns:a14="http://schemas.microsoft.com/office/drawing/2010/main" val="0"/>
              </a:ext>
            </a:extLst>
          </a:blip>
          <a:srcRect b="26509"/>
          <a:stretch/>
        </p:blipFill>
        <p:spPr>
          <a:xfrm>
            <a:off x="1477429" y="1073336"/>
            <a:ext cx="9644418" cy="5040000"/>
          </a:xfrm>
          <a:prstGeom prst="rect">
            <a:avLst/>
          </a:prstGeom>
        </p:spPr>
      </p:pic>
    </p:spTree>
    <p:extLst>
      <p:ext uri="{BB962C8B-B14F-4D97-AF65-F5344CB8AC3E}">
        <p14:creationId xmlns:p14="http://schemas.microsoft.com/office/powerpoint/2010/main" val="3619628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camelCase</a:t>
            </a:r>
            <a:endParaRPr lang="nl-NL" dirty="0"/>
          </a:p>
        </p:txBody>
      </p:sp>
      <p:sp>
        <p:nvSpPr>
          <p:cNvPr id="3" name="Tijdelijke aanduiding voor inhoud 2"/>
          <p:cNvSpPr>
            <a:spLocks noGrp="1"/>
          </p:cNvSpPr>
          <p:nvPr>
            <p:ph idx="1"/>
          </p:nvPr>
        </p:nvSpPr>
        <p:spPr/>
        <p:txBody>
          <a:bodyPr/>
          <a:lstStyle/>
          <a:p>
            <a:r>
              <a:rPr lang="nl-NL" dirty="0"/>
              <a:t>Neem het gebruik van heel veel programmeurs over:</a:t>
            </a:r>
          </a:p>
          <a:p>
            <a:pPr lvl="1"/>
            <a:r>
              <a:rPr lang="nl-NL" dirty="0"/>
              <a:t>Gebruik duidelijke namen die maar op één manier begrepen kunnen worden</a:t>
            </a:r>
          </a:p>
          <a:p>
            <a:pPr lvl="2"/>
            <a:r>
              <a:rPr lang="nl-NL" dirty="0">
                <a:solidFill>
                  <a:srgbClr val="FF0000"/>
                </a:solidFill>
              </a:rPr>
              <a:t>NIET: var u = 0;</a:t>
            </a:r>
          </a:p>
          <a:p>
            <a:pPr lvl="2"/>
            <a:r>
              <a:rPr lang="nl-NL" dirty="0">
                <a:solidFill>
                  <a:schemeClr val="accent6"/>
                </a:solidFill>
              </a:rPr>
              <a:t>WEL: var uitkomst = 0;</a:t>
            </a:r>
          </a:p>
          <a:p>
            <a:pPr lvl="1"/>
            <a:r>
              <a:rPr lang="nl-NL" dirty="0"/>
              <a:t>Begin de naam van je variabele altijd met kleine letters</a:t>
            </a:r>
          </a:p>
          <a:p>
            <a:pPr lvl="2"/>
            <a:r>
              <a:rPr lang="nl-NL" dirty="0">
                <a:solidFill>
                  <a:srgbClr val="FF0000"/>
                </a:solidFill>
              </a:rPr>
              <a:t>NIET: var Uitkomst = 0;</a:t>
            </a:r>
          </a:p>
          <a:p>
            <a:pPr lvl="2"/>
            <a:r>
              <a:rPr lang="nl-NL" dirty="0">
                <a:solidFill>
                  <a:schemeClr val="accent6"/>
                </a:solidFill>
              </a:rPr>
              <a:t>WEL: var uitkomst = 0;</a:t>
            </a:r>
          </a:p>
          <a:p>
            <a:pPr lvl="1"/>
            <a:r>
              <a:rPr lang="nl-NL" dirty="0"/>
              <a:t>Bestaat de naam van je variabele uit meer dan één woord, schrijf ze aan elkaar, maar begin iedere letter van een woord met een hoofdletter, behalve het eerste woord. Dit heet </a:t>
            </a:r>
            <a:r>
              <a:rPr lang="nl-NL" dirty="0" err="1"/>
              <a:t>camelCase</a:t>
            </a:r>
            <a:r>
              <a:rPr lang="nl-NL" dirty="0"/>
              <a:t>:</a:t>
            </a:r>
          </a:p>
          <a:p>
            <a:pPr lvl="2"/>
            <a:r>
              <a:rPr lang="nl-NL" dirty="0">
                <a:solidFill>
                  <a:srgbClr val="FF0000"/>
                </a:solidFill>
              </a:rPr>
              <a:t>NIET: var </a:t>
            </a:r>
            <a:r>
              <a:rPr lang="nl-NL" dirty="0" err="1">
                <a:solidFill>
                  <a:srgbClr val="FF0000"/>
                </a:solidFill>
              </a:rPr>
              <a:t>aantalvijanden</a:t>
            </a:r>
            <a:r>
              <a:rPr lang="nl-NL" dirty="0">
                <a:solidFill>
                  <a:srgbClr val="FF0000"/>
                </a:solidFill>
              </a:rPr>
              <a:t> = 5;</a:t>
            </a:r>
          </a:p>
          <a:p>
            <a:pPr lvl="2"/>
            <a:r>
              <a:rPr lang="nl-NL" dirty="0">
                <a:solidFill>
                  <a:schemeClr val="accent6"/>
                </a:solidFill>
              </a:rPr>
              <a:t>WEL: var </a:t>
            </a:r>
            <a:r>
              <a:rPr lang="nl-NL" dirty="0" err="1">
                <a:solidFill>
                  <a:schemeClr val="accent6"/>
                </a:solidFill>
              </a:rPr>
              <a:t>aantalVijanden</a:t>
            </a:r>
            <a:r>
              <a:rPr lang="nl-NL" dirty="0">
                <a:solidFill>
                  <a:schemeClr val="accent6"/>
                </a:solidFill>
              </a:rPr>
              <a:t> = 5;</a:t>
            </a:r>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58</a:t>
            </a:fld>
            <a:endParaRPr lang="nl-NL"/>
          </a:p>
        </p:txBody>
      </p:sp>
      <p:sp>
        <p:nvSpPr>
          <p:cNvPr id="7" name="Tijdelijke aanduiding voor tekst 6"/>
          <p:cNvSpPr>
            <a:spLocks noGrp="1"/>
          </p:cNvSpPr>
          <p:nvPr>
            <p:ph type="body" sz="quarter" idx="17"/>
          </p:nvPr>
        </p:nvSpPr>
        <p:spPr/>
        <p:txBody>
          <a:bodyPr/>
          <a:lstStyle/>
          <a:p>
            <a:endParaRPr lang="nl-NL" dirty="0"/>
          </a:p>
        </p:txBody>
      </p:sp>
    </p:spTree>
    <p:extLst>
      <p:ext uri="{BB962C8B-B14F-4D97-AF65-F5344CB8AC3E}">
        <p14:creationId xmlns:p14="http://schemas.microsoft.com/office/powerpoint/2010/main" val="1257663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1365A-5B63-674C-B83F-12A812251706}"/>
              </a:ext>
            </a:extLst>
          </p:cNvPr>
          <p:cNvSpPr>
            <a:spLocks noGrp="1"/>
          </p:cNvSpPr>
          <p:nvPr>
            <p:ph type="title"/>
          </p:nvPr>
        </p:nvSpPr>
        <p:spPr/>
        <p:txBody>
          <a:bodyPr/>
          <a:lstStyle/>
          <a:p>
            <a:r>
              <a:rPr lang="nl-NL" dirty="0"/>
              <a:t>Welke gegevens kunnen in een variabele?</a:t>
            </a:r>
          </a:p>
        </p:txBody>
      </p:sp>
      <p:sp>
        <p:nvSpPr>
          <p:cNvPr id="3" name="Tijdelijke aanduiding voor inhoud 2">
            <a:extLst>
              <a:ext uri="{FF2B5EF4-FFF2-40B4-BE49-F238E27FC236}">
                <a16:creationId xmlns:a16="http://schemas.microsoft.com/office/drawing/2014/main" id="{5CAFEDCC-3E49-984C-A049-07283EE402E9}"/>
              </a:ext>
            </a:extLst>
          </p:cNvPr>
          <p:cNvSpPr>
            <a:spLocks noGrp="1"/>
          </p:cNvSpPr>
          <p:nvPr>
            <p:ph idx="1"/>
          </p:nvPr>
        </p:nvSpPr>
        <p:spPr/>
        <p:txBody>
          <a:bodyPr>
            <a:normAutofit/>
          </a:bodyPr>
          <a:lstStyle/>
          <a:p>
            <a:pPr marL="0" indent="0">
              <a:buNone/>
            </a:pPr>
            <a:r>
              <a:rPr lang="nl-NL" dirty="0"/>
              <a:t>Een </a:t>
            </a:r>
            <a:r>
              <a:rPr lang="nl-NL" u="sng" dirty="0"/>
              <a:t>datatype</a:t>
            </a:r>
            <a:r>
              <a:rPr lang="nl-NL" dirty="0"/>
              <a:t> is het soort gegeven dat in een variabele kan worden opgeslagen. Vier eenvoudige datatypen in </a:t>
            </a:r>
            <a:r>
              <a:rPr lang="nl-NL" dirty="0" err="1"/>
              <a:t>JavaScript</a:t>
            </a:r>
            <a:r>
              <a:rPr lang="nl-NL" dirty="0"/>
              <a:t> zijn:</a:t>
            </a:r>
          </a:p>
          <a:p>
            <a:r>
              <a:rPr lang="nl-NL" b="1" dirty="0" err="1"/>
              <a:t>number</a:t>
            </a:r>
            <a:r>
              <a:rPr lang="nl-NL" dirty="0"/>
              <a:t> = een getal -&gt; standaard kommagetal (Eng: </a:t>
            </a:r>
            <a:r>
              <a:rPr lang="nl-NL" dirty="0" err="1"/>
              <a:t>float</a:t>
            </a:r>
            <a:r>
              <a:rPr lang="nl-NL" dirty="0"/>
              <a:t>)</a:t>
            </a:r>
            <a:br>
              <a:rPr lang="nl-NL" dirty="0"/>
            </a:br>
            <a:r>
              <a:rPr lang="nl-NL" dirty="0">
                <a:latin typeface="Menlo" charset="0"/>
                <a:ea typeface="Menlo" charset="0"/>
                <a:cs typeface="Menlo" charset="0"/>
              </a:rPr>
              <a:t>  var x = 6;</a:t>
            </a:r>
            <a:br>
              <a:rPr lang="nl-NL" dirty="0">
                <a:latin typeface="Menlo" charset="0"/>
                <a:ea typeface="Menlo" charset="0"/>
                <a:cs typeface="Menlo" charset="0"/>
              </a:rPr>
            </a:br>
            <a:r>
              <a:rPr lang="nl-NL" dirty="0">
                <a:latin typeface="Menlo" charset="0"/>
                <a:ea typeface="Menlo" charset="0"/>
                <a:cs typeface="Menlo" charset="0"/>
              </a:rPr>
              <a:t>  var rente = 0.01;</a:t>
            </a:r>
          </a:p>
          <a:p>
            <a:r>
              <a:rPr lang="nl-NL" b="1" dirty="0"/>
              <a:t>string</a:t>
            </a:r>
            <a:r>
              <a:rPr lang="nl-NL" dirty="0"/>
              <a:t> = een tekst, dit kan ook 1 letter zijn</a:t>
            </a:r>
            <a:br>
              <a:rPr lang="nl-NL" dirty="0"/>
            </a:br>
            <a:r>
              <a:rPr lang="nl-NL" dirty="0">
                <a:latin typeface="Menlo" charset="0"/>
                <a:ea typeface="Menlo" charset="0"/>
                <a:cs typeface="Menlo" charset="0"/>
              </a:rPr>
              <a:t>  var boodschap = “Hallo”;</a:t>
            </a:r>
          </a:p>
          <a:p>
            <a:r>
              <a:rPr lang="nl-NL" b="1" dirty="0" err="1"/>
              <a:t>boolean</a:t>
            </a:r>
            <a:r>
              <a:rPr lang="nl-NL" dirty="0"/>
              <a:t> = een gegeven dat twee waarden kan hebben: </a:t>
            </a:r>
            <a:r>
              <a:rPr lang="nl-NL" dirty="0" err="1"/>
              <a:t>false</a:t>
            </a:r>
            <a:r>
              <a:rPr lang="nl-NL" dirty="0"/>
              <a:t> of </a:t>
            </a:r>
            <a:r>
              <a:rPr lang="nl-NL" dirty="0" err="1"/>
              <a:t>true</a:t>
            </a:r>
            <a:r>
              <a:rPr lang="nl-NL" dirty="0"/>
              <a:t> (NL: onwaar of waar)</a:t>
            </a:r>
            <a:br>
              <a:rPr lang="nl-NL" dirty="0"/>
            </a:br>
            <a:r>
              <a:rPr lang="nl-NL" dirty="0">
                <a:latin typeface="Menlo" charset="0"/>
                <a:ea typeface="Menlo" charset="0"/>
                <a:cs typeface="Menlo" charset="0"/>
              </a:rPr>
              <a:t>  var </a:t>
            </a:r>
            <a:r>
              <a:rPr lang="nl-NL" dirty="0" err="1">
                <a:latin typeface="Menlo" charset="0"/>
                <a:ea typeface="Menlo" charset="0"/>
                <a:cs typeface="Menlo" charset="0"/>
              </a:rPr>
              <a:t>guilty</a:t>
            </a:r>
            <a:r>
              <a:rPr lang="nl-NL" dirty="0">
                <a:latin typeface="Menlo" charset="0"/>
                <a:ea typeface="Menlo" charset="0"/>
                <a:cs typeface="Menlo" charset="0"/>
              </a:rPr>
              <a:t> = </a:t>
            </a:r>
            <a:r>
              <a:rPr lang="nl-NL" dirty="0" err="1">
                <a:latin typeface="Menlo" charset="0"/>
                <a:ea typeface="Menlo" charset="0"/>
                <a:cs typeface="Menlo" charset="0"/>
              </a:rPr>
              <a:t>true</a:t>
            </a:r>
            <a:r>
              <a:rPr lang="nl-NL" dirty="0">
                <a:latin typeface="Menlo" charset="0"/>
                <a:ea typeface="Menlo" charset="0"/>
                <a:cs typeface="Menlo" charset="0"/>
              </a:rPr>
              <a:t>;</a:t>
            </a:r>
          </a:p>
          <a:p>
            <a:r>
              <a:rPr lang="nl-NL" b="1" dirty="0" err="1">
                <a:ea typeface="Menlo" charset="0"/>
                <a:cs typeface="Menlo" charset="0"/>
              </a:rPr>
              <a:t>undefined</a:t>
            </a:r>
            <a:endParaRPr lang="nl-NL" b="1" dirty="0">
              <a:ea typeface="Menlo" charset="0"/>
              <a:cs typeface="Menlo" charset="0"/>
            </a:endParaRPr>
          </a:p>
        </p:txBody>
      </p:sp>
      <p:sp>
        <p:nvSpPr>
          <p:cNvPr id="4" name="Tijdelijke aanduiding voor datum 3">
            <a:extLst>
              <a:ext uri="{FF2B5EF4-FFF2-40B4-BE49-F238E27FC236}">
                <a16:creationId xmlns:a16="http://schemas.microsoft.com/office/drawing/2014/main" id="{AC75F20A-1DA0-EC4E-8B57-8999916F2406}"/>
              </a:ext>
            </a:extLst>
          </p:cNvPr>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8C9D7325-1FD1-014C-963E-FCCBBED0A6C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96CDDC-23DA-704D-8423-1202B89E012F}"/>
              </a:ext>
            </a:extLst>
          </p:cNvPr>
          <p:cNvSpPr>
            <a:spLocks noGrp="1"/>
          </p:cNvSpPr>
          <p:nvPr>
            <p:ph type="sldNum" sz="quarter" idx="12"/>
          </p:nvPr>
        </p:nvSpPr>
        <p:spPr/>
        <p:txBody>
          <a:bodyPr/>
          <a:lstStyle/>
          <a:p>
            <a:fld id="{0AAEF2E2-A082-486B-BCC1-A4B8E9CF05F7}" type="slidenum">
              <a:rPr lang="nl-NL" smtClean="0"/>
              <a:t>59</a:t>
            </a:fld>
            <a:endParaRPr lang="nl-NL"/>
          </a:p>
        </p:txBody>
      </p:sp>
      <p:sp>
        <p:nvSpPr>
          <p:cNvPr id="7" name="Tijdelijke aanduiding voor tekst 6">
            <a:extLst>
              <a:ext uri="{FF2B5EF4-FFF2-40B4-BE49-F238E27FC236}">
                <a16:creationId xmlns:a16="http://schemas.microsoft.com/office/drawing/2014/main" id="{5E7E3327-C44B-6F40-8F1C-121360817664}"/>
              </a:ext>
            </a:extLst>
          </p:cNvPr>
          <p:cNvSpPr>
            <a:spLocks noGrp="1"/>
          </p:cNvSpPr>
          <p:nvPr>
            <p:ph type="body" sz="quarter" idx="17"/>
          </p:nvPr>
        </p:nvSpPr>
        <p:spPr/>
        <p:txBody>
          <a:bodyPr/>
          <a:lstStyle/>
          <a:p>
            <a:r>
              <a:rPr lang="nl-NL" dirty="0"/>
              <a:t>UITLEG</a:t>
            </a:r>
          </a:p>
        </p:txBody>
      </p:sp>
    </p:spTree>
    <p:extLst>
      <p:ext uri="{BB962C8B-B14F-4D97-AF65-F5344CB8AC3E}">
        <p14:creationId xmlns:p14="http://schemas.microsoft.com/office/powerpoint/2010/main" val="2099571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C13D1-B9C5-0344-B1F3-DDD6B66845E4}"/>
              </a:ext>
            </a:extLst>
          </p:cNvPr>
          <p:cNvSpPr>
            <a:spLocks noGrp="1"/>
          </p:cNvSpPr>
          <p:nvPr>
            <p:ph type="title"/>
          </p:nvPr>
        </p:nvSpPr>
        <p:spPr/>
        <p:txBody>
          <a:bodyPr/>
          <a:lstStyle/>
          <a:p>
            <a:r>
              <a:rPr lang="nl-NL" dirty="0"/>
              <a:t>Een computer van binnen</a:t>
            </a:r>
          </a:p>
        </p:txBody>
      </p:sp>
      <p:sp>
        <p:nvSpPr>
          <p:cNvPr id="3" name="Tijdelijke aanduiding voor inhoud 2">
            <a:extLst>
              <a:ext uri="{FF2B5EF4-FFF2-40B4-BE49-F238E27FC236}">
                <a16:creationId xmlns:a16="http://schemas.microsoft.com/office/drawing/2014/main" id="{330DE2A0-3590-D948-B6B5-BD45A8F51264}"/>
              </a:ext>
            </a:extLst>
          </p:cNvPr>
          <p:cNvSpPr>
            <a:spLocks noGrp="1"/>
          </p:cNvSpPr>
          <p:nvPr>
            <p:ph idx="1"/>
          </p:nvPr>
        </p:nvSpPr>
        <p:spPr>
          <a:xfrm>
            <a:off x="838200" y="4087891"/>
            <a:ext cx="10515600" cy="2089072"/>
          </a:xfrm>
        </p:spPr>
        <p:txBody>
          <a:bodyPr/>
          <a:lstStyle/>
          <a:p>
            <a:r>
              <a:rPr lang="nl-NL" dirty="0"/>
              <a:t>Processor bedient de bus en kan rekenen</a:t>
            </a:r>
          </a:p>
          <a:p>
            <a:r>
              <a:rPr lang="nl-NL" dirty="0"/>
              <a:t>Bus vervoert getallen van en naar geheugen</a:t>
            </a:r>
          </a:p>
        </p:txBody>
      </p:sp>
      <p:sp>
        <p:nvSpPr>
          <p:cNvPr id="4" name="Tijdelijke aanduiding voor datum 3">
            <a:extLst>
              <a:ext uri="{FF2B5EF4-FFF2-40B4-BE49-F238E27FC236}">
                <a16:creationId xmlns:a16="http://schemas.microsoft.com/office/drawing/2014/main" id="{91198CB7-839A-444E-880B-981D9F588C16}"/>
              </a:ext>
            </a:extLst>
          </p:cNvPr>
          <p:cNvSpPr>
            <a:spLocks noGrp="1"/>
          </p:cNvSpPr>
          <p:nvPr>
            <p:ph type="dt" sz="half" idx="10"/>
          </p:nvPr>
        </p:nvSpPr>
        <p:spPr/>
        <p:txBody>
          <a:bodyPr/>
          <a:lstStyle/>
          <a:p>
            <a:fld id="{8A2B1B6E-020F-4C7F-82FA-49ECBF11F84B}" type="datetime1">
              <a:rPr lang="nl-NL" smtClean="0"/>
              <a:t>23-02-2023</a:t>
            </a:fld>
            <a:endParaRPr lang="nl-NL" dirty="0"/>
          </a:p>
        </p:txBody>
      </p:sp>
      <p:sp>
        <p:nvSpPr>
          <p:cNvPr id="5" name="Tijdelijke aanduiding voor voettekst 4">
            <a:extLst>
              <a:ext uri="{FF2B5EF4-FFF2-40B4-BE49-F238E27FC236}">
                <a16:creationId xmlns:a16="http://schemas.microsoft.com/office/drawing/2014/main" id="{A950870C-2040-4249-AED9-85180EB5B2F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A51387F-9A45-EC42-85F7-1CE116279C1E}"/>
              </a:ext>
            </a:extLst>
          </p:cNvPr>
          <p:cNvSpPr>
            <a:spLocks noGrp="1"/>
          </p:cNvSpPr>
          <p:nvPr>
            <p:ph type="sldNum" sz="quarter" idx="12"/>
          </p:nvPr>
        </p:nvSpPr>
        <p:spPr/>
        <p:txBody>
          <a:bodyPr/>
          <a:lstStyle/>
          <a:p>
            <a:fld id="{0AAEF2E2-A082-486B-BCC1-A4B8E9CF05F7}" type="slidenum">
              <a:rPr lang="nl-NL" smtClean="0"/>
              <a:t>6</a:t>
            </a:fld>
            <a:endParaRPr lang="nl-NL"/>
          </a:p>
        </p:txBody>
      </p:sp>
      <p:sp>
        <p:nvSpPr>
          <p:cNvPr id="7" name="Tijdelijke aanduiding voor tekst 6">
            <a:extLst>
              <a:ext uri="{FF2B5EF4-FFF2-40B4-BE49-F238E27FC236}">
                <a16:creationId xmlns:a16="http://schemas.microsoft.com/office/drawing/2014/main" id="{5C7D85F7-43B6-EC4A-B061-8D50476960A8}"/>
              </a:ext>
            </a:extLst>
          </p:cNvPr>
          <p:cNvSpPr>
            <a:spLocks noGrp="1"/>
          </p:cNvSpPr>
          <p:nvPr>
            <p:ph type="body" sz="quarter" idx="17"/>
          </p:nvPr>
        </p:nvSpPr>
        <p:spPr/>
        <p:txBody>
          <a:bodyPr/>
          <a:lstStyle/>
          <a:p>
            <a:r>
              <a:rPr lang="nl-NL" dirty="0"/>
              <a:t>COLLEGE 1</a:t>
            </a:r>
          </a:p>
        </p:txBody>
      </p:sp>
      <p:sp>
        <p:nvSpPr>
          <p:cNvPr id="8" name="Rechthoek 7">
            <a:extLst>
              <a:ext uri="{FF2B5EF4-FFF2-40B4-BE49-F238E27FC236}">
                <a16:creationId xmlns:a16="http://schemas.microsoft.com/office/drawing/2014/main" id="{D18639F2-ED35-8F4F-A573-569E7A2DFC5D}"/>
              </a:ext>
            </a:extLst>
          </p:cNvPr>
          <p:cNvSpPr/>
          <p:nvPr/>
        </p:nvSpPr>
        <p:spPr>
          <a:xfrm>
            <a:off x="1735810" y="1266513"/>
            <a:ext cx="1845590" cy="158082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2800" dirty="0"/>
              <a:t>Processor</a:t>
            </a:r>
          </a:p>
        </p:txBody>
      </p:sp>
      <p:sp>
        <p:nvSpPr>
          <p:cNvPr id="9" name="Rechthoek 8">
            <a:extLst>
              <a:ext uri="{FF2B5EF4-FFF2-40B4-BE49-F238E27FC236}">
                <a16:creationId xmlns:a16="http://schemas.microsoft.com/office/drawing/2014/main" id="{BB4538E2-2EDB-F64C-952D-DECA46A7A617}"/>
              </a:ext>
            </a:extLst>
          </p:cNvPr>
          <p:cNvSpPr/>
          <p:nvPr/>
        </p:nvSpPr>
        <p:spPr>
          <a:xfrm>
            <a:off x="5173205" y="1255334"/>
            <a:ext cx="1845590" cy="158082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nl-NL" sz="2800" dirty="0"/>
              <a:t>Geheugen</a:t>
            </a:r>
          </a:p>
        </p:txBody>
      </p:sp>
      <p:cxnSp>
        <p:nvCxnSpPr>
          <p:cNvPr id="13" name="Rechte verbindingslijn 12">
            <a:extLst>
              <a:ext uri="{FF2B5EF4-FFF2-40B4-BE49-F238E27FC236}">
                <a16:creationId xmlns:a16="http://schemas.microsoft.com/office/drawing/2014/main" id="{DA6E948A-62EC-514A-BB6A-3DA661568AED}"/>
              </a:ext>
            </a:extLst>
          </p:cNvPr>
          <p:cNvCxnSpPr>
            <a:cxnSpLocks/>
          </p:cNvCxnSpPr>
          <p:nvPr/>
        </p:nvCxnSpPr>
        <p:spPr>
          <a:xfrm>
            <a:off x="2586414" y="2847341"/>
            <a:ext cx="0" cy="533852"/>
          </a:xfrm>
          <a:prstGeom prst="line">
            <a:avLst/>
          </a:prstGeom>
          <a:ln w="76200"/>
        </p:spPr>
        <p:style>
          <a:lnRef idx="3">
            <a:schemeClr val="dk1"/>
          </a:lnRef>
          <a:fillRef idx="0">
            <a:schemeClr val="dk1"/>
          </a:fillRef>
          <a:effectRef idx="2">
            <a:schemeClr val="dk1"/>
          </a:effectRef>
          <a:fontRef idx="minor">
            <a:schemeClr val="tx1"/>
          </a:fontRef>
        </p:style>
      </p:cxnSp>
      <p:cxnSp>
        <p:nvCxnSpPr>
          <p:cNvPr id="17" name="Rechte verbindingslijn 16">
            <a:extLst>
              <a:ext uri="{FF2B5EF4-FFF2-40B4-BE49-F238E27FC236}">
                <a16:creationId xmlns:a16="http://schemas.microsoft.com/office/drawing/2014/main" id="{A704842A-8687-3C40-A512-C9DA66C85D4B}"/>
              </a:ext>
            </a:extLst>
          </p:cNvPr>
          <p:cNvCxnSpPr>
            <a:cxnSpLocks/>
          </p:cNvCxnSpPr>
          <p:nvPr/>
        </p:nvCxnSpPr>
        <p:spPr>
          <a:xfrm>
            <a:off x="6115679" y="2836162"/>
            <a:ext cx="0" cy="533852"/>
          </a:xfrm>
          <a:prstGeom prst="line">
            <a:avLst/>
          </a:prstGeom>
          <a:ln w="76200"/>
        </p:spPr>
        <p:style>
          <a:lnRef idx="3">
            <a:schemeClr val="dk1"/>
          </a:lnRef>
          <a:fillRef idx="0">
            <a:schemeClr val="dk1"/>
          </a:fillRef>
          <a:effectRef idx="2">
            <a:schemeClr val="dk1"/>
          </a:effectRef>
          <a:fontRef idx="minor">
            <a:schemeClr val="tx1"/>
          </a:fontRef>
        </p:style>
      </p:cxnSp>
      <p:cxnSp>
        <p:nvCxnSpPr>
          <p:cNvPr id="18" name="Rechte verbindingslijn 17">
            <a:extLst>
              <a:ext uri="{FF2B5EF4-FFF2-40B4-BE49-F238E27FC236}">
                <a16:creationId xmlns:a16="http://schemas.microsoft.com/office/drawing/2014/main" id="{E93828EB-284B-C74C-9F95-E39BA325CF6C}"/>
              </a:ext>
            </a:extLst>
          </p:cNvPr>
          <p:cNvCxnSpPr>
            <a:cxnSpLocks/>
          </p:cNvCxnSpPr>
          <p:nvPr/>
        </p:nvCxnSpPr>
        <p:spPr>
          <a:xfrm flipH="1">
            <a:off x="2586414" y="3370014"/>
            <a:ext cx="3509586" cy="0"/>
          </a:xfrm>
          <a:prstGeom prst="line">
            <a:avLst/>
          </a:prstGeom>
          <a:ln w="76200"/>
        </p:spPr>
        <p:style>
          <a:lnRef idx="3">
            <a:schemeClr val="dk1"/>
          </a:lnRef>
          <a:fillRef idx="0">
            <a:schemeClr val="dk1"/>
          </a:fillRef>
          <a:effectRef idx="2">
            <a:schemeClr val="dk1"/>
          </a:effectRef>
          <a:fontRef idx="minor">
            <a:schemeClr val="tx1"/>
          </a:fontRef>
        </p:style>
      </p:cxnSp>
      <p:sp>
        <p:nvSpPr>
          <p:cNvPr id="21" name="Tekstvak 20">
            <a:extLst>
              <a:ext uri="{FF2B5EF4-FFF2-40B4-BE49-F238E27FC236}">
                <a16:creationId xmlns:a16="http://schemas.microsoft.com/office/drawing/2014/main" id="{0B0A0037-75D2-0D49-84C9-0509EF26809A}"/>
              </a:ext>
            </a:extLst>
          </p:cNvPr>
          <p:cNvSpPr txBox="1"/>
          <p:nvPr/>
        </p:nvSpPr>
        <p:spPr>
          <a:xfrm>
            <a:off x="4038600" y="3385285"/>
            <a:ext cx="710451" cy="523220"/>
          </a:xfrm>
          <a:prstGeom prst="rect">
            <a:avLst/>
          </a:prstGeom>
          <a:noFill/>
        </p:spPr>
        <p:txBody>
          <a:bodyPr wrap="none" rtlCol="0">
            <a:spAutoFit/>
          </a:bodyPr>
          <a:lstStyle/>
          <a:p>
            <a:r>
              <a:rPr lang="nl-NL" sz="2800" dirty="0"/>
              <a:t>Bus</a:t>
            </a:r>
          </a:p>
        </p:txBody>
      </p:sp>
    </p:spTree>
    <p:extLst>
      <p:ext uri="{BB962C8B-B14F-4D97-AF65-F5344CB8AC3E}">
        <p14:creationId xmlns:p14="http://schemas.microsoft.com/office/powerpoint/2010/main" val="21856477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Datatypen</a:t>
            </a:r>
          </a:p>
        </p:txBody>
      </p:sp>
      <p:sp>
        <p:nvSpPr>
          <p:cNvPr id="3" name="Tijdelijke aanduiding voor inhoud 2"/>
          <p:cNvSpPr>
            <a:spLocks noGrp="1"/>
          </p:cNvSpPr>
          <p:nvPr>
            <p:ph idx="1"/>
          </p:nvPr>
        </p:nvSpPr>
        <p:spPr/>
        <p:txBody>
          <a:bodyPr/>
          <a:lstStyle/>
          <a:p>
            <a:r>
              <a:rPr lang="nl-NL" dirty="0"/>
              <a:t>De </a:t>
            </a:r>
            <a:r>
              <a:rPr lang="nl-NL" dirty="0" err="1"/>
              <a:t>interpreter</a:t>
            </a:r>
            <a:r>
              <a:rPr lang="nl-NL" dirty="0"/>
              <a:t> houdt zelf bij welk soort data er in een variabele zit. Jij hoeft daarvoor niets te doen</a:t>
            </a:r>
          </a:p>
          <a:p>
            <a:pPr marL="0" indent="0">
              <a:buNone/>
            </a:pPr>
            <a:r>
              <a:rPr lang="nl-NL" dirty="0" err="1"/>
              <a:t>JavaScript</a:t>
            </a:r>
            <a:r>
              <a:rPr lang="nl-NL" dirty="0"/>
              <a:t> is een </a:t>
            </a:r>
            <a:r>
              <a:rPr lang="nl-NL" b="1" dirty="0" err="1"/>
              <a:t>weakly-typed</a:t>
            </a:r>
            <a:r>
              <a:rPr lang="nl-NL" b="1" dirty="0"/>
              <a:t> programmeertaal</a:t>
            </a:r>
            <a:r>
              <a:rPr lang="nl-NL" dirty="0"/>
              <a:t>. </a:t>
            </a:r>
          </a:p>
          <a:p>
            <a:r>
              <a:rPr lang="nl-NL" dirty="0"/>
              <a:t>Dat betekent dat jij het datatype niet hoeft op te geven, </a:t>
            </a:r>
            <a:r>
              <a:rPr lang="nl-NL" dirty="0" err="1"/>
              <a:t>JavaScript</a:t>
            </a:r>
            <a:r>
              <a:rPr lang="nl-NL" dirty="0"/>
              <a:t> probeert zelf het juiste datatype te kiezen. </a:t>
            </a:r>
          </a:p>
          <a:p>
            <a:r>
              <a:rPr lang="nl-NL" dirty="0"/>
              <a:t>Dit lijkt handig, maar kan soms tot onverwachte situaties leiden.</a:t>
            </a:r>
          </a:p>
          <a:p>
            <a:endParaRPr lang="nl-NL" dirty="0"/>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60</a:t>
            </a:fld>
            <a:endParaRPr lang="nl-NL"/>
          </a:p>
        </p:txBody>
      </p:sp>
      <p:sp>
        <p:nvSpPr>
          <p:cNvPr id="7" name="Tijdelijke aanduiding voor tekst 6"/>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2223415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1365A-5B63-674C-B83F-12A812251706}"/>
              </a:ext>
            </a:extLst>
          </p:cNvPr>
          <p:cNvSpPr>
            <a:spLocks noGrp="1"/>
          </p:cNvSpPr>
          <p:nvPr>
            <p:ph type="title"/>
          </p:nvPr>
        </p:nvSpPr>
        <p:spPr/>
        <p:txBody>
          <a:bodyPr>
            <a:normAutofit/>
          </a:bodyPr>
          <a:lstStyle/>
          <a:p>
            <a:r>
              <a:rPr lang="nl-NL" dirty="0" err="1"/>
              <a:t>Strongly-Typed</a:t>
            </a:r>
            <a:endParaRPr lang="nl-NL" dirty="0"/>
          </a:p>
        </p:txBody>
      </p:sp>
      <p:sp>
        <p:nvSpPr>
          <p:cNvPr id="3" name="Tijdelijke aanduiding voor inhoud 2">
            <a:extLst>
              <a:ext uri="{FF2B5EF4-FFF2-40B4-BE49-F238E27FC236}">
                <a16:creationId xmlns:a16="http://schemas.microsoft.com/office/drawing/2014/main" id="{5CAFEDCC-3E49-984C-A049-07283EE402E9}"/>
              </a:ext>
            </a:extLst>
          </p:cNvPr>
          <p:cNvSpPr>
            <a:spLocks noGrp="1"/>
          </p:cNvSpPr>
          <p:nvPr>
            <p:ph idx="1"/>
          </p:nvPr>
        </p:nvSpPr>
        <p:spPr/>
        <p:txBody>
          <a:bodyPr>
            <a:normAutofit/>
          </a:bodyPr>
          <a:lstStyle/>
          <a:p>
            <a:pPr marL="0" indent="0">
              <a:buNone/>
            </a:pPr>
            <a:r>
              <a:rPr lang="nl-NL" dirty="0"/>
              <a:t>C is een voorbeeld van een </a:t>
            </a:r>
            <a:r>
              <a:rPr lang="nl-NL" b="1" dirty="0" err="1"/>
              <a:t>strongly-typed</a:t>
            </a:r>
            <a:r>
              <a:rPr lang="nl-NL" b="1" dirty="0"/>
              <a:t> programmeertaal</a:t>
            </a:r>
            <a:r>
              <a:rPr lang="nl-NL" dirty="0"/>
              <a:t>. </a:t>
            </a:r>
          </a:p>
          <a:p>
            <a:r>
              <a:rPr lang="nl-NL" dirty="0"/>
              <a:t>Dat betekent dat je een foutmelding krijgt als je niet heel precies aangeeft welk datatype je wilt gebruiken. </a:t>
            </a:r>
          </a:p>
          <a:p>
            <a:r>
              <a:rPr lang="nl-NL" dirty="0"/>
              <a:t>Dat lijkt onhandig, maar kan voorkomen dat je lang moet zoeken waarom je programma niet doet wat jij bedoelt.</a:t>
            </a:r>
          </a:p>
        </p:txBody>
      </p:sp>
      <p:sp>
        <p:nvSpPr>
          <p:cNvPr id="4" name="Tijdelijke aanduiding voor datum 3">
            <a:extLst>
              <a:ext uri="{FF2B5EF4-FFF2-40B4-BE49-F238E27FC236}">
                <a16:creationId xmlns:a16="http://schemas.microsoft.com/office/drawing/2014/main" id="{AC75F20A-1DA0-EC4E-8B57-8999916F2406}"/>
              </a:ext>
            </a:extLst>
          </p:cNvPr>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8C9D7325-1FD1-014C-963E-FCCBBED0A6C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96CDDC-23DA-704D-8423-1202B89E012F}"/>
              </a:ext>
            </a:extLst>
          </p:cNvPr>
          <p:cNvSpPr>
            <a:spLocks noGrp="1"/>
          </p:cNvSpPr>
          <p:nvPr>
            <p:ph type="sldNum" sz="quarter" idx="12"/>
          </p:nvPr>
        </p:nvSpPr>
        <p:spPr/>
        <p:txBody>
          <a:bodyPr/>
          <a:lstStyle/>
          <a:p>
            <a:fld id="{0AAEF2E2-A082-486B-BCC1-A4B8E9CF05F7}" type="slidenum">
              <a:rPr lang="nl-NL" smtClean="0"/>
              <a:t>61</a:t>
            </a:fld>
            <a:endParaRPr lang="nl-NL"/>
          </a:p>
        </p:txBody>
      </p:sp>
      <p:sp>
        <p:nvSpPr>
          <p:cNvPr id="7" name="Tijdelijke aanduiding voor tekst 6">
            <a:extLst>
              <a:ext uri="{FF2B5EF4-FFF2-40B4-BE49-F238E27FC236}">
                <a16:creationId xmlns:a16="http://schemas.microsoft.com/office/drawing/2014/main" id="{5E7E3327-C44B-6F40-8F1C-121360817664}"/>
              </a:ext>
            </a:extLst>
          </p:cNvPr>
          <p:cNvSpPr>
            <a:spLocks noGrp="1"/>
          </p:cNvSpPr>
          <p:nvPr>
            <p:ph type="body" sz="quarter" idx="17"/>
          </p:nvPr>
        </p:nvSpPr>
        <p:spPr/>
        <p:txBody>
          <a:bodyPr/>
          <a:lstStyle/>
          <a:p>
            <a:r>
              <a:rPr lang="nl-NL" dirty="0"/>
              <a:t>UITLEG</a:t>
            </a:r>
          </a:p>
        </p:txBody>
      </p:sp>
    </p:spTree>
    <p:extLst>
      <p:ext uri="{BB962C8B-B14F-4D97-AF65-F5344CB8AC3E}">
        <p14:creationId xmlns:p14="http://schemas.microsoft.com/office/powerpoint/2010/main" val="23728347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Geef de waarden van </a:t>
            </a:r>
            <a:r>
              <a:rPr lang="nl-NL" dirty="0" err="1"/>
              <a:t>antwoordA</a:t>
            </a:r>
            <a:r>
              <a:rPr lang="nl-NL" dirty="0"/>
              <a:t> t/m -D</a:t>
            </a:r>
          </a:p>
        </p:txBody>
      </p:sp>
      <p:sp>
        <p:nvSpPr>
          <p:cNvPr id="3" name="Tijdelijke aanduiding voor inhoud 2"/>
          <p:cNvSpPr>
            <a:spLocks noGrp="1"/>
          </p:cNvSpPr>
          <p:nvPr>
            <p:ph idx="1"/>
          </p:nvPr>
        </p:nvSpPr>
        <p:spPr/>
        <p:txBody>
          <a:bodyPr>
            <a:normAutofit/>
          </a:bodyPr>
          <a:lstStyle/>
          <a:p>
            <a:pPr marL="0" indent="0">
              <a:buNone/>
            </a:pPr>
            <a:r>
              <a:rPr lang="nl-NL" sz="2400" dirty="0">
                <a:latin typeface="Menlo" charset="0"/>
                <a:ea typeface="Menlo" charset="0"/>
                <a:cs typeface="Menlo" charset="0"/>
              </a:rPr>
              <a:t>var x = 10;</a:t>
            </a:r>
          </a:p>
          <a:p>
            <a:pPr marL="0" indent="0">
              <a:buNone/>
            </a:pPr>
            <a:r>
              <a:rPr lang="nl-NL" sz="2400" dirty="0">
                <a:latin typeface="Menlo" charset="0"/>
                <a:ea typeface="Menlo" charset="0"/>
                <a:cs typeface="Menlo" charset="0"/>
              </a:rPr>
              <a:t>var y = 20;</a:t>
            </a:r>
          </a:p>
          <a:p>
            <a:pPr marL="0" indent="0">
              <a:buNone/>
            </a:pPr>
            <a:r>
              <a:rPr lang="nl-NL" sz="2400" dirty="0">
                <a:latin typeface="Menlo" charset="0"/>
                <a:ea typeface="Menlo" charset="0"/>
                <a:cs typeface="Menlo" charset="0"/>
              </a:rPr>
              <a:t>var </a:t>
            </a:r>
            <a:r>
              <a:rPr lang="nl-NL" sz="2400" dirty="0" err="1">
                <a:latin typeface="Menlo" charset="0"/>
                <a:ea typeface="Menlo" charset="0"/>
                <a:cs typeface="Menlo" charset="0"/>
              </a:rPr>
              <a:t>message</a:t>
            </a:r>
            <a:r>
              <a:rPr lang="nl-NL" sz="2400" dirty="0">
                <a:latin typeface="Menlo" charset="0"/>
                <a:ea typeface="Menlo" charset="0"/>
                <a:cs typeface="Menlo" charset="0"/>
              </a:rPr>
              <a:t> = “resultaat”;</a:t>
            </a:r>
          </a:p>
          <a:p>
            <a:pPr marL="0" indent="0">
              <a:buNone/>
            </a:pPr>
            <a:r>
              <a:rPr lang="nl-NL" sz="2400" dirty="0">
                <a:latin typeface="Menlo" charset="0"/>
                <a:ea typeface="Menlo" charset="0"/>
                <a:cs typeface="Menlo" charset="0"/>
              </a:rPr>
              <a:t>var </a:t>
            </a:r>
            <a:r>
              <a:rPr lang="nl-NL" sz="2400" dirty="0" err="1">
                <a:latin typeface="Menlo" charset="0"/>
                <a:ea typeface="Menlo" charset="0"/>
                <a:cs typeface="Menlo" charset="0"/>
              </a:rPr>
              <a:t>spelIsOver</a:t>
            </a:r>
            <a:r>
              <a:rPr lang="nl-NL" sz="2400" dirty="0">
                <a:latin typeface="Menlo" charset="0"/>
                <a:ea typeface="Menlo" charset="0"/>
                <a:cs typeface="Menlo" charset="0"/>
              </a:rPr>
              <a:t> = </a:t>
            </a:r>
            <a:r>
              <a:rPr lang="nl-NL" sz="2400" dirty="0" err="1">
                <a:latin typeface="Menlo" charset="0"/>
                <a:ea typeface="Menlo" charset="0"/>
                <a:cs typeface="Menlo" charset="0"/>
              </a:rPr>
              <a:t>true</a:t>
            </a:r>
            <a:r>
              <a:rPr lang="nl-NL" sz="2400" dirty="0">
                <a:latin typeface="Menlo" charset="0"/>
                <a:ea typeface="Menlo" charset="0"/>
                <a:cs typeface="Menlo" charset="0"/>
              </a:rPr>
              <a:t>;</a:t>
            </a:r>
          </a:p>
          <a:p>
            <a:pPr marL="0" indent="0">
              <a:buNone/>
            </a:pPr>
            <a:endParaRPr lang="nl-NL" sz="2400" dirty="0">
              <a:latin typeface="Menlo" charset="0"/>
              <a:ea typeface="Menlo" charset="0"/>
              <a:cs typeface="Menlo" charset="0"/>
            </a:endParaRPr>
          </a:p>
          <a:p>
            <a:pPr marL="0" indent="0">
              <a:buNone/>
            </a:pPr>
            <a:r>
              <a:rPr lang="nl-NL" sz="2400" dirty="0">
                <a:latin typeface="Menlo" charset="0"/>
                <a:ea typeface="Menlo" charset="0"/>
                <a:cs typeface="Menlo" charset="0"/>
              </a:rPr>
              <a:t>var </a:t>
            </a:r>
            <a:r>
              <a:rPr lang="nl-NL" sz="2400" dirty="0" err="1">
                <a:latin typeface="Menlo" charset="0"/>
                <a:ea typeface="Menlo" charset="0"/>
                <a:cs typeface="Menlo" charset="0"/>
              </a:rPr>
              <a:t>antwoordA</a:t>
            </a:r>
            <a:r>
              <a:rPr lang="nl-NL" sz="2400" dirty="0">
                <a:latin typeface="Menlo" charset="0"/>
                <a:ea typeface="Menlo" charset="0"/>
                <a:cs typeface="Menlo" charset="0"/>
              </a:rPr>
              <a:t> = x + y;</a:t>
            </a:r>
          </a:p>
          <a:p>
            <a:pPr marL="0" indent="0">
              <a:buNone/>
            </a:pPr>
            <a:r>
              <a:rPr lang="nl-NL" sz="2400" dirty="0">
                <a:latin typeface="Menlo" charset="0"/>
                <a:ea typeface="Menlo" charset="0"/>
                <a:cs typeface="Menlo" charset="0"/>
              </a:rPr>
              <a:t>var </a:t>
            </a:r>
            <a:r>
              <a:rPr lang="nl-NL" sz="2400" dirty="0" err="1">
                <a:latin typeface="Menlo" charset="0"/>
                <a:ea typeface="Menlo" charset="0"/>
                <a:cs typeface="Menlo" charset="0"/>
              </a:rPr>
              <a:t>antwoordB</a:t>
            </a:r>
            <a:r>
              <a:rPr lang="nl-NL" sz="2400" dirty="0">
                <a:latin typeface="Menlo" charset="0"/>
                <a:ea typeface="Menlo" charset="0"/>
                <a:cs typeface="Menlo" charset="0"/>
              </a:rPr>
              <a:t> = </a:t>
            </a:r>
            <a:r>
              <a:rPr lang="nl-NL" sz="2400" dirty="0" err="1">
                <a:latin typeface="Menlo" charset="0"/>
                <a:ea typeface="Menlo" charset="0"/>
                <a:cs typeface="Menlo" charset="0"/>
              </a:rPr>
              <a:t>message</a:t>
            </a:r>
            <a:r>
              <a:rPr lang="nl-NL" sz="2400" dirty="0">
                <a:latin typeface="Menlo" charset="0"/>
                <a:ea typeface="Menlo" charset="0"/>
                <a:cs typeface="Menlo" charset="0"/>
              </a:rPr>
              <a:t> + y;</a:t>
            </a:r>
          </a:p>
          <a:p>
            <a:pPr marL="0" indent="0">
              <a:buNone/>
            </a:pPr>
            <a:r>
              <a:rPr lang="nl-NL" sz="2400" dirty="0">
                <a:latin typeface="Menlo" charset="0"/>
                <a:ea typeface="Menlo" charset="0"/>
                <a:cs typeface="Menlo" charset="0"/>
              </a:rPr>
              <a:t>var </a:t>
            </a:r>
            <a:r>
              <a:rPr lang="nl-NL" sz="2400" dirty="0" err="1">
                <a:latin typeface="Menlo" charset="0"/>
                <a:ea typeface="Menlo" charset="0"/>
                <a:cs typeface="Menlo" charset="0"/>
              </a:rPr>
              <a:t>antwoordC</a:t>
            </a:r>
            <a:r>
              <a:rPr lang="nl-NL" sz="2400" dirty="0">
                <a:latin typeface="Menlo" charset="0"/>
                <a:ea typeface="Menlo" charset="0"/>
                <a:cs typeface="Menlo" charset="0"/>
              </a:rPr>
              <a:t> = x + </a:t>
            </a:r>
            <a:r>
              <a:rPr lang="nl-NL" sz="2400" dirty="0" err="1">
                <a:latin typeface="Menlo" charset="0"/>
                <a:ea typeface="Menlo" charset="0"/>
                <a:cs typeface="Menlo" charset="0"/>
              </a:rPr>
              <a:t>spelIsOver</a:t>
            </a:r>
            <a:r>
              <a:rPr lang="nl-NL" sz="2400" dirty="0">
                <a:latin typeface="Menlo" charset="0"/>
                <a:ea typeface="Menlo" charset="0"/>
                <a:cs typeface="Menlo" charset="0"/>
              </a:rPr>
              <a:t>;</a:t>
            </a:r>
          </a:p>
          <a:p>
            <a:pPr marL="0" indent="0">
              <a:buNone/>
            </a:pPr>
            <a:r>
              <a:rPr lang="nl-NL" sz="2400" dirty="0">
                <a:latin typeface="Menlo" charset="0"/>
                <a:ea typeface="Menlo" charset="0"/>
                <a:cs typeface="Menlo" charset="0"/>
              </a:rPr>
              <a:t>var </a:t>
            </a:r>
            <a:r>
              <a:rPr lang="nl-NL" sz="2400" dirty="0" err="1">
                <a:latin typeface="Menlo" charset="0"/>
                <a:ea typeface="Menlo" charset="0"/>
                <a:cs typeface="Menlo" charset="0"/>
              </a:rPr>
              <a:t>antwoordD</a:t>
            </a:r>
            <a:r>
              <a:rPr lang="nl-NL" sz="2400" dirty="0">
                <a:latin typeface="Menlo" charset="0"/>
                <a:ea typeface="Menlo" charset="0"/>
                <a:cs typeface="Menlo" charset="0"/>
              </a:rPr>
              <a:t> = </a:t>
            </a:r>
            <a:r>
              <a:rPr lang="nl-NL" sz="2400" dirty="0" err="1">
                <a:latin typeface="Menlo" charset="0"/>
                <a:ea typeface="Menlo" charset="0"/>
                <a:cs typeface="Menlo" charset="0"/>
              </a:rPr>
              <a:t>message</a:t>
            </a:r>
            <a:r>
              <a:rPr lang="nl-NL" sz="2400" dirty="0">
                <a:latin typeface="Menlo" charset="0"/>
                <a:ea typeface="Menlo" charset="0"/>
                <a:cs typeface="Menlo" charset="0"/>
              </a:rPr>
              <a:t> + </a:t>
            </a:r>
            <a:r>
              <a:rPr lang="nl-NL" sz="2400" dirty="0" err="1">
                <a:latin typeface="Menlo" charset="0"/>
                <a:ea typeface="Menlo" charset="0"/>
                <a:cs typeface="Menlo" charset="0"/>
              </a:rPr>
              <a:t>spelIsOver</a:t>
            </a:r>
            <a:r>
              <a:rPr lang="nl-NL" sz="2400" dirty="0">
                <a:latin typeface="Menlo" charset="0"/>
                <a:ea typeface="Menlo" charset="0"/>
                <a:cs typeface="Menlo" charset="0"/>
              </a:rPr>
              <a:t>;</a:t>
            </a:r>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62</a:t>
            </a:fld>
            <a:endParaRPr lang="nl-NL"/>
          </a:p>
        </p:txBody>
      </p:sp>
      <p:sp>
        <p:nvSpPr>
          <p:cNvPr id="7" name="Tijdelijke aanduiding voor tekst 6"/>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2900294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Geef de waarden van </a:t>
            </a:r>
            <a:r>
              <a:rPr lang="nl-NL" dirty="0" err="1"/>
              <a:t>antwoordA</a:t>
            </a:r>
            <a:r>
              <a:rPr lang="nl-NL" dirty="0"/>
              <a:t> t/m -D</a:t>
            </a:r>
          </a:p>
        </p:txBody>
      </p:sp>
      <p:sp>
        <p:nvSpPr>
          <p:cNvPr id="3" name="Tijdelijke aanduiding voor inhoud 2"/>
          <p:cNvSpPr>
            <a:spLocks noGrp="1"/>
          </p:cNvSpPr>
          <p:nvPr>
            <p:ph idx="1"/>
          </p:nvPr>
        </p:nvSpPr>
        <p:spPr>
          <a:xfrm>
            <a:off x="838200" y="1252721"/>
            <a:ext cx="11175124" cy="4924242"/>
          </a:xfrm>
        </p:spPr>
        <p:txBody>
          <a:bodyPr>
            <a:normAutofit/>
          </a:bodyPr>
          <a:lstStyle/>
          <a:p>
            <a:pPr marL="0" indent="0">
              <a:buNone/>
            </a:pPr>
            <a:r>
              <a:rPr lang="nl-NL" sz="2400" dirty="0">
                <a:latin typeface="Menlo" charset="0"/>
                <a:ea typeface="Menlo" charset="0"/>
                <a:cs typeface="Menlo" charset="0"/>
              </a:rPr>
              <a:t>var x = 10;</a:t>
            </a:r>
          </a:p>
          <a:p>
            <a:pPr marL="0" indent="0">
              <a:buNone/>
            </a:pPr>
            <a:r>
              <a:rPr lang="nl-NL" sz="2400" dirty="0">
                <a:latin typeface="Menlo" charset="0"/>
                <a:ea typeface="Menlo" charset="0"/>
                <a:cs typeface="Menlo" charset="0"/>
              </a:rPr>
              <a:t>var y = 20;</a:t>
            </a:r>
          </a:p>
          <a:p>
            <a:pPr marL="0" indent="0">
              <a:buNone/>
            </a:pPr>
            <a:r>
              <a:rPr lang="nl-NL" sz="2400" dirty="0">
                <a:latin typeface="Menlo" charset="0"/>
                <a:ea typeface="Menlo" charset="0"/>
                <a:cs typeface="Menlo" charset="0"/>
              </a:rPr>
              <a:t>var </a:t>
            </a:r>
            <a:r>
              <a:rPr lang="nl-NL" sz="2400" dirty="0" err="1">
                <a:latin typeface="Menlo" charset="0"/>
                <a:ea typeface="Menlo" charset="0"/>
                <a:cs typeface="Menlo" charset="0"/>
              </a:rPr>
              <a:t>message</a:t>
            </a:r>
            <a:r>
              <a:rPr lang="nl-NL" sz="2400" dirty="0">
                <a:latin typeface="Menlo" charset="0"/>
                <a:ea typeface="Menlo" charset="0"/>
                <a:cs typeface="Menlo" charset="0"/>
              </a:rPr>
              <a:t> = “resultaat”;</a:t>
            </a:r>
          </a:p>
          <a:p>
            <a:pPr marL="0" indent="0">
              <a:buNone/>
            </a:pPr>
            <a:r>
              <a:rPr lang="nl-NL" sz="2400" dirty="0">
                <a:latin typeface="Menlo" charset="0"/>
                <a:ea typeface="Menlo" charset="0"/>
                <a:cs typeface="Menlo" charset="0"/>
              </a:rPr>
              <a:t>var </a:t>
            </a:r>
            <a:r>
              <a:rPr lang="nl-NL" sz="2400" dirty="0" err="1">
                <a:latin typeface="Menlo" charset="0"/>
                <a:ea typeface="Menlo" charset="0"/>
                <a:cs typeface="Menlo" charset="0"/>
              </a:rPr>
              <a:t>spelIsOver</a:t>
            </a:r>
            <a:r>
              <a:rPr lang="nl-NL" sz="2400" dirty="0">
                <a:latin typeface="Menlo" charset="0"/>
                <a:ea typeface="Menlo" charset="0"/>
                <a:cs typeface="Menlo" charset="0"/>
              </a:rPr>
              <a:t> = </a:t>
            </a:r>
            <a:r>
              <a:rPr lang="nl-NL" sz="2400" dirty="0" err="1">
                <a:latin typeface="Menlo" charset="0"/>
                <a:ea typeface="Menlo" charset="0"/>
                <a:cs typeface="Menlo" charset="0"/>
              </a:rPr>
              <a:t>true</a:t>
            </a:r>
            <a:r>
              <a:rPr lang="nl-NL" sz="2400" dirty="0">
                <a:latin typeface="Menlo" charset="0"/>
                <a:ea typeface="Menlo" charset="0"/>
                <a:cs typeface="Menlo" charset="0"/>
              </a:rPr>
              <a:t>;</a:t>
            </a:r>
          </a:p>
          <a:p>
            <a:pPr marL="0" indent="0">
              <a:buNone/>
            </a:pPr>
            <a:endParaRPr lang="nl-NL" sz="2400" dirty="0">
              <a:latin typeface="Menlo" charset="0"/>
              <a:ea typeface="Menlo" charset="0"/>
              <a:cs typeface="Menlo" charset="0"/>
            </a:endParaRPr>
          </a:p>
          <a:p>
            <a:pPr marL="0" indent="0">
              <a:buNone/>
            </a:pPr>
            <a:r>
              <a:rPr lang="nl-NL" sz="2400" dirty="0">
                <a:latin typeface="Menlo" charset="0"/>
                <a:ea typeface="Menlo" charset="0"/>
                <a:cs typeface="Menlo" charset="0"/>
              </a:rPr>
              <a:t>var </a:t>
            </a:r>
            <a:r>
              <a:rPr lang="nl-NL" sz="2400" dirty="0" err="1">
                <a:latin typeface="Menlo" charset="0"/>
                <a:ea typeface="Menlo" charset="0"/>
                <a:cs typeface="Menlo" charset="0"/>
              </a:rPr>
              <a:t>antwoordA</a:t>
            </a:r>
            <a:r>
              <a:rPr lang="nl-NL" sz="2400" dirty="0">
                <a:latin typeface="Menlo" charset="0"/>
                <a:ea typeface="Menlo" charset="0"/>
                <a:cs typeface="Menlo" charset="0"/>
              </a:rPr>
              <a:t> = x + y;                // 30</a:t>
            </a:r>
          </a:p>
          <a:p>
            <a:pPr marL="0" indent="0">
              <a:buNone/>
            </a:pPr>
            <a:r>
              <a:rPr lang="nl-NL" sz="2400" dirty="0">
                <a:latin typeface="Menlo" charset="0"/>
                <a:ea typeface="Menlo" charset="0"/>
                <a:cs typeface="Menlo" charset="0"/>
              </a:rPr>
              <a:t>var </a:t>
            </a:r>
            <a:r>
              <a:rPr lang="nl-NL" sz="2400" dirty="0" err="1">
                <a:latin typeface="Menlo" charset="0"/>
                <a:ea typeface="Menlo" charset="0"/>
                <a:cs typeface="Menlo" charset="0"/>
              </a:rPr>
              <a:t>antwoordB</a:t>
            </a:r>
            <a:r>
              <a:rPr lang="nl-NL" sz="2400" dirty="0">
                <a:latin typeface="Menlo" charset="0"/>
                <a:ea typeface="Menlo" charset="0"/>
                <a:cs typeface="Menlo" charset="0"/>
              </a:rPr>
              <a:t> = </a:t>
            </a:r>
            <a:r>
              <a:rPr lang="nl-NL" sz="2400" dirty="0" err="1">
                <a:latin typeface="Menlo" charset="0"/>
                <a:ea typeface="Menlo" charset="0"/>
                <a:cs typeface="Menlo" charset="0"/>
              </a:rPr>
              <a:t>message</a:t>
            </a:r>
            <a:r>
              <a:rPr lang="nl-NL" sz="2400" dirty="0">
                <a:latin typeface="Menlo" charset="0"/>
                <a:ea typeface="Menlo" charset="0"/>
                <a:cs typeface="Menlo" charset="0"/>
              </a:rPr>
              <a:t> + y;          // “resultaat30”</a:t>
            </a:r>
          </a:p>
          <a:p>
            <a:pPr marL="0" indent="0">
              <a:buNone/>
            </a:pPr>
            <a:r>
              <a:rPr lang="nl-NL" sz="2400" dirty="0">
                <a:latin typeface="Menlo" charset="0"/>
                <a:ea typeface="Menlo" charset="0"/>
                <a:cs typeface="Menlo" charset="0"/>
              </a:rPr>
              <a:t>var </a:t>
            </a:r>
            <a:r>
              <a:rPr lang="nl-NL" sz="2400" dirty="0" err="1">
                <a:latin typeface="Menlo" charset="0"/>
                <a:ea typeface="Menlo" charset="0"/>
                <a:cs typeface="Menlo" charset="0"/>
              </a:rPr>
              <a:t>antwoordC</a:t>
            </a:r>
            <a:r>
              <a:rPr lang="nl-NL" sz="2400" dirty="0">
                <a:latin typeface="Menlo" charset="0"/>
                <a:ea typeface="Menlo" charset="0"/>
                <a:cs typeface="Menlo" charset="0"/>
              </a:rPr>
              <a:t> = x + </a:t>
            </a:r>
            <a:r>
              <a:rPr lang="nl-NL" sz="2400" dirty="0" err="1">
                <a:latin typeface="Menlo" charset="0"/>
                <a:ea typeface="Menlo" charset="0"/>
                <a:cs typeface="Menlo" charset="0"/>
              </a:rPr>
              <a:t>spelIsOver</a:t>
            </a:r>
            <a:r>
              <a:rPr lang="nl-NL" sz="2400" dirty="0">
                <a:latin typeface="Menlo" charset="0"/>
                <a:ea typeface="Menlo" charset="0"/>
                <a:cs typeface="Menlo" charset="0"/>
              </a:rPr>
              <a:t>;       // 11</a:t>
            </a:r>
          </a:p>
          <a:p>
            <a:pPr marL="0" indent="0">
              <a:buNone/>
            </a:pPr>
            <a:r>
              <a:rPr lang="nl-NL" sz="2400" dirty="0">
                <a:latin typeface="Menlo" charset="0"/>
                <a:ea typeface="Menlo" charset="0"/>
                <a:cs typeface="Menlo" charset="0"/>
              </a:rPr>
              <a:t>var </a:t>
            </a:r>
            <a:r>
              <a:rPr lang="nl-NL" sz="2400" dirty="0" err="1">
                <a:latin typeface="Menlo" charset="0"/>
                <a:ea typeface="Menlo" charset="0"/>
                <a:cs typeface="Menlo" charset="0"/>
              </a:rPr>
              <a:t>antwoordD</a:t>
            </a:r>
            <a:r>
              <a:rPr lang="nl-NL" sz="2400" dirty="0">
                <a:latin typeface="Menlo" charset="0"/>
                <a:ea typeface="Menlo" charset="0"/>
                <a:cs typeface="Menlo" charset="0"/>
              </a:rPr>
              <a:t> = </a:t>
            </a:r>
            <a:r>
              <a:rPr lang="nl-NL" sz="2400" dirty="0" err="1">
                <a:latin typeface="Menlo" charset="0"/>
                <a:ea typeface="Menlo" charset="0"/>
                <a:cs typeface="Menlo" charset="0"/>
              </a:rPr>
              <a:t>message</a:t>
            </a:r>
            <a:r>
              <a:rPr lang="nl-NL" sz="2400" dirty="0">
                <a:latin typeface="Menlo" charset="0"/>
                <a:ea typeface="Menlo" charset="0"/>
                <a:cs typeface="Menlo" charset="0"/>
              </a:rPr>
              <a:t> + </a:t>
            </a:r>
            <a:r>
              <a:rPr lang="nl-NL" sz="2400" dirty="0" err="1">
                <a:latin typeface="Menlo" charset="0"/>
                <a:ea typeface="Menlo" charset="0"/>
                <a:cs typeface="Menlo" charset="0"/>
              </a:rPr>
              <a:t>spelIsOver</a:t>
            </a:r>
            <a:r>
              <a:rPr lang="nl-NL" sz="2400" dirty="0">
                <a:latin typeface="Menlo" charset="0"/>
                <a:ea typeface="Menlo" charset="0"/>
                <a:cs typeface="Menlo" charset="0"/>
              </a:rPr>
              <a:t>; // “</a:t>
            </a:r>
            <a:r>
              <a:rPr lang="nl-NL" sz="2400" dirty="0" err="1">
                <a:latin typeface="Menlo" charset="0"/>
                <a:ea typeface="Menlo" charset="0"/>
                <a:cs typeface="Menlo" charset="0"/>
              </a:rPr>
              <a:t>resultaattrue</a:t>
            </a:r>
            <a:r>
              <a:rPr lang="nl-NL" sz="2400" dirty="0">
                <a:latin typeface="Menlo" charset="0"/>
                <a:ea typeface="Menlo" charset="0"/>
                <a:cs typeface="Menlo" charset="0"/>
              </a:rPr>
              <a:t>”</a:t>
            </a:r>
          </a:p>
          <a:p>
            <a:pPr marL="0" indent="0">
              <a:buNone/>
            </a:pPr>
            <a:r>
              <a:rPr lang="nl-NL" sz="2400" dirty="0">
                <a:latin typeface="Menlo" charset="0"/>
                <a:ea typeface="Menlo" charset="0"/>
                <a:cs typeface="Menlo" charset="0"/>
              </a:rPr>
              <a:t>                             </a:t>
            </a:r>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63</a:t>
            </a:fld>
            <a:endParaRPr lang="nl-NL"/>
          </a:p>
        </p:txBody>
      </p:sp>
      <p:sp>
        <p:nvSpPr>
          <p:cNvPr id="7" name="Tijdelijke aanduiding voor tekst 6"/>
          <p:cNvSpPr>
            <a:spLocks noGrp="1"/>
          </p:cNvSpPr>
          <p:nvPr>
            <p:ph type="body" sz="quarter" idx="17"/>
          </p:nvPr>
        </p:nvSpPr>
        <p:spPr/>
        <p:txBody>
          <a:bodyPr/>
          <a:lstStyle/>
          <a:p>
            <a:endParaRPr lang="nl-NL" dirty="0"/>
          </a:p>
        </p:txBody>
      </p:sp>
    </p:spTree>
    <p:extLst>
      <p:ext uri="{BB962C8B-B14F-4D97-AF65-F5344CB8AC3E}">
        <p14:creationId xmlns:p14="http://schemas.microsoft.com/office/powerpoint/2010/main" val="15929399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Dus</a:t>
            </a:r>
            <a:r>
              <a:rPr lang="mr-IN" dirty="0"/>
              <a:t>…</a:t>
            </a:r>
            <a:endParaRPr lang="nl-NL" dirty="0"/>
          </a:p>
        </p:txBody>
      </p:sp>
      <p:sp>
        <p:nvSpPr>
          <p:cNvPr id="3" name="Tijdelijke aanduiding voor inhoud 2"/>
          <p:cNvSpPr>
            <a:spLocks noGrp="1"/>
          </p:cNvSpPr>
          <p:nvPr>
            <p:ph idx="1"/>
          </p:nvPr>
        </p:nvSpPr>
        <p:spPr/>
        <p:txBody>
          <a:bodyPr/>
          <a:lstStyle/>
          <a:p>
            <a:r>
              <a:rPr lang="nl-NL" dirty="0"/>
              <a:t>Voeg je in Javascript iets samen met een string?</a:t>
            </a:r>
            <a:br>
              <a:rPr lang="nl-NL" dirty="0"/>
            </a:br>
            <a:r>
              <a:rPr lang="nl-NL" dirty="0"/>
              <a:t>Dan wordt het resultaat ook een string.</a:t>
            </a:r>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64</a:t>
            </a:fld>
            <a:endParaRPr lang="nl-NL"/>
          </a:p>
        </p:txBody>
      </p:sp>
      <p:sp>
        <p:nvSpPr>
          <p:cNvPr id="7" name="Tijdelijke aanduiding voor tekst 6"/>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3997866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Handmatig omzetten</a:t>
            </a:r>
          </a:p>
        </p:txBody>
      </p:sp>
      <p:sp>
        <p:nvSpPr>
          <p:cNvPr id="3" name="Tijdelijke aanduiding voor inhoud 2"/>
          <p:cNvSpPr>
            <a:spLocks noGrp="1"/>
          </p:cNvSpPr>
          <p:nvPr>
            <p:ph idx="1"/>
          </p:nvPr>
        </p:nvSpPr>
        <p:spPr/>
        <p:txBody>
          <a:bodyPr/>
          <a:lstStyle/>
          <a:p>
            <a:r>
              <a:rPr lang="nl-NL" dirty="0"/>
              <a:t>Je kunt handmatig een </a:t>
            </a:r>
            <a:r>
              <a:rPr lang="nl-NL" dirty="0" err="1"/>
              <a:t>number</a:t>
            </a:r>
            <a:r>
              <a:rPr lang="nl-NL" dirty="0"/>
              <a:t> naar een string omzetten of andersom</a:t>
            </a:r>
          </a:p>
          <a:p>
            <a:pPr marL="457200" lvl="1" indent="0">
              <a:buNone/>
            </a:pPr>
            <a:r>
              <a:rPr lang="nl-NL" sz="2000" dirty="0">
                <a:latin typeface="Menlo" charset="0"/>
                <a:ea typeface="Menlo" charset="0"/>
                <a:cs typeface="Menlo" charset="0"/>
              </a:rPr>
              <a:t>var </a:t>
            </a:r>
            <a:r>
              <a:rPr lang="nl-NL" sz="2000" dirty="0" err="1">
                <a:latin typeface="Menlo" charset="0"/>
                <a:ea typeface="Menlo" charset="0"/>
                <a:cs typeface="Menlo" charset="0"/>
              </a:rPr>
              <a:t>message</a:t>
            </a:r>
            <a:r>
              <a:rPr lang="nl-NL" sz="2000" dirty="0">
                <a:latin typeface="Menlo" charset="0"/>
                <a:ea typeface="Menlo" charset="0"/>
                <a:cs typeface="Menlo" charset="0"/>
              </a:rPr>
              <a:t> = “Jan is 40 jaar!”;</a:t>
            </a:r>
          </a:p>
          <a:p>
            <a:pPr marL="457200" lvl="1" indent="0">
              <a:buNone/>
            </a:pPr>
            <a:r>
              <a:rPr lang="nl-NL" sz="2000" dirty="0">
                <a:latin typeface="Menlo" charset="0"/>
                <a:ea typeface="Menlo" charset="0"/>
                <a:cs typeface="Menlo" charset="0"/>
              </a:rPr>
              <a:t>var leeftijd = </a:t>
            </a:r>
            <a:r>
              <a:rPr lang="nl-NL" sz="2000" dirty="0" err="1">
                <a:latin typeface="Menlo" charset="0"/>
                <a:ea typeface="Menlo" charset="0"/>
                <a:cs typeface="Menlo" charset="0"/>
              </a:rPr>
              <a:t>message.toInt</a:t>
            </a:r>
            <a:r>
              <a:rPr lang="nl-NL" sz="2000" dirty="0">
                <a:latin typeface="Menlo" charset="0"/>
                <a:ea typeface="Menlo" charset="0"/>
                <a:cs typeface="Menlo" charset="0"/>
              </a:rPr>
              <a:t>();   // leeftijd wordt 40</a:t>
            </a:r>
            <a:br>
              <a:rPr lang="nl-NL" sz="2000" dirty="0">
                <a:latin typeface="Menlo" charset="0"/>
                <a:ea typeface="Menlo" charset="0"/>
                <a:cs typeface="Menlo" charset="0"/>
              </a:rPr>
            </a:br>
            <a:endParaRPr lang="nl-NL" sz="2000" dirty="0">
              <a:latin typeface="Menlo" charset="0"/>
              <a:ea typeface="Menlo" charset="0"/>
              <a:cs typeface="Menlo" charset="0"/>
            </a:endParaRPr>
          </a:p>
          <a:p>
            <a:pPr marL="457200" lvl="1" indent="0">
              <a:buNone/>
            </a:pPr>
            <a:r>
              <a:rPr lang="nl-NL" sz="2000" dirty="0">
                <a:latin typeface="Menlo" charset="0"/>
                <a:ea typeface="Menlo" charset="0"/>
                <a:cs typeface="Menlo" charset="0"/>
              </a:rPr>
              <a:t>// ---------------------------------------------------------</a:t>
            </a:r>
            <a:br>
              <a:rPr lang="nl-NL" sz="2000" dirty="0">
                <a:latin typeface="Menlo" charset="0"/>
                <a:ea typeface="Menlo" charset="0"/>
                <a:cs typeface="Menlo" charset="0"/>
              </a:rPr>
            </a:br>
            <a:br>
              <a:rPr lang="nl-NL" sz="2000" dirty="0">
                <a:latin typeface="Menlo" charset="0"/>
                <a:ea typeface="Menlo" charset="0"/>
                <a:cs typeface="Menlo" charset="0"/>
              </a:rPr>
            </a:br>
            <a:r>
              <a:rPr lang="nl-NL" sz="2000" dirty="0">
                <a:latin typeface="Menlo" charset="0"/>
                <a:ea typeface="Menlo" charset="0"/>
                <a:cs typeface="Menlo" charset="0"/>
              </a:rPr>
              <a:t>var pi = 3.14</a:t>
            </a:r>
          </a:p>
          <a:p>
            <a:pPr marL="457200" lvl="1" indent="0">
              <a:buNone/>
            </a:pPr>
            <a:r>
              <a:rPr lang="nl-NL" sz="2000" dirty="0">
                <a:latin typeface="Menlo" charset="0"/>
                <a:ea typeface="Menlo" charset="0"/>
                <a:cs typeface="Menlo" charset="0"/>
              </a:rPr>
              <a:t>var </a:t>
            </a:r>
            <a:r>
              <a:rPr lang="nl-NL" sz="2000" dirty="0" err="1">
                <a:latin typeface="Menlo" charset="0"/>
                <a:ea typeface="Menlo" charset="0"/>
                <a:cs typeface="Menlo" charset="0"/>
              </a:rPr>
              <a:t>piDecimaal</a:t>
            </a:r>
            <a:r>
              <a:rPr lang="nl-NL" sz="2000" dirty="0">
                <a:latin typeface="Menlo" charset="0"/>
                <a:ea typeface="Menlo" charset="0"/>
                <a:cs typeface="Menlo" charset="0"/>
              </a:rPr>
              <a:t> = </a:t>
            </a:r>
            <a:r>
              <a:rPr lang="nl-NL" sz="2000" dirty="0" err="1">
                <a:latin typeface="Menlo" charset="0"/>
                <a:ea typeface="Menlo" charset="0"/>
                <a:cs typeface="Menlo" charset="0"/>
              </a:rPr>
              <a:t>pi.toString</a:t>
            </a:r>
            <a:r>
              <a:rPr lang="nl-NL" sz="2000" dirty="0">
                <a:latin typeface="Menlo" charset="0"/>
                <a:ea typeface="Menlo" charset="0"/>
                <a:cs typeface="Menlo" charset="0"/>
              </a:rPr>
              <a:t>();</a:t>
            </a:r>
          </a:p>
          <a:p>
            <a:pPr marL="457200" lvl="1" indent="0">
              <a:buNone/>
            </a:pPr>
            <a:r>
              <a:rPr lang="nl-NL" sz="2000" dirty="0">
                <a:latin typeface="Menlo" charset="0"/>
                <a:ea typeface="Menlo" charset="0"/>
                <a:cs typeface="Menlo" charset="0"/>
              </a:rPr>
              <a:t>var </a:t>
            </a:r>
            <a:r>
              <a:rPr lang="nl-NL" sz="2000" dirty="0" err="1">
                <a:latin typeface="Menlo" charset="0"/>
                <a:ea typeface="Menlo" charset="0"/>
                <a:cs typeface="Menlo" charset="0"/>
              </a:rPr>
              <a:t>piBinair</a:t>
            </a:r>
            <a:r>
              <a:rPr lang="nl-NL" sz="2000" dirty="0">
                <a:latin typeface="Menlo" charset="0"/>
                <a:ea typeface="Menlo" charset="0"/>
                <a:cs typeface="Menlo" charset="0"/>
              </a:rPr>
              <a:t> = </a:t>
            </a:r>
            <a:r>
              <a:rPr lang="nl-NL" sz="2000" dirty="0" err="1">
                <a:latin typeface="Menlo" charset="0"/>
                <a:ea typeface="Menlo" charset="0"/>
                <a:cs typeface="Menlo" charset="0"/>
              </a:rPr>
              <a:t>pi.toString</a:t>
            </a:r>
            <a:r>
              <a:rPr lang="nl-NL" sz="2000" dirty="0">
                <a:latin typeface="Menlo" charset="0"/>
                <a:ea typeface="Menlo" charset="0"/>
                <a:cs typeface="Menlo" charset="0"/>
              </a:rPr>
              <a:t>(2);</a:t>
            </a:r>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65</a:t>
            </a:fld>
            <a:endParaRPr lang="nl-NL"/>
          </a:p>
        </p:txBody>
      </p:sp>
      <p:sp>
        <p:nvSpPr>
          <p:cNvPr id="7" name="Tijdelijke aanduiding voor tekst 6"/>
          <p:cNvSpPr>
            <a:spLocks noGrp="1"/>
          </p:cNvSpPr>
          <p:nvPr>
            <p:ph type="body" sz="quarter" idx="17"/>
          </p:nvPr>
        </p:nvSpPr>
        <p:spPr/>
        <p:txBody>
          <a:bodyPr/>
          <a:lstStyle/>
          <a:p>
            <a:endParaRPr lang="nl-NL" dirty="0"/>
          </a:p>
        </p:txBody>
      </p:sp>
    </p:spTree>
    <p:extLst>
      <p:ext uri="{BB962C8B-B14F-4D97-AF65-F5344CB8AC3E}">
        <p14:creationId xmlns:p14="http://schemas.microsoft.com/office/powerpoint/2010/main" val="19078184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Operaties op variabelen</a:t>
            </a:r>
          </a:p>
        </p:txBody>
      </p:sp>
      <p:sp>
        <p:nvSpPr>
          <p:cNvPr id="3" name="Tijdelijke aanduiding voor inhoud 2"/>
          <p:cNvSpPr>
            <a:spLocks noGrp="1"/>
          </p:cNvSpPr>
          <p:nvPr>
            <p:ph idx="1"/>
          </p:nvPr>
        </p:nvSpPr>
        <p:spPr/>
        <p:txBody>
          <a:bodyPr>
            <a:normAutofit lnSpcReduction="10000"/>
          </a:bodyPr>
          <a:lstStyle/>
          <a:p>
            <a:r>
              <a:rPr lang="nl-NL" b="1" dirty="0"/>
              <a:t>+</a:t>
            </a:r>
            <a:br>
              <a:rPr lang="nl-NL" dirty="0"/>
            </a:br>
            <a:r>
              <a:rPr lang="nl-NL" dirty="0" err="1"/>
              <a:t>number</a:t>
            </a:r>
            <a:r>
              <a:rPr lang="nl-NL" dirty="0"/>
              <a:t>: optellen</a:t>
            </a:r>
            <a:br>
              <a:rPr lang="nl-NL" dirty="0"/>
            </a:br>
            <a:r>
              <a:rPr lang="nl-NL" dirty="0"/>
              <a:t>string: aan elkaar plakken</a:t>
            </a:r>
          </a:p>
          <a:p>
            <a:r>
              <a:rPr lang="nl-NL" b="1" dirty="0"/>
              <a:t>++ of --</a:t>
            </a:r>
            <a:br>
              <a:rPr lang="nl-NL" dirty="0"/>
            </a:br>
            <a:r>
              <a:rPr lang="nl-NL" dirty="0" err="1"/>
              <a:t>number</a:t>
            </a:r>
            <a:r>
              <a:rPr lang="nl-NL" dirty="0"/>
              <a:t>: tel er 1 bij op of trek er 1 vanaf</a:t>
            </a:r>
            <a:br>
              <a:rPr lang="nl-NL" dirty="0"/>
            </a:br>
            <a:r>
              <a:rPr lang="nl-NL" sz="2000" dirty="0">
                <a:latin typeface="Menlo" charset="0"/>
                <a:ea typeface="Menlo" charset="0"/>
                <a:cs typeface="Menlo" charset="0"/>
              </a:rPr>
              <a:t>  var x = 3;</a:t>
            </a:r>
            <a:br>
              <a:rPr lang="nl-NL" sz="2000" dirty="0">
                <a:latin typeface="Menlo" charset="0"/>
                <a:ea typeface="Menlo" charset="0"/>
                <a:cs typeface="Menlo" charset="0"/>
              </a:rPr>
            </a:br>
            <a:r>
              <a:rPr lang="nl-NL" sz="2000" dirty="0">
                <a:latin typeface="Menlo" charset="0"/>
                <a:ea typeface="Menlo" charset="0"/>
                <a:cs typeface="Menlo" charset="0"/>
              </a:rPr>
              <a:t>  x++		   // x = x + 1, x wordt nu dus 4</a:t>
            </a:r>
          </a:p>
          <a:p>
            <a:r>
              <a:rPr lang="nl-NL" b="1" dirty="0"/>
              <a:t>+= of -=</a:t>
            </a:r>
            <a:br>
              <a:rPr lang="nl-NL" dirty="0"/>
            </a:br>
            <a:r>
              <a:rPr lang="nl-NL" dirty="0" err="1"/>
              <a:t>number</a:t>
            </a:r>
            <a:r>
              <a:rPr lang="nl-NL" dirty="0"/>
              <a:t>: een getal erbij optellen of ervan aftrekken</a:t>
            </a:r>
            <a:br>
              <a:rPr lang="nl-NL" dirty="0"/>
            </a:br>
            <a:r>
              <a:rPr lang="nl-NL" sz="2000" dirty="0">
                <a:latin typeface="Menlo" charset="0"/>
                <a:ea typeface="Menlo" charset="0"/>
                <a:cs typeface="Menlo" charset="0"/>
              </a:rPr>
              <a:t>  var x = 3;</a:t>
            </a:r>
            <a:br>
              <a:rPr lang="nl-NL" sz="2000" dirty="0">
                <a:latin typeface="Menlo" charset="0"/>
                <a:ea typeface="Menlo" charset="0"/>
                <a:cs typeface="Menlo" charset="0"/>
              </a:rPr>
            </a:br>
            <a:r>
              <a:rPr lang="nl-NL" sz="2000" dirty="0">
                <a:latin typeface="Menlo" charset="0"/>
                <a:ea typeface="Menlo" charset="0"/>
                <a:cs typeface="Menlo" charset="0"/>
              </a:rPr>
              <a:t>  x += 5;      // x = x + 5, x wordt nu dus 8</a:t>
            </a:r>
            <a:br>
              <a:rPr lang="nl-NL" sz="2000" dirty="0">
                <a:latin typeface="Menlo" charset="0"/>
                <a:ea typeface="Menlo" charset="0"/>
                <a:cs typeface="Menlo" charset="0"/>
              </a:rPr>
            </a:br>
            <a:r>
              <a:rPr lang="nl-NL" dirty="0">
                <a:ea typeface="Menlo" charset="0"/>
                <a:cs typeface="Menlo" charset="0"/>
              </a:rPr>
              <a:t>string: plak nieuwe string achter variabele</a:t>
            </a:r>
            <a:br>
              <a:rPr lang="nl-NL" dirty="0">
                <a:ea typeface="Menlo" charset="0"/>
                <a:cs typeface="Menlo" charset="0"/>
              </a:rPr>
            </a:br>
            <a:r>
              <a:rPr lang="nl-NL" sz="2000" dirty="0">
                <a:latin typeface="Menlo" charset="0"/>
                <a:ea typeface="Menlo" charset="0"/>
                <a:cs typeface="Menlo" charset="0"/>
              </a:rPr>
              <a:t>  var tekst = “Hallo ”;</a:t>
            </a:r>
            <a:br>
              <a:rPr lang="nl-NL" sz="2000" dirty="0">
                <a:latin typeface="Menlo" charset="0"/>
                <a:ea typeface="Menlo" charset="0"/>
                <a:cs typeface="Menlo" charset="0"/>
              </a:rPr>
            </a:br>
            <a:r>
              <a:rPr lang="nl-NL" sz="2000" dirty="0">
                <a:latin typeface="Menlo" charset="0"/>
                <a:ea typeface="Menlo" charset="0"/>
                <a:cs typeface="Menlo" charset="0"/>
              </a:rPr>
              <a:t>  tekst += “</a:t>
            </a:r>
            <a:r>
              <a:rPr lang="nl-NL" sz="2000" dirty="0" err="1">
                <a:latin typeface="Menlo" charset="0"/>
                <a:ea typeface="Menlo" charset="0"/>
                <a:cs typeface="Menlo" charset="0"/>
              </a:rPr>
              <a:t>Emmauscollege</a:t>
            </a:r>
            <a:r>
              <a:rPr lang="nl-NL" sz="2000" dirty="0">
                <a:latin typeface="Menlo" charset="0"/>
                <a:ea typeface="Menlo" charset="0"/>
                <a:cs typeface="Menlo" charset="0"/>
              </a:rPr>
              <a:t>”;</a:t>
            </a:r>
            <a:br>
              <a:rPr lang="nl-NL" sz="2000" dirty="0">
                <a:latin typeface="Menlo" charset="0"/>
                <a:ea typeface="Menlo" charset="0"/>
                <a:cs typeface="Menlo" charset="0"/>
              </a:rPr>
            </a:br>
            <a:r>
              <a:rPr lang="nl-NL" sz="2000" dirty="0">
                <a:latin typeface="Menlo" charset="0"/>
                <a:ea typeface="Menlo" charset="0"/>
                <a:cs typeface="Menlo" charset="0"/>
              </a:rPr>
              <a:t>			// tekst wordt nu ”Hallo </a:t>
            </a:r>
            <a:r>
              <a:rPr lang="nl-NL" sz="2000" dirty="0" err="1">
                <a:latin typeface="Menlo" charset="0"/>
                <a:ea typeface="Menlo" charset="0"/>
                <a:cs typeface="Menlo" charset="0"/>
              </a:rPr>
              <a:t>Emmauscollege</a:t>
            </a:r>
            <a:r>
              <a:rPr lang="nl-NL" sz="2000" dirty="0">
                <a:latin typeface="Menlo" charset="0"/>
                <a:ea typeface="Menlo" charset="0"/>
                <a:cs typeface="Menlo" charset="0"/>
              </a:rPr>
              <a:t>”</a:t>
            </a:r>
            <a:endParaRPr lang="nl-NL" sz="2000" dirty="0">
              <a:ea typeface="Menlo" charset="0"/>
              <a:cs typeface="Menlo" charset="0"/>
            </a:endParaRPr>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66</a:t>
            </a:fld>
            <a:endParaRPr lang="nl-NL"/>
          </a:p>
        </p:txBody>
      </p:sp>
      <p:sp>
        <p:nvSpPr>
          <p:cNvPr id="7" name="Tijdelijke aanduiding voor tekst 6"/>
          <p:cNvSpPr>
            <a:spLocks noGrp="1"/>
          </p:cNvSpPr>
          <p:nvPr>
            <p:ph type="body" sz="quarter" idx="17"/>
          </p:nvPr>
        </p:nvSpPr>
        <p:spPr/>
        <p:txBody>
          <a:bodyPr/>
          <a:lstStyle/>
          <a:p>
            <a:r>
              <a:rPr lang="nl-NL" dirty="0"/>
              <a:t>Naamgeving</a:t>
            </a:r>
          </a:p>
        </p:txBody>
      </p:sp>
    </p:spTree>
    <p:extLst>
      <p:ext uri="{BB962C8B-B14F-4D97-AF65-F5344CB8AC3E}">
        <p14:creationId xmlns:p14="http://schemas.microsoft.com/office/powerpoint/2010/main" val="13544538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Var, let en </a:t>
            </a:r>
            <a:r>
              <a:rPr lang="nl-NL" dirty="0" err="1"/>
              <a:t>const</a:t>
            </a:r>
            <a:endParaRPr lang="nl-NL" dirty="0"/>
          </a:p>
        </p:txBody>
      </p:sp>
      <p:sp>
        <p:nvSpPr>
          <p:cNvPr id="3" name="Tijdelijke aanduiding voor inhoud 2"/>
          <p:cNvSpPr>
            <a:spLocks noGrp="1"/>
          </p:cNvSpPr>
          <p:nvPr>
            <p:ph idx="1"/>
          </p:nvPr>
        </p:nvSpPr>
        <p:spPr/>
        <p:txBody>
          <a:bodyPr/>
          <a:lstStyle/>
          <a:p>
            <a:r>
              <a:rPr lang="nl-NL" dirty="0" err="1"/>
              <a:t>KhanAcademy</a:t>
            </a:r>
            <a:r>
              <a:rPr lang="nl-NL" dirty="0"/>
              <a:t> laat alleen maar </a:t>
            </a:r>
            <a:r>
              <a:rPr lang="nl-NL" sz="2400" dirty="0">
                <a:latin typeface="Menlo" charset="0"/>
                <a:ea typeface="Menlo" charset="0"/>
                <a:cs typeface="Menlo" charset="0"/>
              </a:rPr>
              <a:t>var</a:t>
            </a:r>
            <a:r>
              <a:rPr lang="nl-NL" dirty="0"/>
              <a:t> toe bij het declareren van een variabele. Tegenwoordig is </a:t>
            </a:r>
            <a:r>
              <a:rPr lang="nl-NL" sz="2400" dirty="0">
                <a:latin typeface="Menlo" charset="0"/>
                <a:ea typeface="Menlo" charset="0"/>
                <a:cs typeface="Menlo" charset="0"/>
              </a:rPr>
              <a:t>let</a:t>
            </a:r>
            <a:r>
              <a:rPr lang="nl-NL" dirty="0"/>
              <a:t> in Javascript gebruikelijker, maar daarover meer in één van de volgende colleges:</a:t>
            </a:r>
            <a:br>
              <a:rPr lang="nl-NL" dirty="0"/>
            </a:br>
            <a:r>
              <a:rPr lang="nl-NL" dirty="0">
                <a:latin typeface="Menlo" charset="0"/>
                <a:ea typeface="Menlo" charset="0"/>
                <a:cs typeface="Menlo" charset="0"/>
              </a:rPr>
              <a:t>  </a:t>
            </a:r>
            <a:r>
              <a:rPr lang="nl-NL" sz="2000" dirty="0">
                <a:latin typeface="Menlo" charset="0"/>
                <a:ea typeface="Menlo" charset="0"/>
                <a:cs typeface="Menlo" charset="0"/>
              </a:rPr>
              <a:t>let x = 10;</a:t>
            </a:r>
            <a:endParaRPr lang="nl-NL" sz="2000" dirty="0"/>
          </a:p>
          <a:p>
            <a:r>
              <a:rPr lang="nl-NL" dirty="0"/>
              <a:t>Om ongewenste veranderingen te voorkomen, kun je er ook voor kiezen dat een variabele onveranderbaar is. Dan heet het geen variabele meer, maar een constante. Werkt niet binnen </a:t>
            </a:r>
            <a:r>
              <a:rPr lang="nl-NL" dirty="0" err="1"/>
              <a:t>KhanAcademy</a:t>
            </a:r>
            <a:r>
              <a:rPr lang="nl-NL" dirty="0"/>
              <a:t>, maar gaan we later wel gebruiken:</a:t>
            </a:r>
            <a:br>
              <a:rPr lang="nl-NL" dirty="0"/>
            </a:br>
            <a:r>
              <a:rPr lang="nl-NL" sz="2000" dirty="0">
                <a:latin typeface="Menlo" charset="0"/>
                <a:ea typeface="Menlo" charset="0"/>
                <a:cs typeface="Menlo" charset="0"/>
              </a:rPr>
              <a:t>  </a:t>
            </a:r>
            <a:r>
              <a:rPr lang="nl-NL" sz="2000" dirty="0" err="1">
                <a:latin typeface="Menlo" charset="0"/>
                <a:ea typeface="Menlo" charset="0"/>
                <a:cs typeface="Menlo" charset="0"/>
              </a:rPr>
              <a:t>const</a:t>
            </a:r>
            <a:r>
              <a:rPr lang="nl-NL" sz="2000" dirty="0">
                <a:latin typeface="Menlo" charset="0"/>
                <a:ea typeface="Menlo" charset="0"/>
                <a:cs typeface="Menlo" charset="0"/>
              </a:rPr>
              <a:t> </a:t>
            </a:r>
            <a:r>
              <a:rPr lang="nl-NL" sz="2000" dirty="0" err="1">
                <a:latin typeface="Menlo" charset="0"/>
                <a:ea typeface="Menlo" charset="0"/>
                <a:cs typeface="Menlo" charset="0"/>
              </a:rPr>
              <a:t>spawnX</a:t>
            </a:r>
            <a:r>
              <a:rPr lang="nl-NL" sz="2000" dirty="0">
                <a:latin typeface="Menlo" charset="0"/>
                <a:ea typeface="Menlo" charset="0"/>
                <a:cs typeface="Menlo" charset="0"/>
              </a:rPr>
              <a:t> = 90;</a:t>
            </a:r>
          </a:p>
          <a:p>
            <a:endParaRPr lang="nl-NL" dirty="0"/>
          </a:p>
          <a:p>
            <a:endParaRPr lang="nl-NL" dirty="0"/>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67</a:t>
            </a:fld>
            <a:endParaRPr lang="nl-NL"/>
          </a:p>
        </p:txBody>
      </p:sp>
      <p:sp>
        <p:nvSpPr>
          <p:cNvPr id="7" name="Tijdelijke aanduiding voor tekst 6"/>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7520993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Grotere eenheden</a:t>
            </a:r>
          </a:p>
        </p:txBody>
      </p:sp>
      <p:sp>
        <p:nvSpPr>
          <p:cNvPr id="3" name="Tijdelijke aanduiding voor inhoud 2"/>
          <p:cNvSpPr>
            <a:spLocks noGrp="1"/>
          </p:cNvSpPr>
          <p:nvPr>
            <p:ph idx="1"/>
          </p:nvPr>
        </p:nvSpPr>
        <p:spPr/>
        <p:txBody>
          <a:bodyPr/>
          <a:lstStyle/>
          <a:p>
            <a:r>
              <a:rPr lang="nl-NL" dirty="0"/>
              <a:t>Je kunt ook samengestelde informatie aan een variabele meegeven. (officieel heet het dan een object)</a:t>
            </a:r>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68</a:t>
            </a:fld>
            <a:endParaRPr lang="nl-NL"/>
          </a:p>
        </p:txBody>
      </p:sp>
      <p:sp>
        <p:nvSpPr>
          <p:cNvPr id="7" name="Tijdelijke aanduiding voor tekst 6"/>
          <p:cNvSpPr>
            <a:spLocks noGrp="1"/>
          </p:cNvSpPr>
          <p:nvPr>
            <p:ph type="body" sz="quarter" idx="17"/>
          </p:nvPr>
        </p:nvSpPr>
        <p:spPr/>
        <p:txBody>
          <a:bodyPr/>
          <a:lstStyle/>
          <a:p>
            <a:endParaRPr lang="nl-NL"/>
          </a:p>
        </p:txBody>
      </p:sp>
      <p:pic>
        <p:nvPicPr>
          <p:cNvPr id="8" name="Afbeelding 7"/>
          <p:cNvPicPr>
            <a:picLocks noChangeAspect="1"/>
          </p:cNvPicPr>
          <p:nvPr/>
        </p:nvPicPr>
        <p:blipFill rotWithShape="1">
          <a:blip r:embed="rId3">
            <a:extLst>
              <a:ext uri="{28A0092B-C50C-407E-A947-70E740481C1C}">
                <a14:useLocalDpi xmlns:a14="http://schemas.microsoft.com/office/drawing/2010/main" val="0"/>
              </a:ext>
            </a:extLst>
          </a:blip>
          <a:srcRect t="-1" r="8463" b="24256"/>
          <a:stretch/>
        </p:blipFill>
        <p:spPr>
          <a:xfrm>
            <a:off x="838200" y="2216963"/>
            <a:ext cx="11160000" cy="3960000"/>
          </a:xfrm>
          <a:prstGeom prst="rect">
            <a:avLst/>
          </a:prstGeom>
        </p:spPr>
      </p:pic>
    </p:spTree>
    <p:extLst>
      <p:ext uri="{BB962C8B-B14F-4D97-AF65-F5344CB8AC3E}">
        <p14:creationId xmlns:p14="http://schemas.microsoft.com/office/powerpoint/2010/main" val="7848514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Variabelen in p5.js</a:t>
            </a:r>
          </a:p>
        </p:txBody>
      </p:sp>
      <p:sp>
        <p:nvSpPr>
          <p:cNvPr id="3" name="Tijdelijke aanduiding voor inhoud 2"/>
          <p:cNvSpPr>
            <a:spLocks noGrp="1"/>
          </p:cNvSpPr>
          <p:nvPr>
            <p:ph idx="1"/>
          </p:nvPr>
        </p:nvSpPr>
        <p:spPr/>
        <p:txBody>
          <a:bodyPr/>
          <a:lstStyle/>
          <a:p>
            <a:r>
              <a:rPr lang="nl-NL" dirty="0"/>
              <a:t>Je kunt ook de waarde van handige variabelen uit p5.js uitlezen, bijvoorbeeld:</a:t>
            </a:r>
          </a:p>
          <a:p>
            <a:pPr lvl="1"/>
            <a:r>
              <a:rPr lang="nl-NL" dirty="0" err="1"/>
              <a:t>mouseX</a:t>
            </a:r>
            <a:r>
              <a:rPr lang="nl-NL" dirty="0"/>
              <a:t>: x-coördinaat van muis (</a:t>
            </a:r>
            <a:r>
              <a:rPr lang="nl-NL" dirty="0" err="1"/>
              <a:t>number</a:t>
            </a:r>
            <a:r>
              <a:rPr lang="nl-NL" dirty="0"/>
              <a:t>)</a:t>
            </a:r>
          </a:p>
          <a:p>
            <a:pPr lvl="1"/>
            <a:r>
              <a:rPr lang="nl-NL" dirty="0" err="1"/>
              <a:t>mouseY</a:t>
            </a:r>
            <a:r>
              <a:rPr lang="nl-NL" dirty="0"/>
              <a:t>: y-coördinaat van muis (</a:t>
            </a:r>
            <a:r>
              <a:rPr lang="nl-NL" dirty="0" err="1"/>
              <a:t>number</a:t>
            </a:r>
            <a:r>
              <a:rPr lang="nl-NL" dirty="0"/>
              <a:t>)</a:t>
            </a:r>
          </a:p>
          <a:p>
            <a:pPr lvl="1"/>
            <a:r>
              <a:rPr lang="nl-NL" dirty="0" err="1"/>
              <a:t>mouseIsPressed</a:t>
            </a:r>
            <a:r>
              <a:rPr lang="nl-NL" dirty="0"/>
              <a:t>: of primaire muisknop is ingedrukt (</a:t>
            </a:r>
            <a:r>
              <a:rPr lang="nl-NL" dirty="0" err="1"/>
              <a:t>boolean</a:t>
            </a:r>
            <a:r>
              <a:rPr lang="nl-NL" dirty="0"/>
              <a:t>)</a:t>
            </a:r>
          </a:p>
          <a:p>
            <a:pPr lvl="1"/>
            <a:r>
              <a:rPr lang="nl-NL" dirty="0" err="1"/>
              <a:t>keyIsPressed</a:t>
            </a:r>
            <a:r>
              <a:rPr lang="nl-NL" dirty="0"/>
              <a:t>: of er een toets wordt ingedrukt (</a:t>
            </a:r>
            <a:r>
              <a:rPr lang="nl-NL" dirty="0" err="1"/>
              <a:t>boolean</a:t>
            </a:r>
            <a:r>
              <a:rPr lang="nl-NL" dirty="0"/>
              <a:t>)</a:t>
            </a:r>
          </a:p>
          <a:p>
            <a:pPr lvl="1"/>
            <a:endParaRPr lang="nl-NL" dirty="0"/>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69</a:t>
            </a:fld>
            <a:endParaRPr lang="nl-NL"/>
          </a:p>
        </p:txBody>
      </p:sp>
      <p:sp>
        <p:nvSpPr>
          <p:cNvPr id="7" name="Tijdelijke aanduiding voor tekst 6"/>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1924953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C970CF-7AE0-9F4D-A257-181192FB9316}"/>
              </a:ext>
            </a:extLst>
          </p:cNvPr>
          <p:cNvSpPr>
            <a:spLocks noGrp="1"/>
          </p:cNvSpPr>
          <p:nvPr>
            <p:ph type="title"/>
          </p:nvPr>
        </p:nvSpPr>
        <p:spPr/>
        <p:txBody>
          <a:bodyPr/>
          <a:lstStyle/>
          <a:p>
            <a:r>
              <a:rPr lang="nl-NL" dirty="0"/>
              <a:t>De </a:t>
            </a:r>
            <a:r>
              <a:rPr lang="nl-NL" dirty="0" err="1"/>
              <a:t>Emmauscomputer</a:t>
            </a:r>
            <a:endParaRPr lang="nl-NL" dirty="0"/>
          </a:p>
        </p:txBody>
      </p:sp>
      <p:sp>
        <p:nvSpPr>
          <p:cNvPr id="3" name="Tijdelijke aanduiding voor inhoud 2">
            <a:extLst>
              <a:ext uri="{FF2B5EF4-FFF2-40B4-BE49-F238E27FC236}">
                <a16:creationId xmlns:a16="http://schemas.microsoft.com/office/drawing/2014/main" id="{E6C1E710-BAEA-3046-A673-2BE7D8451427}"/>
              </a:ext>
            </a:extLst>
          </p:cNvPr>
          <p:cNvSpPr>
            <a:spLocks noGrp="1"/>
          </p:cNvSpPr>
          <p:nvPr>
            <p:ph idx="1"/>
          </p:nvPr>
        </p:nvSpPr>
        <p:spPr/>
        <p:txBody>
          <a:bodyPr>
            <a:normAutofit fontScale="92500" lnSpcReduction="10000"/>
          </a:bodyPr>
          <a:lstStyle/>
          <a:p>
            <a:r>
              <a:rPr lang="nl-NL" dirty="0"/>
              <a:t>Processor =&gt; gespeeld door de docent</a:t>
            </a:r>
          </a:p>
          <a:p>
            <a:pPr lvl="1"/>
            <a:r>
              <a:rPr lang="nl-NL" dirty="0"/>
              <a:t>Tafel met stapels:</a:t>
            </a:r>
          </a:p>
          <a:p>
            <a:pPr lvl="2"/>
            <a:r>
              <a:rPr lang="nl-NL" dirty="0"/>
              <a:t>Program Counter (Waar ben ik?)</a:t>
            </a:r>
          </a:p>
          <a:p>
            <a:pPr lvl="2"/>
            <a:r>
              <a:rPr lang="nl-NL" dirty="0"/>
              <a:t>OpdrachtDeel1</a:t>
            </a:r>
          </a:p>
          <a:p>
            <a:pPr lvl="2"/>
            <a:r>
              <a:rPr lang="nl-NL" dirty="0"/>
              <a:t>OpdrachtDeel2</a:t>
            </a:r>
          </a:p>
          <a:p>
            <a:pPr lvl="2"/>
            <a:r>
              <a:rPr lang="nl-NL" dirty="0"/>
              <a:t>Getal1</a:t>
            </a:r>
          </a:p>
          <a:p>
            <a:pPr lvl="2"/>
            <a:r>
              <a:rPr lang="nl-NL" dirty="0"/>
              <a:t>Getal2</a:t>
            </a:r>
          </a:p>
          <a:p>
            <a:pPr lvl="2"/>
            <a:r>
              <a:rPr lang="nl-NL" dirty="0"/>
              <a:t>Getal3</a:t>
            </a:r>
          </a:p>
          <a:p>
            <a:pPr lvl="2"/>
            <a:r>
              <a:rPr lang="nl-NL" dirty="0"/>
              <a:t>Stift en papieren om mee te geven aan bus</a:t>
            </a:r>
          </a:p>
          <a:p>
            <a:r>
              <a:rPr lang="nl-NL" dirty="0"/>
              <a:t>Geheugen =&gt; gespeeld door …</a:t>
            </a:r>
          </a:p>
          <a:p>
            <a:pPr lvl="1"/>
            <a:r>
              <a:rPr lang="nl-NL" dirty="0"/>
              <a:t>Excel op de computer</a:t>
            </a:r>
          </a:p>
          <a:p>
            <a:pPr lvl="1"/>
            <a:r>
              <a:rPr lang="nl-NL" dirty="0"/>
              <a:t>Stift en papieren om mee te geven aan bus</a:t>
            </a:r>
          </a:p>
          <a:p>
            <a:r>
              <a:rPr lang="nl-NL" dirty="0"/>
              <a:t>Bus =&gt; gespeeld door …</a:t>
            </a:r>
          </a:p>
          <a:p>
            <a:pPr lvl="1"/>
            <a:r>
              <a:rPr lang="nl-NL" dirty="0"/>
              <a:t>Loopt heen en weer tussen processor en geheugen</a:t>
            </a:r>
          </a:p>
          <a:p>
            <a:endParaRPr lang="nl-NL" dirty="0"/>
          </a:p>
        </p:txBody>
      </p:sp>
      <p:sp>
        <p:nvSpPr>
          <p:cNvPr id="4" name="Tijdelijke aanduiding voor datum 3">
            <a:extLst>
              <a:ext uri="{FF2B5EF4-FFF2-40B4-BE49-F238E27FC236}">
                <a16:creationId xmlns:a16="http://schemas.microsoft.com/office/drawing/2014/main" id="{E4A9D998-CE0F-2B43-90EF-4311925D843C}"/>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62E1D7A6-5831-7D46-9246-F26FA53D4DB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FE13DD6-E23C-6A43-BDFB-311961CB4C33}"/>
              </a:ext>
            </a:extLst>
          </p:cNvPr>
          <p:cNvSpPr>
            <a:spLocks noGrp="1"/>
          </p:cNvSpPr>
          <p:nvPr>
            <p:ph type="sldNum" sz="quarter" idx="12"/>
          </p:nvPr>
        </p:nvSpPr>
        <p:spPr/>
        <p:txBody>
          <a:bodyPr/>
          <a:lstStyle/>
          <a:p>
            <a:fld id="{0AAEF2E2-A082-486B-BCC1-A4B8E9CF05F7}" type="slidenum">
              <a:rPr lang="nl-NL" smtClean="0"/>
              <a:t>7</a:t>
            </a:fld>
            <a:endParaRPr lang="nl-NL"/>
          </a:p>
        </p:txBody>
      </p:sp>
      <p:sp>
        <p:nvSpPr>
          <p:cNvPr id="7" name="Tijdelijke aanduiding voor tekst 6">
            <a:extLst>
              <a:ext uri="{FF2B5EF4-FFF2-40B4-BE49-F238E27FC236}">
                <a16:creationId xmlns:a16="http://schemas.microsoft.com/office/drawing/2014/main" id="{CA3933FA-5922-5E4A-9904-CD67320B712D}"/>
              </a:ext>
            </a:extLst>
          </p:cNvPr>
          <p:cNvSpPr>
            <a:spLocks noGrp="1"/>
          </p:cNvSpPr>
          <p:nvPr>
            <p:ph type="body" sz="quarter" idx="17"/>
          </p:nvPr>
        </p:nvSpPr>
        <p:spPr/>
        <p:txBody>
          <a:bodyPr/>
          <a:lstStyle/>
          <a:p>
            <a:r>
              <a:rPr lang="nl-NL" dirty="0"/>
              <a:t>COLLEGE 1</a:t>
            </a:r>
          </a:p>
        </p:txBody>
      </p:sp>
    </p:spTree>
    <p:extLst>
      <p:ext uri="{BB962C8B-B14F-4D97-AF65-F5344CB8AC3E}">
        <p14:creationId xmlns:p14="http://schemas.microsoft.com/office/powerpoint/2010/main" val="20784010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Doe dit nooit. Wel even om te oefenen</a:t>
            </a:r>
          </a:p>
        </p:txBody>
      </p:sp>
      <p:sp>
        <p:nvSpPr>
          <p:cNvPr id="3" name="Tijdelijke aanduiding voor inhoud 2"/>
          <p:cNvSpPr>
            <a:spLocks noGrp="1"/>
          </p:cNvSpPr>
          <p:nvPr>
            <p:ph idx="1"/>
          </p:nvPr>
        </p:nvSpPr>
        <p:spPr/>
        <p:txBody>
          <a:bodyPr>
            <a:normAutofit fontScale="70000" lnSpcReduction="20000"/>
          </a:bodyPr>
          <a:lstStyle/>
          <a:p>
            <a:pPr marL="0" indent="0">
              <a:buNone/>
            </a:pPr>
            <a:r>
              <a:rPr lang="nl-NL" dirty="0">
                <a:latin typeface="Menlo" charset="0"/>
                <a:ea typeface="Menlo" charset="0"/>
                <a:cs typeface="Menlo" charset="0"/>
              </a:rPr>
              <a:t>var x = 23;</a:t>
            </a:r>
          </a:p>
          <a:p>
            <a:pPr marL="0" indent="0">
              <a:buNone/>
            </a:pPr>
            <a:r>
              <a:rPr lang="nl-NL" dirty="0">
                <a:latin typeface="Menlo" charset="0"/>
                <a:ea typeface="Menlo" charset="0"/>
                <a:cs typeface="Menlo" charset="0"/>
              </a:rPr>
              <a:t>var y = 5;</a:t>
            </a:r>
          </a:p>
          <a:p>
            <a:pPr marL="0" indent="0">
              <a:buNone/>
            </a:pPr>
            <a:r>
              <a:rPr lang="nl-NL" dirty="0">
                <a:latin typeface="Menlo" charset="0"/>
                <a:ea typeface="Menlo" charset="0"/>
                <a:cs typeface="Menlo" charset="0"/>
              </a:rPr>
              <a:t>var tekst = “hoi”;</a:t>
            </a:r>
          </a:p>
          <a:p>
            <a:pPr marL="0" indent="0">
              <a:buNone/>
            </a:pPr>
            <a:r>
              <a:rPr lang="nl-NL" dirty="0">
                <a:latin typeface="Menlo" charset="0"/>
                <a:ea typeface="Menlo" charset="0"/>
                <a:cs typeface="Menlo" charset="0"/>
              </a:rPr>
              <a:t>var </a:t>
            </a:r>
            <a:r>
              <a:rPr lang="nl-NL" dirty="0" err="1">
                <a:latin typeface="Menlo" charset="0"/>
                <a:ea typeface="Menlo" charset="0"/>
                <a:cs typeface="Menlo" charset="0"/>
              </a:rPr>
              <a:t>isJarig</a:t>
            </a:r>
            <a:r>
              <a:rPr lang="nl-NL" dirty="0">
                <a:latin typeface="Menlo" charset="0"/>
                <a:ea typeface="Menlo" charset="0"/>
                <a:cs typeface="Menlo" charset="0"/>
              </a:rPr>
              <a:t> = </a:t>
            </a:r>
            <a:r>
              <a:rPr lang="nl-NL" dirty="0" err="1">
                <a:latin typeface="Menlo" charset="0"/>
                <a:ea typeface="Menlo" charset="0"/>
                <a:cs typeface="Menlo" charset="0"/>
              </a:rPr>
              <a:t>true</a:t>
            </a:r>
            <a:r>
              <a:rPr lang="nl-NL" dirty="0">
                <a:latin typeface="Menlo" charset="0"/>
                <a:ea typeface="Menlo" charset="0"/>
                <a:cs typeface="Menlo" charset="0"/>
              </a:rPr>
              <a:t>;</a:t>
            </a:r>
            <a:br>
              <a:rPr lang="nl-NL" dirty="0">
                <a:latin typeface="Menlo" charset="0"/>
                <a:ea typeface="Menlo" charset="0"/>
                <a:cs typeface="Menlo" charset="0"/>
              </a:rPr>
            </a:br>
            <a:br>
              <a:rPr lang="nl-NL" dirty="0">
                <a:latin typeface="Menlo" charset="0"/>
                <a:ea typeface="Menlo" charset="0"/>
                <a:cs typeface="Menlo" charset="0"/>
              </a:rPr>
            </a:br>
            <a:endParaRPr lang="nl-NL" dirty="0">
              <a:latin typeface="Menlo" charset="0"/>
              <a:ea typeface="Menlo" charset="0"/>
              <a:cs typeface="Menlo" charset="0"/>
            </a:endParaRPr>
          </a:p>
          <a:p>
            <a:pPr marL="0" indent="0">
              <a:buNone/>
            </a:pPr>
            <a:r>
              <a:rPr lang="nl-NL" dirty="0">
                <a:latin typeface="Menlo" charset="0"/>
                <a:ea typeface="Menlo" charset="0"/>
                <a:cs typeface="Menlo" charset="0"/>
              </a:rPr>
              <a:t>var factor = </a:t>
            </a:r>
            <a:r>
              <a:rPr lang="nl-NL" dirty="0" err="1">
                <a:latin typeface="Menlo" charset="0"/>
                <a:ea typeface="Menlo" charset="0"/>
                <a:cs typeface="Menlo" charset="0"/>
              </a:rPr>
              <a:t>isJarig</a:t>
            </a:r>
            <a:r>
              <a:rPr lang="nl-NL" dirty="0">
                <a:latin typeface="Menlo" charset="0"/>
                <a:ea typeface="Menlo" charset="0"/>
                <a:cs typeface="Menlo" charset="0"/>
              </a:rPr>
              <a:t>;</a:t>
            </a:r>
          </a:p>
          <a:p>
            <a:pPr marL="0" indent="0">
              <a:buNone/>
            </a:pPr>
            <a:r>
              <a:rPr lang="nl-NL" dirty="0">
                <a:latin typeface="Menlo" charset="0"/>
                <a:ea typeface="Menlo" charset="0"/>
                <a:cs typeface="Menlo" charset="0"/>
              </a:rPr>
              <a:t>factor++;</a:t>
            </a:r>
          </a:p>
          <a:p>
            <a:pPr marL="0" indent="0">
              <a:buNone/>
            </a:pPr>
            <a:r>
              <a:rPr lang="nl-NL" dirty="0">
                <a:latin typeface="Menlo" charset="0"/>
                <a:ea typeface="Menlo" charset="0"/>
                <a:cs typeface="Menlo" charset="0"/>
              </a:rPr>
              <a:t>y += factor;</a:t>
            </a:r>
          </a:p>
          <a:p>
            <a:pPr marL="0" indent="0">
              <a:buNone/>
            </a:pPr>
            <a:r>
              <a:rPr lang="nl-NL" dirty="0">
                <a:latin typeface="Menlo" charset="0"/>
                <a:ea typeface="Menlo" charset="0"/>
                <a:cs typeface="Menlo" charset="0"/>
              </a:rPr>
              <a:t>tekst += “, “;</a:t>
            </a:r>
          </a:p>
          <a:p>
            <a:pPr marL="0" indent="0">
              <a:buNone/>
            </a:pPr>
            <a:r>
              <a:rPr lang="nl-NL" dirty="0">
                <a:latin typeface="Menlo" charset="0"/>
                <a:ea typeface="Menlo" charset="0"/>
                <a:cs typeface="Menlo" charset="0"/>
              </a:rPr>
              <a:t>x -= y;</a:t>
            </a:r>
          </a:p>
          <a:p>
            <a:pPr marL="0" indent="0">
              <a:buNone/>
            </a:pPr>
            <a:r>
              <a:rPr lang="nl-NL" dirty="0">
                <a:latin typeface="Menlo" charset="0"/>
                <a:ea typeface="Menlo" charset="0"/>
                <a:cs typeface="Menlo" charset="0"/>
              </a:rPr>
              <a:t>y = factor * x;</a:t>
            </a:r>
          </a:p>
          <a:p>
            <a:pPr marL="0" indent="0">
              <a:buNone/>
            </a:pPr>
            <a:r>
              <a:rPr lang="nl-NL" dirty="0">
                <a:latin typeface="Menlo" charset="0"/>
                <a:ea typeface="Menlo" charset="0"/>
                <a:cs typeface="Menlo" charset="0"/>
              </a:rPr>
              <a:t>tekst </a:t>
            </a:r>
            <a:r>
              <a:rPr lang="nl-NL">
                <a:latin typeface="Menlo" charset="0"/>
                <a:ea typeface="Menlo" charset="0"/>
                <a:cs typeface="Menlo" charset="0"/>
              </a:rPr>
              <a:t>= tekst </a:t>
            </a:r>
            <a:r>
              <a:rPr lang="nl-NL" dirty="0">
                <a:latin typeface="Menlo" charset="0"/>
                <a:ea typeface="Menlo" charset="0"/>
                <a:cs typeface="Menlo" charset="0"/>
              </a:rPr>
              <a:t>+ x + “-jarige”;</a:t>
            </a:r>
          </a:p>
          <a:p>
            <a:pPr marL="0" indent="0">
              <a:buNone/>
            </a:pPr>
            <a:endParaRPr lang="nl-NL" dirty="0">
              <a:latin typeface="Menlo" charset="0"/>
              <a:ea typeface="Menlo" charset="0"/>
              <a:cs typeface="Menlo" charset="0"/>
            </a:endParaRPr>
          </a:p>
          <a:p>
            <a:pPr marL="0" indent="0">
              <a:buNone/>
            </a:pPr>
            <a:r>
              <a:rPr lang="nl-NL" dirty="0">
                <a:latin typeface="Menlo" charset="0"/>
                <a:ea typeface="Menlo" charset="0"/>
                <a:cs typeface="Menlo" charset="0"/>
              </a:rPr>
              <a:t>// wat is de inhoud van tekst?</a:t>
            </a:r>
          </a:p>
          <a:p>
            <a:pPr marL="0" indent="0">
              <a:buNone/>
            </a:pPr>
            <a:endParaRPr lang="nl-NL" dirty="0">
              <a:latin typeface="Menlo" charset="0"/>
              <a:ea typeface="Menlo" charset="0"/>
              <a:cs typeface="Menlo" charset="0"/>
            </a:endParaRPr>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70</a:t>
            </a:fld>
            <a:endParaRPr lang="nl-NL"/>
          </a:p>
        </p:txBody>
      </p:sp>
      <p:sp>
        <p:nvSpPr>
          <p:cNvPr id="7" name="Tijdelijke aanduiding voor tekst 6"/>
          <p:cNvSpPr>
            <a:spLocks noGrp="1"/>
          </p:cNvSpPr>
          <p:nvPr>
            <p:ph type="body" sz="quarter" idx="17"/>
          </p:nvPr>
        </p:nvSpPr>
        <p:spPr/>
        <p:txBody>
          <a:bodyPr/>
          <a:lstStyle/>
          <a:p>
            <a:endParaRPr lang="nl-NL" dirty="0"/>
          </a:p>
        </p:txBody>
      </p:sp>
    </p:spTree>
    <p:extLst>
      <p:ext uri="{BB962C8B-B14F-4D97-AF65-F5344CB8AC3E}">
        <p14:creationId xmlns:p14="http://schemas.microsoft.com/office/powerpoint/2010/main" val="10895048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Terugblik</a:t>
            </a:r>
          </a:p>
        </p:txBody>
      </p:sp>
      <p:sp>
        <p:nvSpPr>
          <p:cNvPr id="3" name="Tijdelijke aanduiding voor inhoud 2"/>
          <p:cNvSpPr>
            <a:spLocks noGrp="1"/>
          </p:cNvSpPr>
          <p:nvPr>
            <p:ph idx="1"/>
          </p:nvPr>
        </p:nvSpPr>
        <p:spPr/>
        <p:txBody>
          <a:bodyPr/>
          <a:lstStyle/>
          <a:p>
            <a:r>
              <a:rPr lang="nl-NL" dirty="0"/>
              <a:t>Wat is een variabele?</a:t>
            </a:r>
          </a:p>
          <a:p>
            <a:pPr lvl="1"/>
            <a:r>
              <a:rPr lang="nl-NL" dirty="0"/>
              <a:t>Plekje in het geheugen waar je met een naam toegang toe hebt.</a:t>
            </a:r>
          </a:p>
          <a:p>
            <a:r>
              <a:rPr lang="nl-NL" dirty="0"/>
              <a:t>Waarvoor zou je die gebruiken?</a:t>
            </a:r>
          </a:p>
          <a:p>
            <a:pPr lvl="1"/>
            <a:r>
              <a:rPr lang="nl-NL" dirty="0"/>
              <a:t>Flexibiliteit van je code</a:t>
            </a:r>
          </a:p>
          <a:p>
            <a:pPr lvl="1"/>
            <a:r>
              <a:rPr lang="nl-NL" dirty="0"/>
              <a:t>Leesbaarheid</a:t>
            </a:r>
          </a:p>
          <a:p>
            <a:pPr lvl="1"/>
            <a:r>
              <a:rPr lang="nl-NL" dirty="0"/>
              <a:t>Toestanden van p5.js uitlezen</a:t>
            </a:r>
          </a:p>
          <a:p>
            <a:pPr lvl="1"/>
            <a:r>
              <a:rPr lang="nl-NL" dirty="0"/>
              <a:t>Iets meerdere keren doen (een volgend college)</a:t>
            </a:r>
          </a:p>
          <a:p>
            <a:pPr lvl="1"/>
            <a:r>
              <a:rPr lang="nl-NL" dirty="0"/>
              <a:t>Afhankelijke van een variabele iets wil of niet uitvoeren</a:t>
            </a:r>
            <a:br>
              <a:rPr lang="nl-NL" dirty="0"/>
            </a:br>
            <a:r>
              <a:rPr lang="nl-NL" dirty="0"/>
              <a:t>(een volgend colleges)</a:t>
            </a:r>
          </a:p>
          <a:p>
            <a:pPr lvl="1"/>
            <a:endParaRPr lang="nl-NL" dirty="0"/>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71</a:t>
            </a:fld>
            <a:endParaRPr lang="nl-NL"/>
          </a:p>
        </p:txBody>
      </p:sp>
      <p:sp>
        <p:nvSpPr>
          <p:cNvPr id="7" name="Tijdelijke aanduiding voor tekst 6"/>
          <p:cNvSpPr>
            <a:spLocks noGrp="1"/>
          </p:cNvSpPr>
          <p:nvPr>
            <p:ph type="body" sz="quarter" idx="17"/>
          </p:nvPr>
        </p:nvSpPr>
        <p:spPr/>
        <p:txBody>
          <a:bodyPr/>
          <a:lstStyle/>
          <a:p>
            <a:endParaRPr lang="nl-NL"/>
          </a:p>
        </p:txBody>
      </p:sp>
    </p:spTree>
    <p:extLst>
      <p:ext uri="{BB962C8B-B14F-4D97-AF65-F5344CB8AC3E}">
        <p14:creationId xmlns:p14="http://schemas.microsoft.com/office/powerpoint/2010/main" val="16500356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16BD75-55CB-E240-B9C3-DD5F0759D10C}"/>
              </a:ext>
            </a:extLst>
          </p:cNvPr>
          <p:cNvPicPr>
            <a:picLocks noChangeAspect="1"/>
          </p:cNvPicPr>
          <p:nvPr/>
        </p:nvPicPr>
        <p:blipFill rotWithShape="1">
          <a:blip r:embed="rId3">
            <a:alphaModFix/>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a:solidFill>
            <a:schemeClr val="tx1">
              <a:alpha val="75000"/>
            </a:schemeClr>
          </a:solidFill>
          <a:effectLst>
            <a:softEdge rad="0"/>
          </a:effectLst>
        </p:spPr>
        <p:txBody>
          <a:bodyPr>
            <a:normAutofit fontScale="90000"/>
          </a:bodyPr>
          <a:lstStyle/>
          <a:p>
            <a:r>
              <a:rPr lang="nl-NL" dirty="0">
                <a:solidFill>
                  <a:schemeClr val="bg1"/>
                </a:solidFill>
              </a:rPr>
              <a:t>VRAGEN?</a:t>
            </a:r>
            <a:br>
              <a:rPr lang="nl-NL" dirty="0">
                <a:solidFill>
                  <a:schemeClr val="bg1"/>
                </a:solidFill>
              </a:rPr>
            </a:br>
            <a:r>
              <a:rPr lang="nl-NL" dirty="0">
                <a:solidFill>
                  <a:schemeClr val="bg1"/>
                </a:solidFill>
              </a:rPr>
              <a:t>(Graag hulp bij </a:t>
            </a:r>
            <a:br>
              <a:rPr lang="nl-NL" dirty="0">
                <a:solidFill>
                  <a:schemeClr val="bg1"/>
                </a:solidFill>
              </a:rPr>
            </a:br>
            <a:r>
              <a:rPr lang="nl-NL" dirty="0">
                <a:solidFill>
                  <a:schemeClr val="bg1"/>
                </a:solidFill>
              </a:rPr>
              <a:t>stoelen terugzetten)</a:t>
            </a:r>
            <a:br>
              <a:rPr lang="nl-NL" dirty="0">
                <a:solidFill>
                  <a:schemeClr val="bg1"/>
                </a:solidFill>
              </a:rPr>
            </a:br>
            <a:endParaRPr lang="nl-NL" dirty="0">
              <a:solidFill>
                <a:schemeClr val="bg1"/>
              </a:solidFill>
            </a:endParaRP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dirty="0"/>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72</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dirty="0"/>
              <a:t>COLLEGE 2</a:t>
            </a:r>
          </a:p>
        </p:txBody>
      </p:sp>
    </p:spTree>
    <p:extLst>
      <p:ext uri="{BB962C8B-B14F-4D97-AF65-F5344CB8AC3E}">
        <p14:creationId xmlns:p14="http://schemas.microsoft.com/office/powerpoint/2010/main" val="17986588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16BD75-55CB-E240-B9C3-DD5F0759D10C}"/>
              </a:ext>
            </a:extLst>
          </p:cNvPr>
          <p:cNvPicPr>
            <a:picLocks noChangeAspect="1"/>
          </p:cNvPicPr>
          <p:nvPr/>
        </p:nvPicPr>
        <p:blipFill rotWithShape="1">
          <a:blip r:embed="rId3">
            <a:alphaModFix/>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a:solidFill>
            <a:schemeClr val="tx1">
              <a:alpha val="75000"/>
            </a:schemeClr>
          </a:solidFill>
          <a:effectLst>
            <a:softEdge rad="0"/>
          </a:effectLst>
        </p:spPr>
        <p:txBody>
          <a:bodyPr>
            <a:normAutofit/>
          </a:bodyPr>
          <a:lstStyle/>
          <a:p>
            <a:r>
              <a:rPr lang="nl-NL" dirty="0">
                <a:solidFill>
                  <a:schemeClr val="bg1"/>
                </a:solidFill>
              </a:rPr>
              <a:t>College 3</a:t>
            </a:r>
            <a:br>
              <a:rPr lang="nl-NL" dirty="0">
                <a:solidFill>
                  <a:schemeClr val="bg1"/>
                </a:solidFill>
              </a:rPr>
            </a:br>
            <a:r>
              <a:rPr lang="nl-NL" dirty="0">
                <a:solidFill>
                  <a:schemeClr val="bg1"/>
                </a:solidFill>
              </a:rPr>
              <a:t>Functies</a:t>
            </a: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dirty="0"/>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73</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dirty="0"/>
              <a:t>COLLEGE 3</a:t>
            </a:r>
          </a:p>
        </p:txBody>
      </p:sp>
    </p:spTree>
    <p:extLst>
      <p:ext uri="{BB962C8B-B14F-4D97-AF65-F5344CB8AC3E}">
        <p14:creationId xmlns:p14="http://schemas.microsoft.com/office/powerpoint/2010/main" val="12539179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8">
            <a:extLst>
              <a:ext uri="{FF2B5EF4-FFF2-40B4-BE49-F238E27FC236}">
                <a16:creationId xmlns:a16="http://schemas.microsoft.com/office/drawing/2014/main" id="{713D707E-D6B7-2544-A236-2E24D32F0012}"/>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6875"/>
          <a:stretch/>
        </p:blipFill>
        <p:spPr>
          <a:xfrm>
            <a:off x="838200" y="0"/>
            <a:ext cx="11353800" cy="6858000"/>
          </a:xfrm>
          <a:prstGeom prst="rect">
            <a:avLst/>
          </a:prstGeom>
        </p:spPr>
      </p:pic>
      <p:sp>
        <p:nvSpPr>
          <p:cNvPr id="2" name="Titel 1">
            <a:extLst>
              <a:ext uri="{FF2B5EF4-FFF2-40B4-BE49-F238E27FC236}">
                <a16:creationId xmlns:a16="http://schemas.microsoft.com/office/drawing/2014/main" id="{D6BB544C-3073-9445-8A20-E85CF977CBD8}"/>
              </a:ext>
            </a:extLst>
          </p:cNvPr>
          <p:cNvSpPr>
            <a:spLocks noGrp="1"/>
          </p:cNvSpPr>
          <p:nvPr>
            <p:ph type="title"/>
          </p:nvPr>
        </p:nvSpPr>
        <p:spPr>
          <a:noFill/>
        </p:spPr>
        <p:txBody>
          <a:bodyPr/>
          <a:lstStyle/>
          <a:p>
            <a:r>
              <a:rPr lang="nl-NL" dirty="0"/>
              <a:t>Inhoud van de colleges</a:t>
            </a:r>
          </a:p>
        </p:txBody>
      </p:sp>
      <p:sp>
        <p:nvSpPr>
          <p:cNvPr id="3" name="Tijdelijke aanduiding voor inhoud 2">
            <a:extLst>
              <a:ext uri="{FF2B5EF4-FFF2-40B4-BE49-F238E27FC236}">
                <a16:creationId xmlns:a16="http://schemas.microsoft.com/office/drawing/2014/main" id="{07778A49-1C46-4B44-8718-DABBDDE6BC0B}"/>
              </a:ext>
            </a:extLst>
          </p:cNvPr>
          <p:cNvSpPr>
            <a:spLocks noGrp="1"/>
          </p:cNvSpPr>
          <p:nvPr>
            <p:ph idx="1"/>
          </p:nvPr>
        </p:nvSpPr>
        <p:spPr/>
        <p:txBody>
          <a:bodyPr/>
          <a:lstStyle/>
          <a:p>
            <a:pPr marL="514350" indent="-514350">
              <a:buFont typeface="+mj-lt"/>
              <a:buAutoNum type="arabicPeriod"/>
            </a:pPr>
            <a:r>
              <a:rPr lang="nl-NL" sz="3200" dirty="0"/>
              <a:t>Programmeertalen + Volgordelijkheid</a:t>
            </a:r>
          </a:p>
          <a:p>
            <a:pPr marL="514350" indent="-514350">
              <a:buFont typeface="+mj-lt"/>
              <a:buAutoNum type="arabicPeriod"/>
            </a:pPr>
            <a:r>
              <a:rPr lang="nl-NL" sz="3200" dirty="0"/>
              <a:t>Variabelen</a:t>
            </a:r>
          </a:p>
          <a:p>
            <a:pPr marL="514350" indent="-514350">
              <a:buFont typeface="+mj-lt"/>
              <a:buAutoNum type="arabicPeriod"/>
            </a:pPr>
            <a:r>
              <a:rPr lang="nl-NL" sz="3200" dirty="0">
                <a:solidFill>
                  <a:srgbClr val="FF0000"/>
                </a:solidFill>
              </a:rPr>
              <a:t>Functies</a:t>
            </a:r>
          </a:p>
          <a:p>
            <a:pPr marL="514350" indent="-514350">
              <a:buFont typeface="+mj-lt"/>
              <a:buAutoNum type="arabicPeriod"/>
            </a:pPr>
            <a:r>
              <a:rPr lang="nl-NL" sz="3200" dirty="0"/>
              <a:t>Selectie + Logica</a:t>
            </a:r>
          </a:p>
          <a:p>
            <a:pPr marL="514350" indent="-514350">
              <a:buFont typeface="+mj-lt"/>
              <a:buAutoNum type="arabicPeriod"/>
            </a:pPr>
            <a:r>
              <a:rPr lang="nl-NL" sz="3200" dirty="0"/>
              <a:t>Herhaalstructuren</a:t>
            </a:r>
          </a:p>
          <a:p>
            <a:pPr marL="514350" indent="-514350">
              <a:buFont typeface="+mj-lt"/>
              <a:buAutoNum type="arabicPeriod"/>
            </a:pPr>
            <a:r>
              <a:rPr lang="nl-NL" sz="3200" dirty="0"/>
              <a:t>Arrays</a:t>
            </a:r>
            <a:endParaRPr lang="nl-NL" dirty="0"/>
          </a:p>
        </p:txBody>
      </p:sp>
      <p:sp>
        <p:nvSpPr>
          <p:cNvPr id="4" name="Tijdelijke aanduiding voor datum 3">
            <a:extLst>
              <a:ext uri="{FF2B5EF4-FFF2-40B4-BE49-F238E27FC236}">
                <a16:creationId xmlns:a16="http://schemas.microsoft.com/office/drawing/2014/main" id="{8EB57845-28A8-1E46-A6F0-6E8821512A1A}"/>
              </a:ext>
            </a:extLst>
          </p:cNvPr>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65130544-704F-F34E-8F6C-BAC004FFA2E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B78CEF-193E-AA42-86CC-E18575662574}"/>
              </a:ext>
            </a:extLst>
          </p:cNvPr>
          <p:cNvSpPr>
            <a:spLocks noGrp="1"/>
          </p:cNvSpPr>
          <p:nvPr>
            <p:ph type="sldNum" sz="quarter" idx="12"/>
          </p:nvPr>
        </p:nvSpPr>
        <p:spPr/>
        <p:txBody>
          <a:bodyPr/>
          <a:lstStyle/>
          <a:p>
            <a:fld id="{0AAEF2E2-A082-486B-BCC1-A4B8E9CF05F7}" type="slidenum">
              <a:rPr lang="nl-NL" smtClean="0"/>
              <a:t>74</a:t>
            </a:fld>
            <a:endParaRPr lang="nl-NL"/>
          </a:p>
        </p:txBody>
      </p:sp>
      <p:sp>
        <p:nvSpPr>
          <p:cNvPr id="7" name="Tijdelijke aanduiding voor tekst 6">
            <a:extLst>
              <a:ext uri="{FF2B5EF4-FFF2-40B4-BE49-F238E27FC236}">
                <a16:creationId xmlns:a16="http://schemas.microsoft.com/office/drawing/2014/main" id="{42CDC17F-17D5-2B40-9C0B-3F9D50E20BF7}"/>
              </a:ext>
            </a:extLst>
          </p:cNvPr>
          <p:cNvSpPr>
            <a:spLocks noGrp="1"/>
          </p:cNvSpPr>
          <p:nvPr>
            <p:ph type="body" sz="quarter" idx="17"/>
          </p:nvPr>
        </p:nvSpPr>
        <p:spPr/>
        <p:txBody>
          <a:bodyPr/>
          <a:lstStyle/>
          <a:p>
            <a:r>
              <a:rPr lang="nl-NL" dirty="0"/>
              <a:t>COLLEGE 3</a:t>
            </a:r>
          </a:p>
        </p:txBody>
      </p:sp>
    </p:spTree>
    <p:extLst>
      <p:ext uri="{BB962C8B-B14F-4D97-AF65-F5344CB8AC3E}">
        <p14:creationId xmlns:p14="http://schemas.microsoft.com/office/powerpoint/2010/main" val="3149294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C0AEC0-D77A-3A4C-A0AA-9E8F5F79CA09}"/>
              </a:ext>
            </a:extLst>
          </p:cNvPr>
          <p:cNvSpPr>
            <a:spLocks noGrp="1"/>
          </p:cNvSpPr>
          <p:nvPr>
            <p:ph type="title"/>
          </p:nvPr>
        </p:nvSpPr>
        <p:spPr/>
        <p:txBody>
          <a:bodyPr/>
          <a:lstStyle/>
          <a:p>
            <a:r>
              <a:rPr lang="nl-NL" dirty="0"/>
              <a:t>Wat is een functie?</a:t>
            </a:r>
          </a:p>
        </p:txBody>
      </p:sp>
      <p:sp>
        <p:nvSpPr>
          <p:cNvPr id="3" name="Tijdelijke aanduiding voor inhoud 2">
            <a:extLst>
              <a:ext uri="{FF2B5EF4-FFF2-40B4-BE49-F238E27FC236}">
                <a16:creationId xmlns:a16="http://schemas.microsoft.com/office/drawing/2014/main" id="{AFD33CA2-3CF2-1949-9D7F-73B2A48B11D7}"/>
              </a:ext>
            </a:extLst>
          </p:cNvPr>
          <p:cNvSpPr>
            <a:spLocks noGrp="1"/>
          </p:cNvSpPr>
          <p:nvPr>
            <p:ph idx="1"/>
          </p:nvPr>
        </p:nvSpPr>
        <p:spPr/>
        <p:txBody>
          <a:bodyPr/>
          <a:lstStyle/>
          <a:p>
            <a:endParaRPr lang="nl-NL" dirty="0"/>
          </a:p>
          <a:p>
            <a:r>
              <a:rPr lang="nl-NL" dirty="0"/>
              <a:t>Een functie is een variabele waar je programmacode in kunt zetten.</a:t>
            </a:r>
          </a:p>
          <a:p>
            <a:r>
              <a:rPr lang="nl-NL" dirty="0"/>
              <a:t>Een functie is een stuk programma met een door de programmeur gekozen naam.</a:t>
            </a:r>
          </a:p>
          <a:p>
            <a:r>
              <a:rPr lang="nl-NL" dirty="0"/>
              <a:t>Een functie is een stuk programma dat je vaker kunt gebruiken.</a:t>
            </a:r>
          </a:p>
          <a:p>
            <a:r>
              <a:rPr lang="nl-NL" dirty="0"/>
              <a:t>Een functie is een samenhangend stuk van een programma.</a:t>
            </a:r>
          </a:p>
          <a:p>
            <a:r>
              <a:rPr lang="nl-NL" dirty="0"/>
              <a:t>Een functie is een stuk van een programma dat je later eenvoudig kunt aanpassen of uitbreiden.</a:t>
            </a:r>
          </a:p>
          <a:p>
            <a:pPr marL="0" indent="0">
              <a:buNone/>
            </a:pPr>
            <a:r>
              <a:rPr lang="nl-NL" dirty="0"/>
              <a:t>Alle bovenstaande uitspraken zijn waar.</a:t>
            </a:r>
          </a:p>
          <a:p>
            <a:endParaRPr lang="nl-NL" dirty="0"/>
          </a:p>
        </p:txBody>
      </p:sp>
      <p:sp>
        <p:nvSpPr>
          <p:cNvPr id="4" name="Tijdelijke aanduiding voor datum 3">
            <a:extLst>
              <a:ext uri="{FF2B5EF4-FFF2-40B4-BE49-F238E27FC236}">
                <a16:creationId xmlns:a16="http://schemas.microsoft.com/office/drawing/2014/main" id="{B721C324-B4DB-F546-B7F1-42A9AE706099}"/>
              </a:ext>
            </a:extLst>
          </p:cNvPr>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6A4280CA-3A63-E34F-8E8B-5BF6597610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066AA2-57F8-B546-8C33-11F363BECA24}"/>
              </a:ext>
            </a:extLst>
          </p:cNvPr>
          <p:cNvSpPr>
            <a:spLocks noGrp="1"/>
          </p:cNvSpPr>
          <p:nvPr>
            <p:ph type="sldNum" sz="quarter" idx="12"/>
          </p:nvPr>
        </p:nvSpPr>
        <p:spPr/>
        <p:txBody>
          <a:bodyPr/>
          <a:lstStyle/>
          <a:p>
            <a:fld id="{0AAEF2E2-A082-486B-BCC1-A4B8E9CF05F7}" type="slidenum">
              <a:rPr lang="nl-NL" smtClean="0"/>
              <a:t>75</a:t>
            </a:fld>
            <a:endParaRPr lang="nl-NL"/>
          </a:p>
        </p:txBody>
      </p:sp>
      <p:sp>
        <p:nvSpPr>
          <p:cNvPr id="7" name="Tijdelijke aanduiding voor tekst 6">
            <a:extLst>
              <a:ext uri="{FF2B5EF4-FFF2-40B4-BE49-F238E27FC236}">
                <a16:creationId xmlns:a16="http://schemas.microsoft.com/office/drawing/2014/main" id="{2D456A11-3BF2-B140-B5E4-51FD438D6FB9}"/>
              </a:ext>
            </a:extLst>
          </p:cNvPr>
          <p:cNvSpPr>
            <a:spLocks noGrp="1"/>
          </p:cNvSpPr>
          <p:nvPr>
            <p:ph type="body" sz="quarter" idx="17"/>
          </p:nvPr>
        </p:nvSpPr>
        <p:spPr/>
        <p:txBody>
          <a:bodyPr/>
          <a:lstStyle/>
          <a:p>
            <a:r>
              <a:rPr lang="nl-NL" dirty="0"/>
              <a:t>COLLEGE 3</a:t>
            </a:r>
          </a:p>
        </p:txBody>
      </p:sp>
    </p:spTree>
    <p:extLst>
      <p:ext uri="{BB962C8B-B14F-4D97-AF65-F5344CB8AC3E}">
        <p14:creationId xmlns:p14="http://schemas.microsoft.com/office/powerpoint/2010/main" val="80985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Een functie = variabele met code</a:t>
            </a:r>
          </a:p>
        </p:txBody>
      </p:sp>
      <p:sp>
        <p:nvSpPr>
          <p:cNvPr id="4" name="Tijdelijke aanduiding voor datum 3"/>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76</a:t>
            </a:fld>
            <a:endParaRPr lang="nl-NL"/>
          </a:p>
        </p:txBody>
      </p:sp>
      <p:sp>
        <p:nvSpPr>
          <p:cNvPr id="7" name="Tijdelijke aanduiding voor tekst 6"/>
          <p:cNvSpPr>
            <a:spLocks noGrp="1"/>
          </p:cNvSpPr>
          <p:nvPr>
            <p:ph type="body" sz="quarter" idx="17"/>
          </p:nvPr>
        </p:nvSpPr>
        <p:spPr/>
        <p:txBody>
          <a:bodyPr/>
          <a:lstStyle/>
          <a:p>
            <a:r>
              <a:rPr lang="nl-NL" dirty="0"/>
              <a:t>COLLEGE 3</a:t>
            </a:r>
          </a:p>
        </p:txBody>
      </p:sp>
      <p:graphicFrame>
        <p:nvGraphicFramePr>
          <p:cNvPr id="8" name="Tijdelijke aanduiding voor inhoud 8">
            <a:extLst>
              <a:ext uri="{FF2B5EF4-FFF2-40B4-BE49-F238E27FC236}">
                <a16:creationId xmlns:a16="http://schemas.microsoft.com/office/drawing/2014/main" id="{3D079D13-F959-EF4C-9349-FFBF272CD92C}"/>
              </a:ext>
            </a:extLst>
          </p:cNvPr>
          <p:cNvGraphicFramePr>
            <a:graphicFrameLocks/>
          </p:cNvGraphicFramePr>
          <p:nvPr/>
        </p:nvGraphicFramePr>
        <p:xfrm>
          <a:off x="1265270" y="1362070"/>
          <a:ext cx="10515601" cy="5190507"/>
        </p:xfrm>
        <a:graphic>
          <a:graphicData uri="http://schemas.openxmlformats.org/drawingml/2006/table">
            <a:tbl>
              <a:tblPr firstRow="1" bandCol="1">
                <a:tableStyleId>{8A107856-5554-42FB-B03E-39F5DBC370BA}</a:tableStyleId>
              </a:tblPr>
              <a:tblGrid>
                <a:gridCol w="916360">
                  <a:extLst>
                    <a:ext uri="{9D8B030D-6E8A-4147-A177-3AD203B41FA5}">
                      <a16:colId xmlns:a16="http://schemas.microsoft.com/office/drawing/2014/main" val="20000"/>
                    </a:ext>
                  </a:extLst>
                </a:gridCol>
                <a:gridCol w="916360">
                  <a:extLst>
                    <a:ext uri="{9D8B030D-6E8A-4147-A177-3AD203B41FA5}">
                      <a16:colId xmlns:a16="http://schemas.microsoft.com/office/drawing/2014/main" val="20001"/>
                    </a:ext>
                  </a:extLst>
                </a:gridCol>
                <a:gridCol w="916360">
                  <a:extLst>
                    <a:ext uri="{9D8B030D-6E8A-4147-A177-3AD203B41FA5}">
                      <a16:colId xmlns:a16="http://schemas.microsoft.com/office/drawing/2014/main" val="1193116175"/>
                    </a:ext>
                  </a:extLst>
                </a:gridCol>
                <a:gridCol w="924585">
                  <a:extLst>
                    <a:ext uri="{9D8B030D-6E8A-4147-A177-3AD203B41FA5}">
                      <a16:colId xmlns:a16="http://schemas.microsoft.com/office/drawing/2014/main" val="1593289006"/>
                    </a:ext>
                  </a:extLst>
                </a:gridCol>
                <a:gridCol w="785899">
                  <a:extLst>
                    <a:ext uri="{9D8B030D-6E8A-4147-A177-3AD203B41FA5}">
                      <a16:colId xmlns:a16="http://schemas.microsoft.com/office/drawing/2014/main" val="1454811310"/>
                    </a:ext>
                  </a:extLst>
                </a:gridCol>
                <a:gridCol w="924585">
                  <a:extLst>
                    <a:ext uri="{9D8B030D-6E8A-4147-A177-3AD203B41FA5}">
                      <a16:colId xmlns:a16="http://schemas.microsoft.com/office/drawing/2014/main" val="2905569148"/>
                    </a:ext>
                  </a:extLst>
                </a:gridCol>
                <a:gridCol w="785899">
                  <a:extLst>
                    <a:ext uri="{9D8B030D-6E8A-4147-A177-3AD203B41FA5}">
                      <a16:colId xmlns:a16="http://schemas.microsoft.com/office/drawing/2014/main" val="1050581740"/>
                    </a:ext>
                  </a:extLst>
                </a:gridCol>
                <a:gridCol w="924585">
                  <a:extLst>
                    <a:ext uri="{9D8B030D-6E8A-4147-A177-3AD203B41FA5}">
                      <a16:colId xmlns:a16="http://schemas.microsoft.com/office/drawing/2014/main" val="4290861281"/>
                    </a:ext>
                  </a:extLst>
                </a:gridCol>
                <a:gridCol w="785899">
                  <a:extLst>
                    <a:ext uri="{9D8B030D-6E8A-4147-A177-3AD203B41FA5}">
                      <a16:colId xmlns:a16="http://schemas.microsoft.com/office/drawing/2014/main" val="98289084"/>
                    </a:ext>
                  </a:extLst>
                </a:gridCol>
                <a:gridCol w="924585">
                  <a:extLst>
                    <a:ext uri="{9D8B030D-6E8A-4147-A177-3AD203B41FA5}">
                      <a16:colId xmlns:a16="http://schemas.microsoft.com/office/drawing/2014/main" val="428050413"/>
                    </a:ext>
                  </a:extLst>
                </a:gridCol>
                <a:gridCol w="785899">
                  <a:extLst>
                    <a:ext uri="{9D8B030D-6E8A-4147-A177-3AD203B41FA5}">
                      <a16:colId xmlns:a16="http://schemas.microsoft.com/office/drawing/2014/main" val="574262662"/>
                    </a:ext>
                  </a:extLst>
                </a:gridCol>
                <a:gridCol w="924585">
                  <a:extLst>
                    <a:ext uri="{9D8B030D-6E8A-4147-A177-3AD203B41FA5}">
                      <a16:colId xmlns:a16="http://schemas.microsoft.com/office/drawing/2014/main" val="4201424250"/>
                    </a:ext>
                  </a:extLst>
                </a:gridCol>
              </a:tblGrid>
              <a:tr h="753531">
                <a:tc>
                  <a:txBody>
                    <a:bodyPr/>
                    <a:lstStyle/>
                    <a:p>
                      <a:pPr algn="ctr" fontAlgn="b"/>
                      <a:r>
                        <a:rPr lang="nl-NL" sz="1800" u="none" strike="noStrike" dirty="0">
                          <a:effectLst/>
                        </a:rPr>
                        <a:t>adres</a:t>
                      </a:r>
                      <a:endParaRPr lang="nl-NL" sz="18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nl-NL" sz="1800" b="1" u="none" strike="noStrike" kern="1200" dirty="0">
                          <a:solidFill>
                            <a:schemeClr val="dk1"/>
                          </a:solidFill>
                          <a:effectLst/>
                          <a:latin typeface="+mn-lt"/>
                          <a:ea typeface="+mn-ea"/>
                          <a:cs typeface="+mn-cs"/>
                        </a:rPr>
                        <a:t>Inhoud=hoofdprogramma</a:t>
                      </a:r>
                    </a:p>
                  </a:txBody>
                  <a:tcPr marL="9525" marR="9525" marT="9525" marB="0" anchor="b">
                    <a:lnB w="38100" cap="flat" cmpd="sng" algn="ctr">
                      <a:solidFill>
                        <a:schemeClr val="tx1"/>
                      </a:solidFill>
                      <a:prstDash val="solid"/>
                      <a:round/>
                      <a:headEnd type="none" w="med" len="med"/>
                      <a:tailEnd type="none" w="med" len="med"/>
                    </a:lnB>
                    <a:solidFill>
                      <a:srgbClr val="FCEDE8"/>
                    </a:solidFill>
                  </a:tcPr>
                </a:tc>
                <a:tc>
                  <a:txBody>
                    <a:bodyPr/>
                    <a:lstStyle/>
                    <a:p>
                      <a:pPr algn="ctr" fontAlgn="b"/>
                      <a:r>
                        <a:rPr lang="nl-NL" sz="1800" u="none" strike="noStrike" dirty="0">
                          <a:effectLst/>
                        </a:rPr>
                        <a:t>adres</a:t>
                      </a:r>
                      <a:endParaRPr lang="nl-NL" sz="1800" b="0" i="0" u="none" strike="noStrike" dirty="0">
                        <a:solidFill>
                          <a:srgbClr val="000000"/>
                        </a:solidFill>
                        <a:effectLst/>
                        <a:latin typeface="Calibri" panose="020F0502020204030204" pitchFamily="34" charset="0"/>
                      </a:endParaRPr>
                    </a:p>
                  </a:txBody>
                  <a:tcPr marL="9525" marR="9525" marT="9525" marB="0" anchor="b">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nl-NL" sz="1800" u="none" strike="noStrike" dirty="0">
                          <a:effectLst/>
                        </a:rPr>
                        <a:t>inhoud</a:t>
                      </a:r>
                      <a:endParaRPr lang="nl-NL" sz="18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p>
                      <a:pPr marL="0" algn="ctr" defTabSz="914400" rtl="0" eaLnBrk="1" fontAlgn="b" latinLnBrk="0" hangingPunct="1"/>
                      <a:r>
                        <a:rPr lang="nl-NL" sz="1800" b="1" u="none" strike="noStrike" kern="1200" dirty="0">
                          <a:solidFill>
                            <a:schemeClr val="dk1"/>
                          </a:solidFill>
                          <a:effectLst/>
                          <a:latin typeface="+mn-lt"/>
                          <a:ea typeface="+mn-ea"/>
                          <a:cs typeface="+mn-cs"/>
                        </a:rPr>
                        <a:t>variabelen</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p>
                      <a:pPr marL="0" algn="ctr" defTabSz="914400" rtl="0" eaLnBrk="1" fontAlgn="b" latinLnBrk="0" hangingPunct="1"/>
                      <a:r>
                        <a:rPr lang="nl-NL" sz="1800" b="1" u="none" strike="noStrike" kern="1200" dirty="0">
                          <a:solidFill>
                            <a:schemeClr val="dk1"/>
                          </a:solidFill>
                          <a:effectLst/>
                          <a:latin typeface="+mn-lt"/>
                          <a:ea typeface="+mn-ea"/>
                          <a:cs typeface="+mn-cs"/>
                        </a:rPr>
                        <a:t>functie</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p>
                      <a:pPr marL="0" algn="ctr" defTabSz="914400" rtl="0" eaLnBrk="1" fontAlgn="b" latinLnBrk="0" hangingPunct="1"/>
                      <a:r>
                        <a:rPr lang="nl-NL" sz="1800" b="1" u="none" strike="noStrike" kern="1200" dirty="0">
                          <a:solidFill>
                            <a:schemeClr val="dk1"/>
                          </a:solidFill>
                          <a:effectLst/>
                          <a:latin typeface="+mn-lt"/>
                          <a:ea typeface="+mn-ea"/>
                          <a:cs typeface="+mn-cs"/>
                        </a:rPr>
                        <a:t>stack</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4774362"/>
                  </a:ext>
                </a:extLst>
              </a:tr>
              <a:tr h="504516">
                <a:tc>
                  <a:txBody>
                    <a:bodyPr/>
                    <a:lstStyle/>
                    <a:p>
                      <a:pPr algn="ctr" fontAlgn="b"/>
                      <a:r>
                        <a:rPr lang="nl-NL" sz="2400" b="0" i="0" u="none" strike="noStrike" dirty="0">
                          <a:solidFill>
                            <a:srgbClr val="000000"/>
                          </a:solidFill>
                          <a:effectLst/>
                          <a:latin typeface="Calibri" panose="020F0502020204030204" pitchFamily="34" charset="0"/>
                        </a:rPr>
                        <a:t>0</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lnT w="381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gn="ctr" fontAlgn="b"/>
                      <a:r>
                        <a:rPr lang="nl-NL" sz="2400" b="0" u="none" strike="noStrike" dirty="0">
                          <a:effectLst/>
                        </a:rPr>
                        <a:t>8</a:t>
                      </a:r>
                      <a:endParaRPr lang="nl-NL" sz="2400" b="0" i="0" u="none" strike="noStrike" dirty="0">
                        <a:solidFill>
                          <a:srgbClr val="000000"/>
                        </a:solidFill>
                        <a:effectLst/>
                        <a:latin typeface="Calibri" panose="020F0502020204030204" pitchFamily="34" charset="0"/>
                      </a:endParaRPr>
                    </a:p>
                  </a:txBody>
                  <a:tcPr marL="9525" marR="9525" marT="9525" marB="0" anchor="b">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16</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24</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Doe dit</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32</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40</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68138127"/>
                  </a:ext>
                </a:extLst>
              </a:tr>
              <a:tr h="255500">
                <a:tc>
                  <a:txBody>
                    <a:bodyPr/>
                    <a:lstStyle/>
                    <a:p>
                      <a:pPr algn="ctr" fontAlgn="b"/>
                      <a:r>
                        <a:rPr lang="nl-NL" sz="2400" b="0" i="0" u="none" strike="noStrike" dirty="0">
                          <a:solidFill>
                            <a:srgbClr val="000000"/>
                          </a:solidFill>
                          <a:effectLst/>
                          <a:latin typeface="Calibri" panose="020F0502020204030204" pitchFamily="34" charset="0"/>
                        </a:rPr>
                        <a:t>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r>
                        <a:rPr lang="nl-NL" sz="1800" b="1" u="none" strike="noStrike" kern="1200" dirty="0">
                          <a:solidFill>
                            <a:schemeClr val="dk1"/>
                          </a:solidFill>
                          <a:effectLst/>
                          <a:latin typeface="+mn-lt"/>
                          <a:ea typeface="+mn-ea"/>
                          <a:cs typeface="+mn-cs"/>
                        </a:rPr>
                        <a:t>Doe iets</a:t>
                      </a:r>
                    </a:p>
                  </a:txBody>
                  <a:tcPr marL="9525" marR="9525" marT="9525" marB="0" anchor="b">
                    <a:solidFill>
                      <a:schemeClr val="accent2">
                        <a:lumMod val="20000"/>
                        <a:lumOff val="80000"/>
                      </a:schemeClr>
                    </a:solidFill>
                  </a:tcPr>
                </a:tc>
                <a:tc>
                  <a:txBody>
                    <a:bodyPr/>
                    <a:lstStyle/>
                    <a:p>
                      <a:pPr algn="ctr" fontAlgn="b"/>
                      <a:r>
                        <a:rPr lang="nl-NL" sz="2400" b="0" u="none" strike="noStrike" dirty="0">
                          <a:effectLst/>
                        </a:rPr>
                        <a:t>9</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Doe dat</a:t>
                      </a:r>
                    </a:p>
                  </a:txBody>
                  <a:tcPr marL="9525" marR="9525" marT="9525" marB="0" anchor="b">
                    <a:lnR w="381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4161979354"/>
                  </a:ext>
                </a:extLst>
              </a:tr>
              <a:tr h="753531">
                <a:tc>
                  <a:txBody>
                    <a:bodyPr/>
                    <a:lstStyle/>
                    <a:p>
                      <a:pPr algn="ctr" fontAlgn="b"/>
                      <a:r>
                        <a:rPr lang="nl-NL" sz="2400" b="0" i="0" u="none" strike="noStrike" dirty="0">
                          <a:solidFill>
                            <a:srgbClr val="000000"/>
                          </a:solidFill>
                          <a:effectLst/>
                          <a:latin typeface="Calibri" panose="020F0502020204030204" pitchFamily="34" charset="0"/>
                        </a:rPr>
                        <a:t>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r>
                        <a:rPr lang="nl-NL" sz="1800" b="1" u="none" strike="noStrike" kern="1200" dirty="0">
                          <a:solidFill>
                            <a:schemeClr val="dk1"/>
                          </a:solidFill>
                          <a:effectLst/>
                          <a:latin typeface="+mn-lt"/>
                          <a:ea typeface="+mn-ea"/>
                          <a:cs typeface="+mn-cs"/>
                        </a:rPr>
                        <a:t>Bewaar PC+2 op de stack</a:t>
                      </a:r>
                    </a:p>
                  </a:txBody>
                  <a:tcPr marL="9525" marR="9525" marT="9525" marB="0" anchor="b">
                    <a:solidFill>
                      <a:schemeClr val="accent2">
                        <a:lumMod val="20000"/>
                        <a:lumOff val="80000"/>
                      </a:schemeClr>
                    </a:solidFill>
                  </a:tcPr>
                </a:tc>
                <a:tc>
                  <a:txBody>
                    <a:bodyPr/>
                    <a:lstStyle/>
                    <a:p>
                      <a:pPr algn="ctr" fontAlgn="b"/>
                      <a:r>
                        <a:rPr lang="nl-NL" sz="2400" b="0" u="none" strike="noStrike" dirty="0">
                          <a:effectLst/>
                        </a:rPr>
                        <a:t>10</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Lees adres van stack</a:t>
                      </a:r>
                    </a:p>
                  </a:txBody>
                  <a:tcPr marL="9525" marR="9525" marT="9525" marB="0" anchor="b">
                    <a:lnR w="381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42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2242091309"/>
                  </a:ext>
                </a:extLst>
              </a:tr>
              <a:tr h="255500">
                <a:tc>
                  <a:txBody>
                    <a:bodyPr/>
                    <a:lstStyle/>
                    <a:p>
                      <a:pPr algn="ctr" fontAlgn="b"/>
                      <a:r>
                        <a:rPr lang="nl-NL" sz="2400" b="0" i="0" u="none" strike="noStrike" dirty="0">
                          <a:solidFill>
                            <a:srgbClr val="000000"/>
                          </a:solidFill>
                          <a:effectLst/>
                          <a:latin typeface="Calibri" panose="020F0502020204030204" pitchFamily="34" charset="0"/>
                        </a:rPr>
                        <a:t>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r>
                        <a:rPr lang="nl-NL" sz="1800" b="1" u="none" strike="noStrike" kern="1200" dirty="0">
                          <a:solidFill>
                            <a:schemeClr val="dk1"/>
                          </a:solidFill>
                          <a:effectLst/>
                          <a:latin typeface="+mn-lt"/>
                          <a:ea typeface="+mn-ea"/>
                          <a:cs typeface="+mn-cs"/>
                        </a:rPr>
                        <a:t>Zet PC op 32</a:t>
                      </a:r>
                    </a:p>
                  </a:txBody>
                  <a:tcPr marL="9525" marR="9525" marT="9525" marB="0" anchor="b">
                    <a:solidFill>
                      <a:schemeClr val="accent2">
                        <a:lumMod val="20000"/>
                        <a:lumOff val="80000"/>
                      </a:schemeClr>
                    </a:solidFill>
                  </a:tcPr>
                </a:tc>
                <a:tc>
                  <a:txBody>
                    <a:bodyPr/>
                    <a:lstStyle/>
                    <a:p>
                      <a:pPr algn="ctr" fontAlgn="b"/>
                      <a:r>
                        <a:rPr lang="nl-NL" sz="2400" b="0" u="none" strike="noStrike" dirty="0">
                          <a:effectLst/>
                        </a:rPr>
                        <a:t>11</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Zet PC op gelezen getal</a:t>
                      </a:r>
                    </a:p>
                  </a:txBody>
                  <a:tcPr marL="9525" marR="9525" marT="9525" marB="0" anchor="b">
                    <a:lnR w="381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solidFill>
                      <a:schemeClr val="accent2">
                        <a:lumMod val="20000"/>
                        <a:lumOff val="80000"/>
                      </a:schemeClr>
                    </a:solidFill>
                  </a:tcPr>
                </a:tc>
                <a:extLst>
                  <a:ext uri="{0D108BD9-81ED-4DB2-BD59-A6C34878D82A}">
                    <a16:rowId xmlns:a16="http://schemas.microsoft.com/office/drawing/2014/main" val="1971664381"/>
                  </a:ext>
                </a:extLst>
              </a:tr>
              <a:tr h="525704">
                <a:tc>
                  <a:txBody>
                    <a:bodyPr/>
                    <a:lstStyle/>
                    <a:p>
                      <a:pPr algn="ctr" fontAlgn="b"/>
                      <a:r>
                        <a:rPr lang="nl-NL" sz="2400" b="0" i="0" u="none" strike="noStrike" dirty="0">
                          <a:solidFill>
                            <a:srgbClr val="000000"/>
                          </a:solidFill>
                          <a:effectLst/>
                          <a:latin typeface="Calibri" panose="020F0502020204030204" pitchFamily="34" charset="0"/>
                        </a:rPr>
                        <a:t>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Doe nog iets iets</a:t>
                      </a:r>
                    </a:p>
                  </a:txBody>
                  <a:tcPr marL="9525" marR="9525" marT="9525" marB="0" anchor="b">
                    <a:solidFill>
                      <a:schemeClr val="accent2">
                        <a:lumMod val="20000"/>
                        <a:lumOff val="80000"/>
                      </a:schemeClr>
                    </a:solidFill>
                  </a:tcPr>
                </a:tc>
                <a:tc>
                  <a:txBody>
                    <a:bodyPr/>
                    <a:lstStyle/>
                    <a:p>
                      <a:pPr algn="ctr" fontAlgn="b"/>
                      <a:r>
                        <a:rPr lang="nl-NL" sz="1800" b="1" u="none" strike="noStrike" kern="1200" dirty="0">
                          <a:solidFill>
                            <a:schemeClr val="dk1"/>
                          </a:solidFill>
                          <a:effectLst/>
                          <a:latin typeface="+mn-lt"/>
                          <a:ea typeface="+mn-ea"/>
                          <a:cs typeface="+mn-cs"/>
                        </a:rPr>
                        <a:t>12</a:t>
                      </a: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3509830660"/>
                  </a:ext>
                </a:extLst>
              </a:tr>
              <a:tr h="255500">
                <a:tc>
                  <a:txBody>
                    <a:bodyPr/>
                    <a:lstStyle/>
                    <a:p>
                      <a:pPr algn="ctr" fontAlgn="b"/>
                      <a:r>
                        <a:rPr lang="nl-NL" sz="2400" b="0" i="0" u="none" strike="noStrike" dirty="0">
                          <a:solidFill>
                            <a:srgbClr val="000000"/>
                          </a:solidFill>
                          <a:effectLst/>
                          <a:latin typeface="Calibri" panose="020F0502020204030204" pitchFamily="34" charset="0"/>
                        </a:rPr>
                        <a:t>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13</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2378204255"/>
                  </a:ext>
                </a:extLst>
              </a:tr>
              <a:tr h="504516">
                <a:tc>
                  <a:txBody>
                    <a:bodyPr/>
                    <a:lstStyle/>
                    <a:p>
                      <a:pPr algn="ctr" fontAlgn="b"/>
                      <a:r>
                        <a:rPr lang="nl-NL" sz="2400" b="0" i="0" u="none" strike="noStrike" dirty="0">
                          <a:solidFill>
                            <a:srgbClr val="000000"/>
                          </a:solidFill>
                          <a:effectLst/>
                          <a:latin typeface="Calibri" panose="020F0502020204030204" pitchFamily="34" charset="0"/>
                        </a:rPr>
                        <a:t>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14</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3754937208"/>
                  </a:ext>
                </a:extLst>
              </a:tr>
              <a:tr h="255500">
                <a:tc>
                  <a:txBody>
                    <a:bodyPr/>
                    <a:lstStyle/>
                    <a:p>
                      <a:pPr algn="ctr" fontAlgn="b"/>
                      <a:r>
                        <a:rPr lang="nl-NL" sz="2400" b="0" i="0" u="none" strike="noStrike" dirty="0">
                          <a:solidFill>
                            <a:srgbClr val="000000"/>
                          </a:solidFill>
                          <a:effectLst/>
                          <a:latin typeface="Calibri" panose="020F0502020204030204" pitchFamily="34" charset="0"/>
                        </a:rPr>
                        <a:t>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15</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a:t>
                      </a:r>
                    </a:p>
                  </a:txBody>
                  <a:tcPr marL="9525" marR="9525" marT="9525" marB="0" anchor="b">
                    <a:solidFill>
                      <a:srgbClr val="FFFF00"/>
                    </a:solidFill>
                  </a:tcPr>
                </a:tc>
                <a:extLst>
                  <a:ext uri="{0D108BD9-81ED-4DB2-BD59-A6C34878D82A}">
                    <a16:rowId xmlns:a16="http://schemas.microsoft.com/office/drawing/2014/main" val="1242314934"/>
                  </a:ext>
                </a:extLst>
              </a:tr>
            </a:tbl>
          </a:graphicData>
        </a:graphic>
      </p:graphicFrame>
    </p:spTree>
    <p:extLst>
      <p:ext uri="{BB962C8B-B14F-4D97-AF65-F5344CB8AC3E}">
        <p14:creationId xmlns:p14="http://schemas.microsoft.com/office/powerpoint/2010/main" val="39650924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C786A3-5B9A-0641-8C9F-10B4EE32BACE}"/>
              </a:ext>
            </a:extLst>
          </p:cNvPr>
          <p:cNvSpPr>
            <a:spLocks noGrp="1"/>
          </p:cNvSpPr>
          <p:nvPr>
            <p:ph type="title"/>
          </p:nvPr>
        </p:nvSpPr>
        <p:spPr/>
        <p:txBody>
          <a:bodyPr/>
          <a:lstStyle/>
          <a:p>
            <a:r>
              <a:rPr lang="nl-NL" dirty="0"/>
              <a:t>Teken </a:t>
            </a:r>
            <a:r>
              <a:rPr lang="nl-NL" dirty="0" err="1"/>
              <a:t>Smiley</a:t>
            </a:r>
            <a:endParaRPr lang="nl-NL" dirty="0"/>
          </a:p>
        </p:txBody>
      </p:sp>
      <p:sp>
        <p:nvSpPr>
          <p:cNvPr id="4" name="Tijdelijke aanduiding voor datum 3">
            <a:extLst>
              <a:ext uri="{FF2B5EF4-FFF2-40B4-BE49-F238E27FC236}">
                <a16:creationId xmlns:a16="http://schemas.microsoft.com/office/drawing/2014/main" id="{77613A5A-36B5-AB47-86B8-80510AF4251D}"/>
              </a:ext>
            </a:extLst>
          </p:cNvPr>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85804DB3-CC48-594A-B0EC-38C87B5B109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87B4299-0FF1-9B40-801E-53AB3D410970}"/>
              </a:ext>
            </a:extLst>
          </p:cNvPr>
          <p:cNvSpPr>
            <a:spLocks noGrp="1"/>
          </p:cNvSpPr>
          <p:nvPr>
            <p:ph type="sldNum" sz="quarter" idx="12"/>
          </p:nvPr>
        </p:nvSpPr>
        <p:spPr/>
        <p:txBody>
          <a:bodyPr/>
          <a:lstStyle/>
          <a:p>
            <a:fld id="{0AAEF2E2-A082-486B-BCC1-A4B8E9CF05F7}" type="slidenum">
              <a:rPr lang="nl-NL" smtClean="0"/>
              <a:t>77</a:t>
            </a:fld>
            <a:endParaRPr lang="nl-NL"/>
          </a:p>
        </p:txBody>
      </p:sp>
      <p:sp>
        <p:nvSpPr>
          <p:cNvPr id="7" name="Tijdelijke aanduiding voor tekst 6">
            <a:extLst>
              <a:ext uri="{FF2B5EF4-FFF2-40B4-BE49-F238E27FC236}">
                <a16:creationId xmlns:a16="http://schemas.microsoft.com/office/drawing/2014/main" id="{BCB735D0-975D-CE4C-88BA-5CE3A24D4F00}"/>
              </a:ext>
            </a:extLst>
          </p:cNvPr>
          <p:cNvSpPr>
            <a:spLocks noGrp="1"/>
          </p:cNvSpPr>
          <p:nvPr>
            <p:ph type="body" sz="quarter" idx="17"/>
          </p:nvPr>
        </p:nvSpPr>
        <p:spPr/>
        <p:txBody>
          <a:bodyPr/>
          <a:lstStyle/>
          <a:p>
            <a:r>
              <a:rPr lang="nl-NL" dirty="0"/>
              <a:t>COLLEGE 3</a:t>
            </a:r>
          </a:p>
        </p:txBody>
      </p:sp>
      <p:sp>
        <p:nvSpPr>
          <p:cNvPr id="10" name="Tijdelijke aanduiding voor inhoud 9">
            <a:extLst>
              <a:ext uri="{FF2B5EF4-FFF2-40B4-BE49-F238E27FC236}">
                <a16:creationId xmlns:a16="http://schemas.microsoft.com/office/drawing/2014/main" id="{6A4C6902-D889-A34D-AC46-DD2A7FF5C5C1}"/>
              </a:ext>
            </a:extLst>
          </p:cNvPr>
          <p:cNvSpPr>
            <a:spLocks noGrp="1"/>
          </p:cNvSpPr>
          <p:nvPr>
            <p:ph idx="1"/>
          </p:nvPr>
        </p:nvSpPr>
        <p:spPr/>
        <p:txBody>
          <a:bodyPr/>
          <a:lstStyle/>
          <a:p>
            <a:endParaRPr lang="nl-NL" dirty="0"/>
          </a:p>
        </p:txBody>
      </p:sp>
      <p:pic>
        <p:nvPicPr>
          <p:cNvPr id="11" name="Afbeelding 10">
            <a:extLst>
              <a:ext uri="{FF2B5EF4-FFF2-40B4-BE49-F238E27FC236}">
                <a16:creationId xmlns:a16="http://schemas.microsoft.com/office/drawing/2014/main" id="{2489AC69-0703-5744-AAF4-DB31C08DE0AB}"/>
              </a:ext>
            </a:extLst>
          </p:cNvPr>
          <p:cNvPicPr>
            <a:picLocks noChangeAspect="1"/>
          </p:cNvPicPr>
          <p:nvPr/>
        </p:nvPicPr>
        <p:blipFill>
          <a:blip r:embed="rId2"/>
          <a:stretch>
            <a:fillRect/>
          </a:stretch>
        </p:blipFill>
        <p:spPr>
          <a:xfrm>
            <a:off x="838200" y="1252719"/>
            <a:ext cx="10537937" cy="2660062"/>
          </a:xfrm>
          <a:prstGeom prst="rect">
            <a:avLst/>
          </a:prstGeom>
        </p:spPr>
      </p:pic>
    </p:spTree>
    <p:extLst>
      <p:ext uri="{BB962C8B-B14F-4D97-AF65-F5344CB8AC3E}">
        <p14:creationId xmlns:p14="http://schemas.microsoft.com/office/powerpoint/2010/main" val="25997141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7F1E88-9F20-904E-979F-9478A3B9204C}"/>
              </a:ext>
            </a:extLst>
          </p:cNvPr>
          <p:cNvSpPr>
            <a:spLocks noGrp="1"/>
          </p:cNvSpPr>
          <p:nvPr>
            <p:ph type="title"/>
          </p:nvPr>
        </p:nvSpPr>
        <p:spPr/>
        <p:txBody>
          <a:bodyPr/>
          <a:lstStyle/>
          <a:p>
            <a:r>
              <a:rPr lang="nl-NL" dirty="0"/>
              <a:t>Teken </a:t>
            </a:r>
            <a:r>
              <a:rPr lang="nl-NL" dirty="0" err="1"/>
              <a:t>smiley</a:t>
            </a:r>
            <a:r>
              <a:rPr lang="nl-NL" dirty="0"/>
              <a:t>, leesbaarder met functie.</a:t>
            </a:r>
          </a:p>
        </p:txBody>
      </p:sp>
      <p:sp>
        <p:nvSpPr>
          <p:cNvPr id="3" name="Tijdelijke aanduiding voor inhoud 2">
            <a:extLst>
              <a:ext uri="{FF2B5EF4-FFF2-40B4-BE49-F238E27FC236}">
                <a16:creationId xmlns:a16="http://schemas.microsoft.com/office/drawing/2014/main" id="{5C5AFA40-B614-2546-9C72-BE635C974FEE}"/>
              </a:ext>
            </a:extLst>
          </p:cNvPr>
          <p:cNvSpPr>
            <a:spLocks noGrp="1"/>
          </p:cNvSpPr>
          <p:nvPr>
            <p:ph idx="1"/>
          </p:nvPr>
        </p:nvSpPr>
        <p:spPr/>
        <p:txBody>
          <a:bodyPr/>
          <a:lstStyle/>
          <a:p>
            <a:endParaRPr lang="nl-NL" dirty="0"/>
          </a:p>
        </p:txBody>
      </p:sp>
      <p:sp>
        <p:nvSpPr>
          <p:cNvPr id="4" name="Tijdelijke aanduiding voor datum 3">
            <a:extLst>
              <a:ext uri="{FF2B5EF4-FFF2-40B4-BE49-F238E27FC236}">
                <a16:creationId xmlns:a16="http://schemas.microsoft.com/office/drawing/2014/main" id="{EFD5ED69-39BB-874D-A056-5B6EA2170726}"/>
              </a:ext>
            </a:extLst>
          </p:cNvPr>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BE668545-B0EB-9444-A95D-9EDAAEE4321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56D352D-A5C4-7C42-B4D0-AE43A8FD6112}"/>
              </a:ext>
            </a:extLst>
          </p:cNvPr>
          <p:cNvSpPr>
            <a:spLocks noGrp="1"/>
          </p:cNvSpPr>
          <p:nvPr>
            <p:ph type="sldNum" sz="quarter" idx="12"/>
          </p:nvPr>
        </p:nvSpPr>
        <p:spPr/>
        <p:txBody>
          <a:bodyPr/>
          <a:lstStyle/>
          <a:p>
            <a:fld id="{0AAEF2E2-A082-486B-BCC1-A4B8E9CF05F7}" type="slidenum">
              <a:rPr lang="nl-NL" smtClean="0"/>
              <a:t>78</a:t>
            </a:fld>
            <a:endParaRPr lang="nl-NL"/>
          </a:p>
        </p:txBody>
      </p:sp>
      <p:sp>
        <p:nvSpPr>
          <p:cNvPr id="7" name="Tijdelijke aanduiding voor tekst 6">
            <a:extLst>
              <a:ext uri="{FF2B5EF4-FFF2-40B4-BE49-F238E27FC236}">
                <a16:creationId xmlns:a16="http://schemas.microsoft.com/office/drawing/2014/main" id="{E5FFF938-EA86-5F4D-9BA1-CE0D873FAC9E}"/>
              </a:ext>
            </a:extLst>
          </p:cNvPr>
          <p:cNvSpPr>
            <a:spLocks noGrp="1"/>
          </p:cNvSpPr>
          <p:nvPr>
            <p:ph type="body" sz="quarter" idx="17"/>
          </p:nvPr>
        </p:nvSpPr>
        <p:spPr/>
        <p:txBody>
          <a:bodyPr/>
          <a:lstStyle/>
          <a:p>
            <a:r>
              <a:rPr lang="nl-NL" dirty="0"/>
              <a:t>COLLEGE 3</a:t>
            </a:r>
          </a:p>
        </p:txBody>
      </p:sp>
      <p:pic>
        <p:nvPicPr>
          <p:cNvPr id="9" name="Afbeelding 8">
            <a:extLst>
              <a:ext uri="{FF2B5EF4-FFF2-40B4-BE49-F238E27FC236}">
                <a16:creationId xmlns:a16="http://schemas.microsoft.com/office/drawing/2014/main" id="{00247192-15A7-7E47-B934-F4160D06A969}"/>
              </a:ext>
            </a:extLst>
          </p:cNvPr>
          <p:cNvPicPr>
            <a:picLocks noChangeAspect="1"/>
          </p:cNvPicPr>
          <p:nvPr/>
        </p:nvPicPr>
        <p:blipFill>
          <a:blip r:embed="rId2"/>
          <a:stretch>
            <a:fillRect/>
          </a:stretch>
        </p:blipFill>
        <p:spPr>
          <a:xfrm>
            <a:off x="838200" y="1245410"/>
            <a:ext cx="10519592" cy="3688099"/>
          </a:xfrm>
          <a:prstGeom prst="rect">
            <a:avLst/>
          </a:prstGeom>
        </p:spPr>
      </p:pic>
    </p:spTree>
    <p:extLst>
      <p:ext uri="{BB962C8B-B14F-4D97-AF65-F5344CB8AC3E}">
        <p14:creationId xmlns:p14="http://schemas.microsoft.com/office/powerpoint/2010/main" val="24833622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A154F-0508-3F41-89FD-A18D8C3B2B72}"/>
              </a:ext>
            </a:extLst>
          </p:cNvPr>
          <p:cNvSpPr>
            <a:spLocks noGrp="1"/>
          </p:cNvSpPr>
          <p:nvPr>
            <p:ph type="title"/>
          </p:nvPr>
        </p:nvSpPr>
        <p:spPr/>
        <p:txBody>
          <a:bodyPr>
            <a:normAutofit fontScale="90000"/>
          </a:bodyPr>
          <a:lstStyle/>
          <a:p>
            <a:r>
              <a:rPr lang="nl-NL" dirty="0"/>
              <a:t>Teken 2 </a:t>
            </a:r>
            <a:r>
              <a:rPr lang="nl-NL" dirty="0" err="1"/>
              <a:t>smiley’s</a:t>
            </a:r>
            <a:br>
              <a:rPr lang="nl-NL" dirty="0"/>
            </a:br>
            <a:endParaRPr lang="nl-NL" dirty="0"/>
          </a:p>
        </p:txBody>
      </p:sp>
      <p:sp>
        <p:nvSpPr>
          <p:cNvPr id="3" name="Tijdelijke aanduiding voor inhoud 2">
            <a:extLst>
              <a:ext uri="{FF2B5EF4-FFF2-40B4-BE49-F238E27FC236}">
                <a16:creationId xmlns:a16="http://schemas.microsoft.com/office/drawing/2014/main" id="{F2C79CB3-32DE-4644-832A-B807D0A35297}"/>
              </a:ext>
            </a:extLst>
          </p:cNvPr>
          <p:cNvSpPr>
            <a:spLocks noGrp="1"/>
          </p:cNvSpPr>
          <p:nvPr>
            <p:ph idx="1"/>
          </p:nvPr>
        </p:nvSpPr>
        <p:spPr/>
        <p:txBody>
          <a:bodyPr/>
          <a:lstStyle/>
          <a:p>
            <a:endParaRPr lang="nl-NL" dirty="0"/>
          </a:p>
        </p:txBody>
      </p:sp>
      <p:sp>
        <p:nvSpPr>
          <p:cNvPr id="4" name="Tijdelijke aanduiding voor datum 3">
            <a:extLst>
              <a:ext uri="{FF2B5EF4-FFF2-40B4-BE49-F238E27FC236}">
                <a16:creationId xmlns:a16="http://schemas.microsoft.com/office/drawing/2014/main" id="{B991F67D-C553-E24E-A964-ED27FF98098F}"/>
              </a:ext>
            </a:extLst>
          </p:cNvPr>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008985C8-2F59-1646-AAC2-F23816B7D6A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AA3AB0C-2248-C845-AE2A-38D07FF0D468}"/>
              </a:ext>
            </a:extLst>
          </p:cNvPr>
          <p:cNvSpPr>
            <a:spLocks noGrp="1"/>
          </p:cNvSpPr>
          <p:nvPr>
            <p:ph type="sldNum" sz="quarter" idx="12"/>
          </p:nvPr>
        </p:nvSpPr>
        <p:spPr/>
        <p:txBody>
          <a:bodyPr/>
          <a:lstStyle/>
          <a:p>
            <a:fld id="{0AAEF2E2-A082-486B-BCC1-A4B8E9CF05F7}" type="slidenum">
              <a:rPr lang="nl-NL" smtClean="0"/>
              <a:t>79</a:t>
            </a:fld>
            <a:endParaRPr lang="nl-NL"/>
          </a:p>
        </p:txBody>
      </p:sp>
      <p:sp>
        <p:nvSpPr>
          <p:cNvPr id="7" name="Tijdelijke aanduiding voor tekst 6">
            <a:extLst>
              <a:ext uri="{FF2B5EF4-FFF2-40B4-BE49-F238E27FC236}">
                <a16:creationId xmlns:a16="http://schemas.microsoft.com/office/drawing/2014/main" id="{FC283568-9B65-2D43-8B53-95E554AC5ED4}"/>
              </a:ext>
            </a:extLst>
          </p:cNvPr>
          <p:cNvSpPr>
            <a:spLocks noGrp="1"/>
          </p:cNvSpPr>
          <p:nvPr>
            <p:ph type="body" sz="quarter" idx="17"/>
          </p:nvPr>
        </p:nvSpPr>
        <p:spPr/>
        <p:txBody>
          <a:bodyPr/>
          <a:lstStyle/>
          <a:p>
            <a:r>
              <a:rPr lang="nl-NL" dirty="0"/>
              <a:t>COLLEGE 3</a:t>
            </a:r>
          </a:p>
        </p:txBody>
      </p:sp>
      <p:pic>
        <p:nvPicPr>
          <p:cNvPr id="8" name="Afbeelding 7">
            <a:extLst>
              <a:ext uri="{FF2B5EF4-FFF2-40B4-BE49-F238E27FC236}">
                <a16:creationId xmlns:a16="http://schemas.microsoft.com/office/drawing/2014/main" id="{DB976FF0-8BDB-7C4F-9C7B-8DAA4312AC4A}"/>
              </a:ext>
            </a:extLst>
          </p:cNvPr>
          <p:cNvPicPr>
            <a:picLocks noChangeAspect="1"/>
          </p:cNvPicPr>
          <p:nvPr/>
        </p:nvPicPr>
        <p:blipFill>
          <a:blip r:embed="rId2"/>
          <a:stretch>
            <a:fillRect/>
          </a:stretch>
        </p:blipFill>
        <p:spPr>
          <a:xfrm>
            <a:off x="859671" y="1252720"/>
            <a:ext cx="10515600" cy="4370407"/>
          </a:xfrm>
          <a:prstGeom prst="rect">
            <a:avLst/>
          </a:prstGeom>
        </p:spPr>
      </p:pic>
    </p:spTree>
    <p:extLst>
      <p:ext uri="{BB962C8B-B14F-4D97-AF65-F5344CB8AC3E}">
        <p14:creationId xmlns:p14="http://schemas.microsoft.com/office/powerpoint/2010/main" val="2305637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AA90AE-A588-7047-9C1E-A60B4B5EE211}"/>
              </a:ext>
            </a:extLst>
          </p:cNvPr>
          <p:cNvSpPr>
            <a:spLocks noGrp="1"/>
          </p:cNvSpPr>
          <p:nvPr>
            <p:ph type="title"/>
          </p:nvPr>
        </p:nvSpPr>
        <p:spPr/>
        <p:txBody>
          <a:bodyPr/>
          <a:lstStyle/>
          <a:p>
            <a:r>
              <a:rPr lang="nl-NL" dirty="0"/>
              <a:t>Geheugen</a:t>
            </a:r>
          </a:p>
        </p:txBody>
      </p:sp>
      <p:graphicFrame>
        <p:nvGraphicFramePr>
          <p:cNvPr id="9" name="Tijdelijke aanduiding voor inhoud 8">
            <a:extLst>
              <a:ext uri="{FF2B5EF4-FFF2-40B4-BE49-F238E27FC236}">
                <a16:creationId xmlns:a16="http://schemas.microsoft.com/office/drawing/2014/main" id="{3D079D13-F959-EF4C-9349-FFBF272CD92C}"/>
              </a:ext>
            </a:extLst>
          </p:cNvPr>
          <p:cNvGraphicFramePr>
            <a:graphicFrameLocks noGrp="1"/>
          </p:cNvGraphicFramePr>
          <p:nvPr>
            <p:ph idx="1"/>
            <p:extLst>
              <p:ext uri="{D42A27DB-BD31-4B8C-83A1-F6EECF244321}">
                <p14:modId xmlns:p14="http://schemas.microsoft.com/office/powerpoint/2010/main" val="1249716668"/>
              </p:ext>
            </p:extLst>
          </p:nvPr>
        </p:nvGraphicFramePr>
        <p:xfrm>
          <a:off x="838200" y="1491916"/>
          <a:ext cx="10515598" cy="4758279"/>
        </p:xfrm>
        <a:graphic>
          <a:graphicData uri="http://schemas.openxmlformats.org/drawingml/2006/table">
            <a:tbl>
              <a:tblPr firstRow="1">
                <a:tableStyleId>{8A107856-5554-42FB-B03E-39F5DBC370BA}</a:tableStyleId>
              </a:tblPr>
              <a:tblGrid>
                <a:gridCol w="665310">
                  <a:extLst>
                    <a:ext uri="{9D8B030D-6E8A-4147-A177-3AD203B41FA5}">
                      <a16:colId xmlns:a16="http://schemas.microsoft.com/office/drawing/2014/main" val="1779960717"/>
                    </a:ext>
                  </a:extLst>
                </a:gridCol>
                <a:gridCol w="2908069">
                  <a:extLst>
                    <a:ext uri="{9D8B030D-6E8A-4147-A177-3AD203B41FA5}">
                      <a16:colId xmlns:a16="http://schemas.microsoft.com/office/drawing/2014/main" val="1171456126"/>
                    </a:ext>
                  </a:extLst>
                </a:gridCol>
                <a:gridCol w="732657">
                  <a:extLst>
                    <a:ext uri="{9D8B030D-6E8A-4147-A177-3AD203B41FA5}">
                      <a16:colId xmlns:a16="http://schemas.microsoft.com/office/drawing/2014/main" val="1193116175"/>
                    </a:ext>
                  </a:extLst>
                </a:gridCol>
                <a:gridCol w="739234">
                  <a:extLst>
                    <a:ext uri="{9D8B030D-6E8A-4147-A177-3AD203B41FA5}">
                      <a16:colId xmlns:a16="http://schemas.microsoft.com/office/drawing/2014/main" val="1593289006"/>
                    </a:ext>
                  </a:extLst>
                </a:gridCol>
                <a:gridCol w="628348">
                  <a:extLst>
                    <a:ext uri="{9D8B030D-6E8A-4147-A177-3AD203B41FA5}">
                      <a16:colId xmlns:a16="http://schemas.microsoft.com/office/drawing/2014/main" val="1454811310"/>
                    </a:ext>
                  </a:extLst>
                </a:gridCol>
                <a:gridCol w="739234">
                  <a:extLst>
                    <a:ext uri="{9D8B030D-6E8A-4147-A177-3AD203B41FA5}">
                      <a16:colId xmlns:a16="http://schemas.microsoft.com/office/drawing/2014/main" val="2905569148"/>
                    </a:ext>
                  </a:extLst>
                </a:gridCol>
                <a:gridCol w="628348">
                  <a:extLst>
                    <a:ext uri="{9D8B030D-6E8A-4147-A177-3AD203B41FA5}">
                      <a16:colId xmlns:a16="http://schemas.microsoft.com/office/drawing/2014/main" val="1050581740"/>
                    </a:ext>
                  </a:extLst>
                </a:gridCol>
                <a:gridCol w="739234">
                  <a:extLst>
                    <a:ext uri="{9D8B030D-6E8A-4147-A177-3AD203B41FA5}">
                      <a16:colId xmlns:a16="http://schemas.microsoft.com/office/drawing/2014/main" val="4290861281"/>
                    </a:ext>
                  </a:extLst>
                </a:gridCol>
                <a:gridCol w="628348">
                  <a:extLst>
                    <a:ext uri="{9D8B030D-6E8A-4147-A177-3AD203B41FA5}">
                      <a16:colId xmlns:a16="http://schemas.microsoft.com/office/drawing/2014/main" val="98289084"/>
                    </a:ext>
                  </a:extLst>
                </a:gridCol>
                <a:gridCol w="739234">
                  <a:extLst>
                    <a:ext uri="{9D8B030D-6E8A-4147-A177-3AD203B41FA5}">
                      <a16:colId xmlns:a16="http://schemas.microsoft.com/office/drawing/2014/main" val="428050413"/>
                    </a:ext>
                  </a:extLst>
                </a:gridCol>
                <a:gridCol w="628348">
                  <a:extLst>
                    <a:ext uri="{9D8B030D-6E8A-4147-A177-3AD203B41FA5}">
                      <a16:colId xmlns:a16="http://schemas.microsoft.com/office/drawing/2014/main" val="574262662"/>
                    </a:ext>
                  </a:extLst>
                </a:gridCol>
                <a:gridCol w="739234">
                  <a:extLst>
                    <a:ext uri="{9D8B030D-6E8A-4147-A177-3AD203B41FA5}">
                      <a16:colId xmlns:a16="http://schemas.microsoft.com/office/drawing/2014/main" val="4201424250"/>
                    </a:ext>
                  </a:extLst>
                </a:gridCol>
              </a:tblGrid>
              <a:tr h="753531">
                <a:tc>
                  <a:txBody>
                    <a:bodyPr/>
                    <a:lstStyle/>
                    <a:p>
                      <a:pPr algn="ctr" fontAlgn="b"/>
                      <a:r>
                        <a:rPr lang="nl-NL" sz="1800" u="none" strike="noStrike" dirty="0">
                          <a:effectLst/>
                        </a:rPr>
                        <a:t>adres</a:t>
                      </a:r>
                      <a:endParaRPr lang="nl-NL" sz="18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l" fontAlgn="b"/>
                      <a:r>
                        <a:rPr lang="nl-NL" sz="1800" u="none" strike="noStrike" dirty="0">
                          <a:effectLst/>
                        </a:rPr>
                        <a:t>inhoud</a:t>
                      </a:r>
                      <a:endParaRPr lang="nl-NL" sz="18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tcPr>
                </a:tc>
                <a:tc>
                  <a:txBody>
                    <a:bodyPr/>
                    <a:lstStyle/>
                    <a:p>
                      <a:pPr algn="ctr" fontAlgn="b"/>
                      <a:r>
                        <a:rPr lang="nl-NL" sz="1800" u="none" strike="noStrike" dirty="0">
                          <a:effectLst/>
                        </a:rPr>
                        <a:t>adres</a:t>
                      </a:r>
                      <a:endParaRPr lang="nl-NL" sz="18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r>
                        <a:rPr lang="nl-NL" sz="1800" u="none" strike="noStrike" dirty="0">
                          <a:effectLst/>
                        </a:rPr>
                        <a:t>inhoud</a:t>
                      </a:r>
                      <a:endParaRPr lang="nl-NL" sz="18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tc>
                <a:extLst>
                  <a:ext uri="{0D108BD9-81ED-4DB2-BD59-A6C34878D82A}">
                    <a16:rowId xmlns:a16="http://schemas.microsoft.com/office/drawing/2014/main" val="2514774362"/>
                  </a:ext>
                </a:extLst>
              </a:tr>
              <a:tr h="504516">
                <a:tc>
                  <a:txBody>
                    <a:bodyPr/>
                    <a:lstStyle/>
                    <a:p>
                      <a:pPr algn="ctr" fontAlgn="b"/>
                      <a:r>
                        <a:rPr lang="nl-NL" sz="2400" u="none" strike="noStrike" dirty="0">
                          <a:effectLst/>
                        </a:rPr>
                        <a:t>0</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l" fontAlgn="b"/>
                      <a:r>
                        <a:rPr lang="nl-NL" sz="2400" u="none" strike="noStrike" dirty="0">
                          <a:effectLst/>
                        </a:rPr>
                        <a:t>Zet in </a:t>
                      </a:r>
                      <a:r>
                        <a:rPr lang="nl-NL" sz="2400" i="1" u="none" strike="noStrike" dirty="0">
                          <a:effectLst/>
                        </a:rPr>
                        <a:t>getal1</a:t>
                      </a:r>
                      <a:r>
                        <a:rPr lang="nl-NL" sz="2400" u="none" strike="noStrike" dirty="0">
                          <a:effectLst/>
                        </a:rPr>
                        <a:t> het getal…</a:t>
                      </a:r>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tcPr>
                </a:tc>
                <a:tc>
                  <a:txBody>
                    <a:bodyPr/>
                    <a:lstStyle/>
                    <a:p>
                      <a:pPr algn="ctr" fontAlgn="b"/>
                      <a:r>
                        <a:rPr lang="nl-NL" sz="2400" b="0" u="none" strike="noStrike" dirty="0">
                          <a:effectLst/>
                        </a:rPr>
                        <a:t>8</a:t>
                      </a:r>
                      <a:endParaRPr lang="nl-NL" sz="24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r>
                        <a:rPr lang="nl-NL" sz="2400" b="0" u="none" strike="noStrike" dirty="0">
                          <a:effectLst/>
                        </a:rPr>
                        <a:t>0</a:t>
                      </a:r>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1568138127"/>
                  </a:ext>
                </a:extLst>
              </a:tr>
              <a:tr h="255500">
                <a:tc>
                  <a:txBody>
                    <a:bodyPr/>
                    <a:lstStyle/>
                    <a:p>
                      <a:pPr algn="ctr" fontAlgn="b"/>
                      <a:r>
                        <a:rPr lang="nl-NL" sz="2400" u="none" strike="noStrike">
                          <a:effectLst/>
                        </a:rPr>
                        <a:t>1</a:t>
                      </a:r>
                      <a:endParaRPr lang="nl-NL" sz="2400" b="0" i="0" u="none" strike="noStrike">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l" fontAlgn="b"/>
                      <a:r>
                        <a:rPr lang="nl-NL" sz="2400" u="none" strike="noStrike" dirty="0">
                          <a:effectLst/>
                        </a:rPr>
                        <a:t>8</a:t>
                      </a:r>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tcPr>
                </a:tc>
                <a:tc>
                  <a:txBody>
                    <a:bodyPr/>
                    <a:lstStyle/>
                    <a:p>
                      <a:pPr algn="ctr" fontAlgn="b"/>
                      <a:r>
                        <a:rPr lang="nl-NL" sz="2400" b="0" u="none" strike="noStrike">
                          <a:effectLst/>
                        </a:rPr>
                        <a:t>9</a:t>
                      </a:r>
                      <a:endParaRPr lang="nl-NL" sz="2400" b="0" i="0" u="none" strike="noStrike">
                        <a:solidFill>
                          <a:srgbClr val="000000"/>
                        </a:solidFill>
                        <a:effectLst/>
                        <a:latin typeface="Calibri" panose="020F0502020204030204" pitchFamily="34" charset="0"/>
                      </a:endParaRP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r>
                        <a:rPr lang="nl-NL" sz="2400" b="0" u="none" strike="noStrike" dirty="0">
                          <a:effectLst/>
                        </a:rPr>
                        <a:t>0</a:t>
                      </a:r>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4161979354"/>
                  </a:ext>
                </a:extLst>
              </a:tr>
              <a:tr h="753531">
                <a:tc>
                  <a:txBody>
                    <a:bodyPr/>
                    <a:lstStyle/>
                    <a:p>
                      <a:pPr algn="ctr" fontAlgn="b"/>
                      <a:r>
                        <a:rPr lang="nl-NL" sz="2400" u="none" strike="noStrike" dirty="0">
                          <a:effectLst/>
                        </a:rPr>
                        <a:t>2</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l" fontAlgn="b"/>
                      <a:r>
                        <a:rPr lang="nl-NL" sz="2400" u="none" strike="noStrike" dirty="0">
                          <a:effectLst/>
                        </a:rPr>
                        <a:t>Zet op adres </a:t>
                      </a:r>
                      <a:r>
                        <a:rPr lang="nl-NL" sz="2400" i="1" u="none" strike="noStrike" dirty="0">
                          <a:effectLst/>
                        </a:rPr>
                        <a:t>getal1</a:t>
                      </a:r>
                      <a:r>
                        <a:rPr lang="nl-NL" sz="2400" u="none" strike="noStrike" dirty="0">
                          <a:effectLst/>
                        </a:rPr>
                        <a:t> het getal…</a:t>
                      </a:r>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tcPr>
                </a:tc>
                <a:tc>
                  <a:txBody>
                    <a:bodyPr/>
                    <a:lstStyle/>
                    <a:p>
                      <a:pPr algn="ctr" fontAlgn="b"/>
                      <a:r>
                        <a:rPr lang="nl-NL" sz="2400" b="0" u="none" strike="noStrike" dirty="0">
                          <a:effectLst/>
                        </a:rPr>
                        <a:t>10</a:t>
                      </a:r>
                      <a:endParaRPr lang="nl-NL" sz="24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r>
                        <a:rPr lang="nl-NL" sz="2400" b="0" u="none" strike="noStrike" dirty="0">
                          <a:effectLst/>
                        </a:rPr>
                        <a:t>0</a:t>
                      </a:r>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42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2242091309"/>
                  </a:ext>
                </a:extLst>
              </a:tr>
              <a:tr h="255500">
                <a:tc>
                  <a:txBody>
                    <a:bodyPr/>
                    <a:lstStyle/>
                    <a:p>
                      <a:pPr algn="ctr" fontAlgn="b"/>
                      <a:r>
                        <a:rPr lang="nl-NL" sz="2400" u="none" strike="noStrike" dirty="0">
                          <a:effectLst/>
                        </a:rPr>
                        <a:t>3</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l" fontAlgn="b"/>
                      <a:r>
                        <a:rPr lang="nl-NL" sz="2400" u="none" strike="noStrike" dirty="0">
                          <a:effectLst/>
                        </a:rPr>
                        <a:t>255</a:t>
                      </a:r>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tcPr>
                </a:tc>
                <a:tc>
                  <a:txBody>
                    <a:bodyPr/>
                    <a:lstStyle/>
                    <a:p>
                      <a:pPr algn="ctr" fontAlgn="b"/>
                      <a:r>
                        <a:rPr lang="nl-NL" sz="2400" b="0" u="none" strike="noStrike" dirty="0">
                          <a:effectLst/>
                        </a:rPr>
                        <a:t>11</a:t>
                      </a:r>
                      <a:endParaRPr lang="nl-NL" sz="24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r>
                        <a:rPr lang="nl-NL" sz="2400" b="0" u="none" strike="noStrike">
                          <a:effectLst/>
                        </a:rPr>
                        <a:t>0</a:t>
                      </a:r>
                      <a:endParaRPr lang="nl-NL" sz="2400" b="0" i="0" u="none" strike="noStrike">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1971664381"/>
                  </a:ext>
                </a:extLst>
              </a:tr>
              <a:tr h="504516">
                <a:tc>
                  <a:txBody>
                    <a:bodyPr/>
                    <a:lstStyle/>
                    <a:p>
                      <a:pPr algn="ctr" fontAlgn="b"/>
                      <a:r>
                        <a:rPr lang="nl-NL" sz="2400" u="none" strike="noStrike" dirty="0">
                          <a:effectLst/>
                        </a:rPr>
                        <a:t>4</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l" fontAlgn="b"/>
                      <a:r>
                        <a:rPr lang="nl-NL" sz="2400" u="none" strike="noStrike" dirty="0">
                          <a:effectLst/>
                        </a:rPr>
                        <a:t>Verhoog </a:t>
                      </a:r>
                      <a:r>
                        <a:rPr lang="nl-NL" sz="2400" i="1" u="none" strike="noStrike" dirty="0">
                          <a:effectLst/>
                        </a:rPr>
                        <a:t>getal1</a:t>
                      </a:r>
                      <a:r>
                        <a:rPr lang="nl-NL" sz="2400" u="none" strike="noStrike" dirty="0">
                          <a:effectLst/>
                        </a:rPr>
                        <a:t> met…</a:t>
                      </a:r>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tcPr>
                </a:tc>
                <a:tc>
                  <a:txBody>
                    <a:bodyPr/>
                    <a:lstStyle/>
                    <a:p>
                      <a:pPr algn="ctr" fontAlgn="b"/>
                      <a:r>
                        <a:rPr lang="nl-NL" sz="2400" b="0" u="none" strike="noStrike">
                          <a:effectLst/>
                        </a:rPr>
                        <a:t>12</a:t>
                      </a:r>
                      <a:endParaRPr lang="nl-NL" sz="2400" b="0" i="0" u="none" strike="noStrike">
                        <a:solidFill>
                          <a:srgbClr val="000000"/>
                        </a:solidFill>
                        <a:effectLst/>
                        <a:latin typeface="Calibri" panose="020F0502020204030204" pitchFamily="34" charset="0"/>
                      </a:endParaRP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r>
                        <a:rPr lang="nl-NL" sz="2400" b="0" u="none" strike="noStrike" dirty="0">
                          <a:effectLst/>
                        </a:rPr>
                        <a:t>0</a:t>
                      </a:r>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3509830660"/>
                  </a:ext>
                </a:extLst>
              </a:tr>
              <a:tr h="255500">
                <a:tc>
                  <a:txBody>
                    <a:bodyPr/>
                    <a:lstStyle/>
                    <a:p>
                      <a:pPr algn="ctr" fontAlgn="b"/>
                      <a:r>
                        <a:rPr lang="nl-NL" sz="2400" u="none" strike="noStrike" dirty="0">
                          <a:effectLst/>
                        </a:rPr>
                        <a:t>5</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l" fontAlgn="b"/>
                      <a:r>
                        <a:rPr lang="nl-NL" sz="2400" u="none" strike="noStrike" dirty="0">
                          <a:effectLst/>
                        </a:rPr>
                        <a:t>9</a:t>
                      </a:r>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tcPr>
                </a:tc>
                <a:tc>
                  <a:txBody>
                    <a:bodyPr/>
                    <a:lstStyle/>
                    <a:p>
                      <a:pPr algn="ctr" fontAlgn="b"/>
                      <a:r>
                        <a:rPr lang="nl-NL" sz="2400" b="0" u="none" strike="noStrike" dirty="0">
                          <a:effectLst/>
                        </a:rPr>
                        <a:t>13</a:t>
                      </a:r>
                      <a:endParaRPr lang="nl-NL" sz="24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r>
                        <a:rPr lang="nl-NL" sz="2400" b="0" u="none" strike="noStrike">
                          <a:effectLst/>
                        </a:rPr>
                        <a:t>0</a:t>
                      </a:r>
                      <a:endParaRPr lang="nl-NL" sz="2400" b="0" i="0" u="none" strike="noStrike">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2378204255"/>
                  </a:ext>
                </a:extLst>
              </a:tr>
              <a:tr h="504516">
                <a:tc>
                  <a:txBody>
                    <a:bodyPr/>
                    <a:lstStyle/>
                    <a:p>
                      <a:pPr algn="ctr" fontAlgn="b"/>
                      <a:r>
                        <a:rPr lang="nl-NL" sz="2400" u="none" strike="noStrike" dirty="0">
                          <a:effectLst/>
                        </a:rPr>
                        <a:t>6</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l" fontAlgn="b"/>
                      <a:r>
                        <a:rPr lang="nl-NL" sz="2400" u="none" strike="noStrike" dirty="0">
                          <a:effectLst/>
                        </a:rPr>
                        <a:t>Ga verder op adres…</a:t>
                      </a:r>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tcPr>
                </a:tc>
                <a:tc>
                  <a:txBody>
                    <a:bodyPr/>
                    <a:lstStyle/>
                    <a:p>
                      <a:pPr algn="ctr" fontAlgn="b"/>
                      <a:r>
                        <a:rPr lang="nl-NL" sz="2400" b="0" u="none" strike="noStrike" dirty="0">
                          <a:effectLst/>
                        </a:rPr>
                        <a:t>14</a:t>
                      </a:r>
                      <a:endParaRPr lang="nl-NL" sz="24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r>
                        <a:rPr lang="nl-NL" sz="2400" b="0" u="none" strike="noStrike" dirty="0">
                          <a:effectLst/>
                        </a:rPr>
                        <a:t>0</a:t>
                      </a:r>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3754937208"/>
                  </a:ext>
                </a:extLst>
              </a:tr>
              <a:tr h="255500">
                <a:tc>
                  <a:txBody>
                    <a:bodyPr/>
                    <a:lstStyle/>
                    <a:p>
                      <a:pPr algn="ctr" fontAlgn="b"/>
                      <a:r>
                        <a:rPr lang="nl-NL" sz="2400" u="none" strike="noStrike" dirty="0">
                          <a:effectLst/>
                        </a:rPr>
                        <a:t>7</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l" fontAlgn="b"/>
                      <a:r>
                        <a:rPr lang="nl-NL" sz="2400" u="none" strike="noStrike" dirty="0">
                          <a:effectLst/>
                        </a:rPr>
                        <a:t>2</a:t>
                      </a:r>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tcPr>
                </a:tc>
                <a:tc>
                  <a:txBody>
                    <a:bodyPr/>
                    <a:lstStyle/>
                    <a:p>
                      <a:pPr algn="ctr" fontAlgn="b"/>
                      <a:r>
                        <a:rPr lang="nl-NL" sz="2400" b="0" u="none" strike="noStrike" dirty="0">
                          <a:effectLst/>
                        </a:rPr>
                        <a:t>15</a:t>
                      </a:r>
                      <a:endParaRPr lang="nl-NL" sz="24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r>
                        <a:rPr lang="nl-NL" sz="2400" b="0" u="none" strike="noStrike" dirty="0">
                          <a:effectLst/>
                        </a:rPr>
                        <a:t>0</a:t>
                      </a:r>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1242314934"/>
                  </a:ext>
                </a:extLst>
              </a:tr>
            </a:tbl>
          </a:graphicData>
        </a:graphic>
      </p:graphicFrame>
      <p:sp>
        <p:nvSpPr>
          <p:cNvPr id="4" name="Tijdelijke aanduiding voor datum 3">
            <a:extLst>
              <a:ext uri="{FF2B5EF4-FFF2-40B4-BE49-F238E27FC236}">
                <a16:creationId xmlns:a16="http://schemas.microsoft.com/office/drawing/2014/main" id="{2C80659F-8241-164F-AFB4-477DABE17B92}"/>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67DBE3F1-6681-1B4A-8B0B-31687CBA6FB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CD48B4E-C6E1-8F47-A981-16B3AA229DF6}"/>
              </a:ext>
            </a:extLst>
          </p:cNvPr>
          <p:cNvSpPr>
            <a:spLocks noGrp="1"/>
          </p:cNvSpPr>
          <p:nvPr>
            <p:ph type="sldNum" sz="quarter" idx="12"/>
          </p:nvPr>
        </p:nvSpPr>
        <p:spPr/>
        <p:txBody>
          <a:bodyPr/>
          <a:lstStyle/>
          <a:p>
            <a:fld id="{0AAEF2E2-A082-486B-BCC1-A4B8E9CF05F7}" type="slidenum">
              <a:rPr lang="nl-NL" smtClean="0"/>
              <a:t>8</a:t>
            </a:fld>
            <a:endParaRPr lang="nl-NL"/>
          </a:p>
        </p:txBody>
      </p:sp>
      <p:sp>
        <p:nvSpPr>
          <p:cNvPr id="7" name="Tijdelijke aanduiding voor tekst 6">
            <a:extLst>
              <a:ext uri="{FF2B5EF4-FFF2-40B4-BE49-F238E27FC236}">
                <a16:creationId xmlns:a16="http://schemas.microsoft.com/office/drawing/2014/main" id="{DB8C8507-6C94-6943-858A-A7B13F4E6793}"/>
              </a:ext>
            </a:extLst>
          </p:cNvPr>
          <p:cNvSpPr>
            <a:spLocks noGrp="1"/>
          </p:cNvSpPr>
          <p:nvPr>
            <p:ph type="body" sz="quarter" idx="17"/>
          </p:nvPr>
        </p:nvSpPr>
        <p:spPr/>
        <p:txBody>
          <a:bodyPr/>
          <a:lstStyle/>
          <a:p>
            <a:r>
              <a:rPr lang="nl-NL" dirty="0"/>
              <a:t>COLLEGE 1</a:t>
            </a:r>
          </a:p>
        </p:txBody>
      </p:sp>
    </p:spTree>
    <p:extLst>
      <p:ext uri="{BB962C8B-B14F-4D97-AF65-F5344CB8AC3E}">
        <p14:creationId xmlns:p14="http://schemas.microsoft.com/office/powerpoint/2010/main" val="13908633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421CCE-01F0-B342-A06A-EC99B24AACC4}"/>
              </a:ext>
            </a:extLst>
          </p:cNvPr>
          <p:cNvSpPr>
            <a:spLocks noGrp="1"/>
          </p:cNvSpPr>
          <p:nvPr>
            <p:ph type="title"/>
          </p:nvPr>
        </p:nvSpPr>
        <p:spPr/>
        <p:txBody>
          <a:bodyPr>
            <a:normAutofit fontScale="90000"/>
          </a:bodyPr>
          <a:lstStyle/>
          <a:p>
            <a:r>
              <a:rPr lang="nl-NL" dirty="0"/>
              <a:t>Teken 2 </a:t>
            </a:r>
            <a:r>
              <a:rPr lang="nl-NL" dirty="0" err="1"/>
              <a:t>smiley’s</a:t>
            </a:r>
            <a:r>
              <a:rPr lang="nl-NL" dirty="0"/>
              <a:t>, zonder dubbele code </a:t>
            </a:r>
            <a:br>
              <a:rPr lang="nl-NL" dirty="0"/>
            </a:br>
            <a:r>
              <a:rPr lang="nl-NL" dirty="0"/>
              <a:t>dankzij functie</a:t>
            </a:r>
          </a:p>
        </p:txBody>
      </p:sp>
      <p:sp>
        <p:nvSpPr>
          <p:cNvPr id="3" name="Tijdelijke aanduiding voor inhoud 2">
            <a:extLst>
              <a:ext uri="{FF2B5EF4-FFF2-40B4-BE49-F238E27FC236}">
                <a16:creationId xmlns:a16="http://schemas.microsoft.com/office/drawing/2014/main" id="{D2CF1AEA-D397-2D42-AC75-6DA0676A9CC0}"/>
              </a:ext>
            </a:extLst>
          </p:cNvPr>
          <p:cNvSpPr>
            <a:spLocks noGrp="1"/>
          </p:cNvSpPr>
          <p:nvPr>
            <p:ph idx="1"/>
          </p:nvPr>
        </p:nvSpPr>
        <p:spPr/>
        <p:txBody>
          <a:bodyPr/>
          <a:lstStyle/>
          <a:p>
            <a:endParaRPr lang="nl-NL" dirty="0"/>
          </a:p>
        </p:txBody>
      </p:sp>
      <p:sp>
        <p:nvSpPr>
          <p:cNvPr id="4" name="Tijdelijke aanduiding voor datum 3">
            <a:extLst>
              <a:ext uri="{FF2B5EF4-FFF2-40B4-BE49-F238E27FC236}">
                <a16:creationId xmlns:a16="http://schemas.microsoft.com/office/drawing/2014/main" id="{CC29A023-197B-EE4B-BDE7-A5E299B89E33}"/>
              </a:ext>
            </a:extLst>
          </p:cNvPr>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519C0673-D260-C645-9359-8352EA5095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077F443-6B8B-D145-A773-7E4ADFBDA5D1}"/>
              </a:ext>
            </a:extLst>
          </p:cNvPr>
          <p:cNvSpPr>
            <a:spLocks noGrp="1"/>
          </p:cNvSpPr>
          <p:nvPr>
            <p:ph type="sldNum" sz="quarter" idx="12"/>
          </p:nvPr>
        </p:nvSpPr>
        <p:spPr/>
        <p:txBody>
          <a:bodyPr/>
          <a:lstStyle/>
          <a:p>
            <a:fld id="{0AAEF2E2-A082-486B-BCC1-A4B8E9CF05F7}" type="slidenum">
              <a:rPr lang="nl-NL" smtClean="0"/>
              <a:t>80</a:t>
            </a:fld>
            <a:endParaRPr lang="nl-NL"/>
          </a:p>
        </p:txBody>
      </p:sp>
      <p:sp>
        <p:nvSpPr>
          <p:cNvPr id="7" name="Tijdelijke aanduiding voor tekst 6">
            <a:extLst>
              <a:ext uri="{FF2B5EF4-FFF2-40B4-BE49-F238E27FC236}">
                <a16:creationId xmlns:a16="http://schemas.microsoft.com/office/drawing/2014/main" id="{1D7518DD-F7F9-614B-B85C-E5AC6DA3C8EA}"/>
              </a:ext>
            </a:extLst>
          </p:cNvPr>
          <p:cNvSpPr>
            <a:spLocks noGrp="1"/>
          </p:cNvSpPr>
          <p:nvPr>
            <p:ph type="body" sz="quarter" idx="17"/>
          </p:nvPr>
        </p:nvSpPr>
        <p:spPr/>
        <p:txBody>
          <a:bodyPr/>
          <a:lstStyle/>
          <a:p>
            <a:r>
              <a:rPr lang="nl-NL" dirty="0"/>
              <a:t>COLLEGE 3</a:t>
            </a:r>
          </a:p>
        </p:txBody>
      </p:sp>
      <p:pic>
        <p:nvPicPr>
          <p:cNvPr id="8" name="Afbeelding 7">
            <a:extLst>
              <a:ext uri="{FF2B5EF4-FFF2-40B4-BE49-F238E27FC236}">
                <a16:creationId xmlns:a16="http://schemas.microsoft.com/office/drawing/2014/main" id="{0F62D6AB-9094-C545-AA9E-9081EB704374}"/>
              </a:ext>
            </a:extLst>
          </p:cNvPr>
          <p:cNvPicPr>
            <a:picLocks noChangeAspect="1"/>
          </p:cNvPicPr>
          <p:nvPr/>
        </p:nvPicPr>
        <p:blipFill>
          <a:blip r:embed="rId2"/>
          <a:stretch>
            <a:fillRect/>
          </a:stretch>
        </p:blipFill>
        <p:spPr>
          <a:xfrm>
            <a:off x="859671" y="1262782"/>
            <a:ext cx="10515600" cy="4370407"/>
          </a:xfrm>
          <a:prstGeom prst="rect">
            <a:avLst/>
          </a:prstGeom>
        </p:spPr>
      </p:pic>
    </p:spTree>
    <p:extLst>
      <p:ext uri="{BB962C8B-B14F-4D97-AF65-F5344CB8AC3E}">
        <p14:creationId xmlns:p14="http://schemas.microsoft.com/office/powerpoint/2010/main" val="41392015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421CCE-01F0-B342-A06A-EC99B24AACC4}"/>
              </a:ext>
            </a:extLst>
          </p:cNvPr>
          <p:cNvSpPr>
            <a:spLocks noGrp="1"/>
          </p:cNvSpPr>
          <p:nvPr>
            <p:ph type="title"/>
          </p:nvPr>
        </p:nvSpPr>
        <p:spPr/>
        <p:txBody>
          <a:bodyPr>
            <a:normAutofit fontScale="90000"/>
          </a:bodyPr>
          <a:lstStyle/>
          <a:p>
            <a:r>
              <a:rPr lang="nl-NL" dirty="0"/>
              <a:t>Een functie met parameters: </a:t>
            </a:r>
            <a:br>
              <a:rPr lang="nl-NL" dirty="0"/>
            </a:br>
            <a:r>
              <a:rPr lang="nl-NL" dirty="0"/>
              <a:t>een samenhangend stuk code</a:t>
            </a:r>
          </a:p>
        </p:txBody>
      </p:sp>
      <p:sp>
        <p:nvSpPr>
          <p:cNvPr id="3" name="Tijdelijke aanduiding voor inhoud 2">
            <a:extLst>
              <a:ext uri="{FF2B5EF4-FFF2-40B4-BE49-F238E27FC236}">
                <a16:creationId xmlns:a16="http://schemas.microsoft.com/office/drawing/2014/main" id="{D2CF1AEA-D397-2D42-AC75-6DA0676A9CC0}"/>
              </a:ext>
            </a:extLst>
          </p:cNvPr>
          <p:cNvSpPr>
            <a:spLocks noGrp="1"/>
          </p:cNvSpPr>
          <p:nvPr>
            <p:ph idx="1"/>
          </p:nvPr>
        </p:nvSpPr>
        <p:spPr/>
        <p:txBody>
          <a:bodyPr/>
          <a:lstStyle/>
          <a:p>
            <a:endParaRPr lang="nl-NL" dirty="0"/>
          </a:p>
        </p:txBody>
      </p:sp>
      <p:sp>
        <p:nvSpPr>
          <p:cNvPr id="4" name="Tijdelijke aanduiding voor datum 3">
            <a:extLst>
              <a:ext uri="{FF2B5EF4-FFF2-40B4-BE49-F238E27FC236}">
                <a16:creationId xmlns:a16="http://schemas.microsoft.com/office/drawing/2014/main" id="{CC29A023-197B-EE4B-BDE7-A5E299B89E33}"/>
              </a:ext>
            </a:extLst>
          </p:cNvPr>
          <p:cNvSpPr>
            <a:spLocks noGrp="1"/>
          </p:cNvSpPr>
          <p:nvPr>
            <p:ph type="dt" sz="half" idx="10"/>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519C0673-D260-C645-9359-8352EA5095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077F443-6B8B-D145-A773-7E4ADFBDA5D1}"/>
              </a:ext>
            </a:extLst>
          </p:cNvPr>
          <p:cNvSpPr>
            <a:spLocks noGrp="1"/>
          </p:cNvSpPr>
          <p:nvPr>
            <p:ph type="sldNum" sz="quarter" idx="12"/>
          </p:nvPr>
        </p:nvSpPr>
        <p:spPr/>
        <p:txBody>
          <a:bodyPr/>
          <a:lstStyle/>
          <a:p>
            <a:fld id="{0AAEF2E2-A082-486B-BCC1-A4B8E9CF05F7}" type="slidenum">
              <a:rPr lang="nl-NL" smtClean="0"/>
              <a:t>81</a:t>
            </a:fld>
            <a:endParaRPr lang="nl-NL"/>
          </a:p>
        </p:txBody>
      </p:sp>
      <p:sp>
        <p:nvSpPr>
          <p:cNvPr id="7" name="Tijdelijke aanduiding voor tekst 6">
            <a:extLst>
              <a:ext uri="{FF2B5EF4-FFF2-40B4-BE49-F238E27FC236}">
                <a16:creationId xmlns:a16="http://schemas.microsoft.com/office/drawing/2014/main" id="{1D7518DD-F7F9-614B-B85C-E5AC6DA3C8EA}"/>
              </a:ext>
            </a:extLst>
          </p:cNvPr>
          <p:cNvSpPr>
            <a:spLocks noGrp="1"/>
          </p:cNvSpPr>
          <p:nvPr>
            <p:ph type="body" sz="quarter" idx="17"/>
          </p:nvPr>
        </p:nvSpPr>
        <p:spPr/>
        <p:txBody>
          <a:bodyPr/>
          <a:lstStyle/>
          <a:p>
            <a:r>
              <a:rPr lang="nl-NL" dirty="0"/>
              <a:t>COLLEGE 3</a:t>
            </a:r>
          </a:p>
        </p:txBody>
      </p:sp>
      <p:pic>
        <p:nvPicPr>
          <p:cNvPr id="9" name="Afbeelding 8">
            <a:extLst>
              <a:ext uri="{FF2B5EF4-FFF2-40B4-BE49-F238E27FC236}">
                <a16:creationId xmlns:a16="http://schemas.microsoft.com/office/drawing/2014/main" id="{A581056F-89DA-C54E-B6ED-52412FB7F2D2}"/>
              </a:ext>
            </a:extLst>
          </p:cNvPr>
          <p:cNvPicPr>
            <a:picLocks noChangeAspect="1"/>
          </p:cNvPicPr>
          <p:nvPr/>
        </p:nvPicPr>
        <p:blipFill>
          <a:blip r:embed="rId2"/>
          <a:stretch>
            <a:fillRect/>
          </a:stretch>
        </p:blipFill>
        <p:spPr>
          <a:xfrm>
            <a:off x="825795" y="1282111"/>
            <a:ext cx="10515600" cy="3194612"/>
          </a:xfrm>
          <a:prstGeom prst="rect">
            <a:avLst/>
          </a:prstGeom>
        </p:spPr>
      </p:pic>
    </p:spTree>
    <p:extLst>
      <p:ext uri="{BB962C8B-B14F-4D97-AF65-F5344CB8AC3E}">
        <p14:creationId xmlns:p14="http://schemas.microsoft.com/office/powerpoint/2010/main" val="14589742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Een functie met parameter</a:t>
            </a:r>
          </a:p>
        </p:txBody>
      </p:sp>
      <p:sp>
        <p:nvSpPr>
          <p:cNvPr id="4" name="Tijdelijke aanduiding voor datum 3"/>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AAEF2E2-A082-486B-BCC1-A4B8E9CF05F7}" type="slidenum">
              <a:rPr lang="nl-NL" smtClean="0"/>
              <a:t>82</a:t>
            </a:fld>
            <a:endParaRPr lang="nl-NL"/>
          </a:p>
        </p:txBody>
      </p:sp>
      <p:sp>
        <p:nvSpPr>
          <p:cNvPr id="7" name="Tijdelijke aanduiding voor tekst 6"/>
          <p:cNvSpPr>
            <a:spLocks noGrp="1"/>
          </p:cNvSpPr>
          <p:nvPr>
            <p:ph type="body" sz="quarter" idx="17"/>
          </p:nvPr>
        </p:nvSpPr>
        <p:spPr/>
        <p:txBody>
          <a:bodyPr/>
          <a:lstStyle/>
          <a:p>
            <a:r>
              <a:rPr lang="nl-NL" dirty="0"/>
              <a:t>COLLEGE 3</a:t>
            </a:r>
          </a:p>
        </p:txBody>
      </p:sp>
      <p:graphicFrame>
        <p:nvGraphicFramePr>
          <p:cNvPr id="8" name="Tijdelijke aanduiding voor inhoud 8">
            <a:extLst>
              <a:ext uri="{FF2B5EF4-FFF2-40B4-BE49-F238E27FC236}">
                <a16:creationId xmlns:a16="http://schemas.microsoft.com/office/drawing/2014/main" id="{3D079D13-F959-EF4C-9349-FFBF272CD92C}"/>
              </a:ext>
            </a:extLst>
          </p:cNvPr>
          <p:cNvGraphicFramePr>
            <a:graphicFrameLocks/>
          </p:cNvGraphicFramePr>
          <p:nvPr>
            <p:extLst>
              <p:ext uri="{D42A27DB-BD31-4B8C-83A1-F6EECF244321}">
                <p14:modId xmlns:p14="http://schemas.microsoft.com/office/powerpoint/2010/main" val="3032838472"/>
              </p:ext>
            </p:extLst>
          </p:nvPr>
        </p:nvGraphicFramePr>
        <p:xfrm>
          <a:off x="1066799" y="961278"/>
          <a:ext cx="10515601" cy="5622402"/>
        </p:xfrm>
        <a:graphic>
          <a:graphicData uri="http://schemas.openxmlformats.org/drawingml/2006/table">
            <a:tbl>
              <a:tblPr firstRow="1" bandCol="1">
                <a:tableStyleId>{8A107856-5554-42FB-B03E-39F5DBC370BA}</a:tableStyleId>
              </a:tblPr>
              <a:tblGrid>
                <a:gridCol w="646657">
                  <a:extLst>
                    <a:ext uri="{9D8B030D-6E8A-4147-A177-3AD203B41FA5}">
                      <a16:colId xmlns:a16="http://schemas.microsoft.com/office/drawing/2014/main" val="20000"/>
                    </a:ext>
                  </a:extLst>
                </a:gridCol>
                <a:gridCol w="1482437">
                  <a:extLst>
                    <a:ext uri="{9D8B030D-6E8A-4147-A177-3AD203B41FA5}">
                      <a16:colId xmlns:a16="http://schemas.microsoft.com/office/drawing/2014/main" val="20001"/>
                    </a:ext>
                  </a:extLst>
                </a:gridCol>
                <a:gridCol w="619986">
                  <a:extLst>
                    <a:ext uri="{9D8B030D-6E8A-4147-A177-3AD203B41FA5}">
                      <a16:colId xmlns:a16="http://schemas.microsoft.com/office/drawing/2014/main" val="1193116175"/>
                    </a:ext>
                  </a:extLst>
                </a:gridCol>
                <a:gridCol w="924585">
                  <a:extLst>
                    <a:ext uri="{9D8B030D-6E8A-4147-A177-3AD203B41FA5}">
                      <a16:colId xmlns:a16="http://schemas.microsoft.com/office/drawing/2014/main" val="1593289006"/>
                    </a:ext>
                  </a:extLst>
                </a:gridCol>
                <a:gridCol w="785899">
                  <a:extLst>
                    <a:ext uri="{9D8B030D-6E8A-4147-A177-3AD203B41FA5}">
                      <a16:colId xmlns:a16="http://schemas.microsoft.com/office/drawing/2014/main" val="1454811310"/>
                    </a:ext>
                  </a:extLst>
                </a:gridCol>
                <a:gridCol w="1036184">
                  <a:extLst>
                    <a:ext uri="{9D8B030D-6E8A-4147-A177-3AD203B41FA5}">
                      <a16:colId xmlns:a16="http://schemas.microsoft.com/office/drawing/2014/main" val="2905569148"/>
                    </a:ext>
                  </a:extLst>
                </a:gridCol>
                <a:gridCol w="674300">
                  <a:extLst>
                    <a:ext uri="{9D8B030D-6E8A-4147-A177-3AD203B41FA5}">
                      <a16:colId xmlns:a16="http://schemas.microsoft.com/office/drawing/2014/main" val="1050581740"/>
                    </a:ext>
                  </a:extLst>
                </a:gridCol>
                <a:gridCol w="1560789">
                  <a:extLst>
                    <a:ext uri="{9D8B030D-6E8A-4147-A177-3AD203B41FA5}">
                      <a16:colId xmlns:a16="http://schemas.microsoft.com/office/drawing/2014/main" val="4290861281"/>
                    </a:ext>
                  </a:extLst>
                </a:gridCol>
                <a:gridCol w="374073">
                  <a:extLst>
                    <a:ext uri="{9D8B030D-6E8A-4147-A177-3AD203B41FA5}">
                      <a16:colId xmlns:a16="http://schemas.microsoft.com/office/drawing/2014/main" val="98289084"/>
                    </a:ext>
                  </a:extLst>
                </a:gridCol>
                <a:gridCol w="700207">
                  <a:extLst>
                    <a:ext uri="{9D8B030D-6E8A-4147-A177-3AD203B41FA5}">
                      <a16:colId xmlns:a16="http://schemas.microsoft.com/office/drawing/2014/main" val="428050413"/>
                    </a:ext>
                  </a:extLst>
                </a:gridCol>
                <a:gridCol w="785899">
                  <a:extLst>
                    <a:ext uri="{9D8B030D-6E8A-4147-A177-3AD203B41FA5}">
                      <a16:colId xmlns:a16="http://schemas.microsoft.com/office/drawing/2014/main" val="574262662"/>
                    </a:ext>
                  </a:extLst>
                </a:gridCol>
                <a:gridCol w="924585">
                  <a:extLst>
                    <a:ext uri="{9D8B030D-6E8A-4147-A177-3AD203B41FA5}">
                      <a16:colId xmlns:a16="http://schemas.microsoft.com/office/drawing/2014/main" val="4201424250"/>
                    </a:ext>
                  </a:extLst>
                </a:gridCol>
              </a:tblGrid>
              <a:tr h="753531">
                <a:tc>
                  <a:txBody>
                    <a:bodyPr/>
                    <a:lstStyle/>
                    <a:p>
                      <a:pPr algn="ctr" fontAlgn="b"/>
                      <a:r>
                        <a:rPr lang="nl-NL" sz="1800" u="none" strike="noStrike" dirty="0">
                          <a:effectLst/>
                        </a:rPr>
                        <a:t>adres</a:t>
                      </a:r>
                      <a:endParaRPr lang="nl-NL" sz="18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nl-NL" sz="1800" b="1" u="none" strike="noStrike" kern="1200" dirty="0">
                          <a:solidFill>
                            <a:schemeClr val="dk1"/>
                          </a:solidFill>
                          <a:effectLst/>
                          <a:latin typeface="+mn-lt"/>
                          <a:ea typeface="+mn-ea"/>
                          <a:cs typeface="+mn-cs"/>
                        </a:rPr>
                        <a:t>Inhoud=</a:t>
                      </a:r>
                    </a:p>
                    <a:p>
                      <a:pPr algn="ctr" fontAlgn="b"/>
                      <a:r>
                        <a:rPr lang="nl-NL" sz="1800" b="1" u="none" strike="noStrike" kern="1200" dirty="0">
                          <a:solidFill>
                            <a:schemeClr val="dk1"/>
                          </a:solidFill>
                          <a:effectLst/>
                          <a:latin typeface="+mn-lt"/>
                          <a:ea typeface="+mn-ea"/>
                          <a:cs typeface="+mn-cs"/>
                        </a:rPr>
                        <a:t>hoofdprogramma</a:t>
                      </a:r>
                    </a:p>
                  </a:txBody>
                  <a:tcPr marL="9525" marR="9525" marT="9525" marB="0" anchor="b">
                    <a:lnB w="38100" cap="flat" cmpd="sng" algn="ctr">
                      <a:solidFill>
                        <a:schemeClr val="tx1"/>
                      </a:solidFill>
                      <a:prstDash val="solid"/>
                      <a:round/>
                      <a:headEnd type="none" w="med" len="med"/>
                      <a:tailEnd type="none" w="med" len="med"/>
                    </a:lnB>
                    <a:solidFill>
                      <a:srgbClr val="FCEDE8"/>
                    </a:solidFill>
                  </a:tcPr>
                </a:tc>
                <a:tc>
                  <a:txBody>
                    <a:bodyPr/>
                    <a:lstStyle/>
                    <a:p>
                      <a:pPr algn="ctr" fontAlgn="b"/>
                      <a:r>
                        <a:rPr lang="nl-NL" sz="1800" u="none" strike="noStrike" dirty="0">
                          <a:effectLst/>
                        </a:rPr>
                        <a:t>adres</a:t>
                      </a:r>
                      <a:endParaRPr lang="nl-NL" sz="1800" b="0" i="0" u="none" strike="noStrike" dirty="0">
                        <a:solidFill>
                          <a:srgbClr val="000000"/>
                        </a:solidFill>
                        <a:effectLst/>
                        <a:latin typeface="Calibri" panose="020F0502020204030204" pitchFamily="34" charset="0"/>
                      </a:endParaRPr>
                    </a:p>
                  </a:txBody>
                  <a:tcPr marL="9525" marR="9525" marT="9525" marB="0" anchor="b">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fontAlgn="b"/>
                      <a:r>
                        <a:rPr lang="nl-NL" sz="1800" u="none" strike="noStrike" dirty="0">
                          <a:effectLst/>
                        </a:rPr>
                        <a:t>inhoud</a:t>
                      </a:r>
                      <a:endParaRPr lang="nl-NL" sz="18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p>
                      <a:pPr marL="0" algn="ctr" defTabSz="914400" rtl="0" eaLnBrk="1" fontAlgn="b" latinLnBrk="0" hangingPunct="1"/>
                      <a:r>
                        <a:rPr lang="nl-NL" sz="1800" b="1" u="none" strike="noStrike" kern="1200" dirty="0">
                          <a:solidFill>
                            <a:schemeClr val="dk1"/>
                          </a:solidFill>
                          <a:effectLst/>
                          <a:latin typeface="+mn-lt"/>
                          <a:ea typeface="+mn-ea"/>
                          <a:cs typeface="+mn-cs"/>
                        </a:rPr>
                        <a:t>variabelen</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p>
                      <a:pPr marL="0" algn="ctr" defTabSz="914400" rtl="0" eaLnBrk="1" fontAlgn="b" latinLnBrk="0" hangingPunct="1"/>
                      <a:r>
                        <a:rPr lang="nl-NL" sz="1800" b="1" u="none" strike="noStrike" kern="1200" dirty="0">
                          <a:solidFill>
                            <a:schemeClr val="dk1"/>
                          </a:solidFill>
                          <a:effectLst/>
                          <a:latin typeface="+mn-lt"/>
                          <a:ea typeface="+mn-ea"/>
                          <a:cs typeface="+mn-cs"/>
                        </a:rPr>
                        <a:t>functie</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adres</a:t>
                      </a:r>
                    </a:p>
                  </a:txBody>
                  <a:tcPr marL="9525" marR="9525" marT="9525" marB="0" anchor="b">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Inhoud=</a:t>
                      </a:r>
                    </a:p>
                    <a:p>
                      <a:pPr marL="0" algn="ctr" defTabSz="914400" rtl="0" eaLnBrk="1" fontAlgn="b" latinLnBrk="0" hangingPunct="1"/>
                      <a:r>
                        <a:rPr lang="nl-NL" sz="1800" b="1" u="none" strike="noStrike" kern="1200" dirty="0">
                          <a:solidFill>
                            <a:schemeClr val="dk1"/>
                          </a:solidFill>
                          <a:effectLst/>
                          <a:latin typeface="+mn-lt"/>
                          <a:ea typeface="+mn-ea"/>
                          <a:cs typeface="+mn-cs"/>
                        </a:rPr>
                        <a:t>stack</a:t>
                      </a:r>
                    </a:p>
                  </a:txBody>
                  <a:tcPr marL="9525" marR="9525" marT="9525" marB="0" anchor="b">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4774362"/>
                  </a:ext>
                </a:extLst>
              </a:tr>
              <a:tr h="504516">
                <a:tc>
                  <a:txBody>
                    <a:bodyPr/>
                    <a:lstStyle/>
                    <a:p>
                      <a:pPr algn="ctr" fontAlgn="b"/>
                      <a:r>
                        <a:rPr lang="nl-NL" sz="2400" b="0" i="0" u="none" strike="noStrike" dirty="0">
                          <a:solidFill>
                            <a:srgbClr val="000000"/>
                          </a:solidFill>
                          <a:effectLst/>
                          <a:latin typeface="Calibri" panose="020F0502020204030204" pitchFamily="34" charset="0"/>
                        </a:rPr>
                        <a:t>0</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fontAlgn="b"/>
                      <a:endParaRPr lang="nl-NL" sz="1800" b="1" u="none" strike="noStrike" kern="1200" dirty="0">
                        <a:solidFill>
                          <a:schemeClr val="dk1"/>
                        </a:solidFill>
                        <a:effectLst/>
                        <a:latin typeface="+mn-lt"/>
                        <a:ea typeface="+mn-ea"/>
                        <a:cs typeface="+mn-cs"/>
                      </a:endParaRPr>
                    </a:p>
                  </a:txBody>
                  <a:tcPr marL="9525" marR="9525" marT="9525" marB="0" anchor="b">
                    <a:lnT w="381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gn="ctr" fontAlgn="b"/>
                      <a:r>
                        <a:rPr lang="nl-NL" sz="2400" b="0" u="none" strike="noStrike" dirty="0">
                          <a:effectLst/>
                        </a:rPr>
                        <a:t>8</a:t>
                      </a:r>
                      <a:endParaRPr lang="nl-NL" sz="2400" b="0" i="0" u="none" strike="noStrike" dirty="0">
                        <a:solidFill>
                          <a:srgbClr val="000000"/>
                        </a:solidFill>
                        <a:effectLst/>
                        <a:latin typeface="Calibri" panose="020F0502020204030204" pitchFamily="34" charset="0"/>
                      </a:endParaRPr>
                    </a:p>
                  </a:txBody>
                  <a:tcPr marL="9525" marR="9525" marT="9525" marB="0" anchor="b">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16</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50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24</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Doe iets met variabele van stack</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32</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40</a:t>
                      </a:r>
                    </a:p>
                  </a:txBody>
                  <a:tcPr marL="9525" marR="9525" marT="9525" marB="0" anchor="b">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68138127"/>
                  </a:ext>
                </a:extLst>
              </a:tr>
              <a:tr h="255500">
                <a:tc>
                  <a:txBody>
                    <a:bodyPr/>
                    <a:lstStyle/>
                    <a:p>
                      <a:pPr algn="ctr" fontAlgn="b"/>
                      <a:r>
                        <a:rPr lang="nl-NL" sz="2400" b="0" i="0" u="none" strike="noStrike" dirty="0">
                          <a:solidFill>
                            <a:srgbClr val="000000"/>
                          </a:solidFill>
                          <a:effectLst/>
                          <a:latin typeface="Calibri" panose="020F0502020204030204" pitchFamily="34" charset="0"/>
                        </a:rPr>
                        <a:t>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r>
                        <a:rPr lang="nl-NL" sz="1800" b="1" u="none" strike="noStrike" kern="1200" dirty="0">
                          <a:solidFill>
                            <a:schemeClr val="dk1"/>
                          </a:solidFill>
                          <a:effectLst/>
                          <a:latin typeface="+mn-lt"/>
                          <a:ea typeface="+mn-ea"/>
                          <a:cs typeface="+mn-cs"/>
                        </a:rPr>
                        <a:t>Doe iets</a:t>
                      </a:r>
                    </a:p>
                  </a:txBody>
                  <a:tcPr marL="9525" marR="9525" marT="9525" marB="0" anchor="b">
                    <a:solidFill>
                      <a:schemeClr val="accent2">
                        <a:lumMod val="20000"/>
                        <a:lumOff val="80000"/>
                      </a:schemeClr>
                    </a:solidFill>
                  </a:tcPr>
                </a:tc>
                <a:tc>
                  <a:txBody>
                    <a:bodyPr/>
                    <a:lstStyle/>
                    <a:p>
                      <a:pPr algn="ctr" fontAlgn="b"/>
                      <a:r>
                        <a:rPr lang="nl-NL" sz="2400" b="0" u="none" strike="noStrike" dirty="0">
                          <a:effectLst/>
                        </a:rPr>
                        <a:t>9</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Doe dit</a:t>
                      </a:r>
                    </a:p>
                  </a:txBody>
                  <a:tcPr marL="9525" marR="9525" marT="9525" marB="0" anchor="b">
                    <a:lnR w="381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4161979354"/>
                  </a:ext>
                </a:extLst>
              </a:tr>
              <a:tr h="753531">
                <a:tc>
                  <a:txBody>
                    <a:bodyPr/>
                    <a:lstStyle/>
                    <a:p>
                      <a:pPr algn="ctr" fontAlgn="b"/>
                      <a:r>
                        <a:rPr lang="nl-NL" sz="2400" b="0" i="0" u="none" strike="noStrike" dirty="0">
                          <a:solidFill>
                            <a:srgbClr val="000000"/>
                          </a:solidFill>
                          <a:effectLst/>
                          <a:latin typeface="Calibri" panose="020F0502020204030204" pitchFamily="34" charset="0"/>
                        </a:rPr>
                        <a:t>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r>
                        <a:rPr lang="nl-NL" sz="1800" b="1" u="none" strike="noStrike" kern="1200" dirty="0">
                          <a:solidFill>
                            <a:schemeClr val="dk1"/>
                          </a:solidFill>
                          <a:effectLst/>
                          <a:latin typeface="+mn-lt"/>
                          <a:ea typeface="+mn-ea"/>
                          <a:cs typeface="+mn-cs"/>
                        </a:rPr>
                        <a:t>Bewaar PC+3 op de stack</a:t>
                      </a:r>
                    </a:p>
                  </a:txBody>
                  <a:tcPr marL="9525" marR="9525" marT="9525" marB="0" anchor="b">
                    <a:solidFill>
                      <a:schemeClr val="accent2">
                        <a:lumMod val="20000"/>
                        <a:lumOff val="80000"/>
                      </a:schemeClr>
                    </a:solidFill>
                  </a:tcPr>
                </a:tc>
                <a:tc>
                  <a:txBody>
                    <a:bodyPr/>
                    <a:lstStyle/>
                    <a:p>
                      <a:pPr algn="ctr" fontAlgn="b"/>
                      <a:r>
                        <a:rPr lang="nl-NL" sz="2400" b="0" u="none" strike="noStrike" dirty="0">
                          <a:effectLst/>
                        </a:rPr>
                        <a:t>10</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Doe dat</a:t>
                      </a:r>
                    </a:p>
                  </a:txBody>
                  <a:tcPr marL="9525" marR="9525" marT="9525" marB="0" anchor="b">
                    <a:lnR w="381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a:solidFill>
                            <a:schemeClr val="dk1"/>
                          </a:solidFill>
                          <a:effectLst/>
                          <a:latin typeface="+mn-lt"/>
                          <a:ea typeface="+mn-ea"/>
                          <a:cs typeface="+mn-cs"/>
                        </a:rPr>
                        <a:t>42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2242091309"/>
                  </a:ext>
                </a:extLst>
              </a:tr>
              <a:tr h="255500">
                <a:tc>
                  <a:txBody>
                    <a:bodyPr/>
                    <a:lstStyle/>
                    <a:p>
                      <a:pPr algn="ctr" fontAlgn="b"/>
                      <a:r>
                        <a:rPr lang="nl-NL" sz="2400" b="0" i="0" u="none" strike="noStrike" dirty="0">
                          <a:solidFill>
                            <a:srgbClr val="000000"/>
                          </a:solidFill>
                          <a:effectLst/>
                          <a:latin typeface="Calibri" panose="020F0502020204030204" pitchFamily="34" charset="0"/>
                        </a:rPr>
                        <a:t>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r>
                        <a:rPr lang="nl-NL" sz="1800" b="1" u="none" strike="noStrike" kern="1200" dirty="0">
                          <a:solidFill>
                            <a:schemeClr val="dk1"/>
                          </a:solidFill>
                          <a:effectLst/>
                          <a:latin typeface="+mn-lt"/>
                          <a:ea typeface="+mn-ea"/>
                          <a:cs typeface="+mn-cs"/>
                        </a:rPr>
                        <a:t>Kopieer inhoud van adres 16 naar stack...</a:t>
                      </a:r>
                    </a:p>
                  </a:txBody>
                  <a:tcPr marL="9525" marR="9525" marT="9525" marB="0" anchor="b">
                    <a:solidFill>
                      <a:schemeClr val="accent5">
                        <a:lumMod val="20000"/>
                        <a:lumOff val="80000"/>
                      </a:schemeClr>
                    </a:solidFill>
                  </a:tcPr>
                </a:tc>
                <a:tc>
                  <a:txBody>
                    <a:bodyPr/>
                    <a:lstStyle/>
                    <a:p>
                      <a:pPr algn="ctr" fontAlgn="b"/>
                      <a:r>
                        <a:rPr lang="nl-NL" sz="2400" b="0" u="none" strike="noStrike" dirty="0">
                          <a:effectLst/>
                        </a:rPr>
                        <a:t>11</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19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Lees adres van stack</a:t>
                      </a:r>
                    </a:p>
                  </a:txBody>
                  <a:tcPr marL="9525" marR="9525" marT="9525" marB="0" anchor="b">
                    <a:lnR w="381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solidFill>
                      <a:schemeClr val="accent2">
                        <a:lumMod val="20000"/>
                        <a:lumOff val="80000"/>
                      </a:schemeClr>
                    </a:solidFill>
                  </a:tcPr>
                </a:tc>
                <a:extLst>
                  <a:ext uri="{0D108BD9-81ED-4DB2-BD59-A6C34878D82A}">
                    <a16:rowId xmlns:a16="http://schemas.microsoft.com/office/drawing/2014/main" val="1971664381"/>
                  </a:ext>
                </a:extLst>
              </a:tr>
              <a:tr h="525704">
                <a:tc>
                  <a:txBody>
                    <a:bodyPr/>
                    <a:lstStyle/>
                    <a:p>
                      <a:pPr algn="ctr" fontAlgn="b"/>
                      <a:r>
                        <a:rPr lang="nl-NL" sz="2400" b="0" i="0" u="none" strike="noStrike" dirty="0">
                          <a:solidFill>
                            <a:srgbClr val="000000"/>
                          </a:solidFill>
                          <a:effectLst/>
                          <a:latin typeface="Calibri" panose="020F0502020204030204" pitchFamily="34" charset="0"/>
                        </a:rPr>
                        <a:t>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algn="ctr" fontAlgn="b"/>
                      <a:r>
                        <a:rPr lang="nl-NL" sz="1800" b="1" u="none" strike="noStrike" kern="1200" dirty="0">
                          <a:solidFill>
                            <a:schemeClr val="dk1"/>
                          </a:solidFill>
                          <a:effectLst/>
                          <a:latin typeface="+mn-lt"/>
                          <a:ea typeface="+mn-ea"/>
                          <a:cs typeface="+mn-cs"/>
                        </a:rPr>
                        <a:t>Zet PC op 32</a:t>
                      </a:r>
                    </a:p>
                  </a:txBody>
                  <a:tcPr marL="9525" marR="9525" marT="9525" marB="0" anchor="b">
                    <a:solidFill>
                      <a:schemeClr val="accent2">
                        <a:lumMod val="20000"/>
                        <a:lumOff val="80000"/>
                      </a:schemeClr>
                    </a:solidFill>
                  </a:tcPr>
                </a:tc>
                <a:tc>
                  <a:txBody>
                    <a:bodyPr/>
                    <a:lstStyle/>
                    <a:p>
                      <a:pPr algn="ctr" fontAlgn="b"/>
                      <a:r>
                        <a:rPr lang="nl-NL" sz="1800" b="1" u="none" strike="noStrike" kern="1200" dirty="0">
                          <a:solidFill>
                            <a:schemeClr val="dk1"/>
                          </a:solidFill>
                          <a:effectLst/>
                          <a:latin typeface="+mn-lt"/>
                          <a:ea typeface="+mn-ea"/>
                          <a:cs typeface="+mn-cs"/>
                        </a:rPr>
                        <a:t>12</a:t>
                      </a: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Zet PC op gelezen getal</a:t>
                      </a:r>
                    </a:p>
                  </a:txBody>
                  <a:tcPr marL="9525" marR="9525" marT="9525" marB="0" anchor="b">
                    <a:lnR w="381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44</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3509830660"/>
                  </a:ext>
                </a:extLst>
              </a:tr>
              <a:tr h="255500">
                <a:tc>
                  <a:txBody>
                    <a:bodyPr/>
                    <a:lstStyle/>
                    <a:p>
                      <a:pPr algn="ctr" fontAlgn="b"/>
                      <a:r>
                        <a:rPr lang="nl-NL" sz="2400" b="0" i="0" u="none" strike="noStrike" dirty="0">
                          <a:solidFill>
                            <a:srgbClr val="000000"/>
                          </a:solidFill>
                          <a:effectLst/>
                          <a:latin typeface="Calibri" panose="020F0502020204030204" pitchFamily="34" charset="0"/>
                        </a:rPr>
                        <a:t>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Doe nog iets iets</a:t>
                      </a:r>
                    </a:p>
                  </a:txBody>
                  <a:tcPr marL="9525" marR="9525" marT="9525" marB="0" anchor="b">
                    <a:solidFill>
                      <a:schemeClr val="accent2">
                        <a:lumMod val="20000"/>
                        <a:lumOff val="80000"/>
                      </a:schemeClr>
                    </a:solidFill>
                  </a:tcPr>
                </a:tc>
                <a:tc>
                  <a:txBody>
                    <a:bodyPr/>
                    <a:lstStyle/>
                    <a:p>
                      <a:pPr algn="ctr" fontAlgn="b"/>
                      <a:r>
                        <a:rPr lang="nl-NL" sz="2400" b="0" u="none" strike="noStrike" dirty="0">
                          <a:effectLst/>
                        </a:rPr>
                        <a:t>13</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45</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tc>
                <a:extLst>
                  <a:ext uri="{0D108BD9-81ED-4DB2-BD59-A6C34878D82A}">
                    <a16:rowId xmlns:a16="http://schemas.microsoft.com/office/drawing/2014/main" val="2378204255"/>
                  </a:ext>
                </a:extLst>
              </a:tr>
              <a:tr h="504516">
                <a:tc>
                  <a:txBody>
                    <a:bodyPr/>
                    <a:lstStyle/>
                    <a:p>
                      <a:pPr algn="ctr" fontAlgn="b"/>
                      <a:r>
                        <a:rPr lang="nl-NL" sz="2400" b="0" i="0" u="none" strike="noStrike" dirty="0">
                          <a:solidFill>
                            <a:srgbClr val="000000"/>
                          </a:solidFill>
                          <a:effectLst/>
                          <a:latin typeface="Calibri" panose="020F0502020204030204" pitchFamily="34" charset="0"/>
                        </a:rPr>
                        <a:t>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endParaRPr lang="nl-NL" dirty="0"/>
                    </a:p>
                  </a:txBody>
                  <a:tcPr marL="9525" marR="9525" marT="9525" marB="0" anchor="b">
                    <a:solidFill>
                      <a:schemeClr val="accent2">
                        <a:lumMod val="20000"/>
                        <a:lumOff val="80000"/>
                      </a:schemeClr>
                    </a:solidFill>
                  </a:tcPr>
                </a:tc>
                <a:tc>
                  <a:txBody>
                    <a:bodyPr/>
                    <a:lstStyle/>
                    <a:p>
                      <a:pPr algn="ctr" fontAlgn="b"/>
                      <a:r>
                        <a:rPr lang="nl-NL" sz="2400" b="0" u="none" strike="noStrike" dirty="0">
                          <a:effectLst/>
                        </a:rPr>
                        <a:t>14</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22</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30</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38</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46</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50</a:t>
                      </a:r>
                    </a:p>
                  </a:txBody>
                  <a:tcPr marL="9525" marR="9525" marT="9525" marB="0" anchor="b">
                    <a:solidFill>
                      <a:schemeClr val="accent5">
                        <a:lumMod val="20000"/>
                        <a:lumOff val="80000"/>
                      </a:schemeClr>
                    </a:solidFill>
                  </a:tcPr>
                </a:tc>
                <a:extLst>
                  <a:ext uri="{0D108BD9-81ED-4DB2-BD59-A6C34878D82A}">
                    <a16:rowId xmlns:a16="http://schemas.microsoft.com/office/drawing/2014/main" val="3754937208"/>
                  </a:ext>
                </a:extLst>
              </a:tr>
              <a:tr h="255500">
                <a:tc>
                  <a:txBody>
                    <a:bodyPr/>
                    <a:lstStyle/>
                    <a:p>
                      <a:pPr algn="ctr" fontAlgn="b"/>
                      <a:r>
                        <a:rPr lang="nl-NL" sz="2400" b="0" i="0" u="none" strike="noStrike" dirty="0">
                          <a:solidFill>
                            <a:srgbClr val="000000"/>
                          </a:solidFill>
                          <a:effectLst/>
                          <a:latin typeface="Calibri" panose="020F0502020204030204" pitchFamily="34" charset="0"/>
                        </a:rPr>
                        <a:t>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endParaRPr lang="nl-NL" sz="2400" b="0" u="none" strike="noStrike" kern="1200" dirty="0">
                        <a:solidFill>
                          <a:schemeClr val="dk1"/>
                        </a:solidFill>
                        <a:effectLst/>
                        <a:latin typeface="+mn-lt"/>
                        <a:ea typeface="+mn-ea"/>
                        <a:cs typeface="+mn-cs"/>
                      </a:endParaRPr>
                    </a:p>
                  </a:txBody>
                  <a:tcPr marL="9525" marR="9525" marT="9525" marB="0" anchor="b">
                    <a:solidFill>
                      <a:schemeClr val="tx1">
                        <a:lumMod val="65000"/>
                        <a:lumOff val="35000"/>
                      </a:schemeClr>
                    </a:solidFill>
                  </a:tcPr>
                </a:tc>
                <a:tc>
                  <a:txBody>
                    <a:bodyPr/>
                    <a:lstStyle/>
                    <a:p>
                      <a:pPr algn="ctr" fontAlgn="b"/>
                      <a:r>
                        <a:rPr lang="nl-NL" sz="2400" b="0" u="none" strike="noStrike" dirty="0">
                          <a:effectLst/>
                        </a:rPr>
                        <a:t>15</a:t>
                      </a:r>
                      <a:endParaRPr lang="nl-NL" sz="24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c>
                  <a:txBody>
                    <a:bodyPr/>
                    <a:lstStyle/>
                    <a:p>
                      <a:pPr algn="ctr" fontAlgn="b"/>
                      <a:endParaRPr lang="nl-NL" sz="2400" b="0" i="0" u="none" strike="noStrike" dirty="0">
                        <a:solidFill>
                          <a:srgbClr val="000000"/>
                        </a:solidFill>
                        <a:effectLst/>
                        <a:latin typeface="Calibri" panose="020F0502020204030204" pitchFamily="34" charset="0"/>
                      </a:endParaRPr>
                    </a:p>
                  </a:txBody>
                  <a:tcPr marL="9525" marR="9525" marT="9525" marB="0" anchor="b">
                    <a:lnR w="38100" cap="flat" cmpd="sng" algn="ctr">
                      <a:solidFill>
                        <a:schemeClr val="tx1"/>
                      </a:solidFill>
                      <a:prstDash val="solid"/>
                      <a:round/>
                      <a:headEnd type="none" w="med" len="med"/>
                      <a:tailEnd type="none" w="med" len="med"/>
                    </a:lnR>
                    <a:solidFill>
                      <a:schemeClr val="tx1">
                        <a:lumMod val="65000"/>
                        <a:lumOff val="35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23</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31</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1800" b="1"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39</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0</a:t>
                      </a:r>
                    </a:p>
                  </a:txBody>
                  <a:tcPr marL="9525" marR="9525" marT="9525" marB="0" anchor="b">
                    <a:lnR w="381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47</a:t>
                      </a:r>
                    </a:p>
                  </a:txBody>
                  <a:tcPr marL="9525" marR="9525" marT="9525" marB="0" anchor="b">
                    <a:lnL w="381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marL="0" algn="ctr" defTabSz="914400" rtl="0" eaLnBrk="1" fontAlgn="b" latinLnBrk="0" hangingPunct="1"/>
                      <a:r>
                        <a:rPr lang="nl-NL" sz="2400" b="0" u="none" strike="noStrike" kern="1200" dirty="0">
                          <a:solidFill>
                            <a:schemeClr val="dk1"/>
                          </a:solidFill>
                          <a:effectLst/>
                          <a:latin typeface="+mn-lt"/>
                          <a:ea typeface="+mn-ea"/>
                          <a:cs typeface="+mn-cs"/>
                        </a:rPr>
                        <a:t>8</a:t>
                      </a:r>
                    </a:p>
                  </a:txBody>
                  <a:tcPr marL="9525" marR="9525" marT="9525" marB="0" anchor="b">
                    <a:solidFill>
                      <a:srgbClr val="FFFF00"/>
                    </a:solidFill>
                  </a:tcPr>
                </a:tc>
                <a:extLst>
                  <a:ext uri="{0D108BD9-81ED-4DB2-BD59-A6C34878D82A}">
                    <a16:rowId xmlns:a16="http://schemas.microsoft.com/office/drawing/2014/main" val="1242314934"/>
                  </a:ext>
                </a:extLst>
              </a:tr>
            </a:tbl>
          </a:graphicData>
        </a:graphic>
      </p:graphicFrame>
    </p:spTree>
    <p:extLst>
      <p:ext uri="{BB962C8B-B14F-4D97-AF65-F5344CB8AC3E}">
        <p14:creationId xmlns:p14="http://schemas.microsoft.com/office/powerpoint/2010/main" val="156181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80F7D-6EB4-EA4B-B2AE-825FD420EB7E}"/>
              </a:ext>
            </a:extLst>
          </p:cNvPr>
          <p:cNvSpPr>
            <a:spLocks noGrp="1"/>
          </p:cNvSpPr>
          <p:nvPr>
            <p:ph type="title"/>
          </p:nvPr>
        </p:nvSpPr>
        <p:spPr/>
        <p:txBody>
          <a:bodyPr/>
          <a:lstStyle/>
          <a:p>
            <a:r>
              <a:rPr lang="nl-NL" dirty="0"/>
              <a:t>Intermezzo: volgorde van declaraties</a:t>
            </a:r>
          </a:p>
        </p:txBody>
      </p:sp>
      <p:sp>
        <p:nvSpPr>
          <p:cNvPr id="3" name="Tijdelijke aanduiding voor inhoud 2">
            <a:extLst>
              <a:ext uri="{FF2B5EF4-FFF2-40B4-BE49-F238E27FC236}">
                <a16:creationId xmlns:a16="http://schemas.microsoft.com/office/drawing/2014/main" id="{B18E26A5-6E09-E74A-896E-CC096482A8B2}"/>
              </a:ext>
            </a:extLst>
          </p:cNvPr>
          <p:cNvSpPr>
            <a:spLocks noGrp="1"/>
          </p:cNvSpPr>
          <p:nvPr>
            <p:ph idx="1"/>
          </p:nvPr>
        </p:nvSpPr>
        <p:spPr/>
        <p:txBody>
          <a:bodyPr/>
          <a:lstStyle/>
          <a:p>
            <a:r>
              <a:rPr lang="nl-NL" dirty="0"/>
              <a:t>Het is een goed gebruik om variabelen (en functies) te declareren vóórdat ze gebruikt worden.</a:t>
            </a:r>
          </a:p>
          <a:p>
            <a:r>
              <a:rPr lang="nl-NL" dirty="0"/>
              <a:t>In Khan wordt dit afgedwongen: je krijgt een foutmelding als je een variabele gebruikt die nog niet eerder gedeclareerd is.</a:t>
            </a:r>
          </a:p>
          <a:p>
            <a:r>
              <a:rPr lang="nl-NL" dirty="0"/>
              <a:t>De meeste </a:t>
            </a:r>
            <a:r>
              <a:rPr lang="nl-NL" dirty="0" err="1"/>
              <a:t>interpreters</a:t>
            </a:r>
            <a:r>
              <a:rPr lang="nl-NL" dirty="0"/>
              <a:t> van </a:t>
            </a:r>
            <a:r>
              <a:rPr lang="nl-NL" dirty="0" err="1"/>
              <a:t>JavaScript</a:t>
            </a:r>
            <a:r>
              <a:rPr lang="nl-NL" dirty="0"/>
              <a:t> kijken eerst de hele code door op zoek naar declaraties (te herkennen aan het woord “var” of “let”). Ze kennen dan alle variabelen (en functies) en kijken dan de code nog een keer helemaal door om alle opdrachten om te zetten naar machinetaal en uit te voeren. Je krijgt dan geen foutmelding als je een variabele gebruikt die je pas verderop declareert.</a:t>
            </a:r>
          </a:p>
          <a:p>
            <a:endParaRPr lang="nl-NL" dirty="0"/>
          </a:p>
        </p:txBody>
      </p:sp>
      <p:sp>
        <p:nvSpPr>
          <p:cNvPr id="4" name="Tijdelijke aanduiding voor datum 3">
            <a:extLst>
              <a:ext uri="{FF2B5EF4-FFF2-40B4-BE49-F238E27FC236}">
                <a16:creationId xmlns:a16="http://schemas.microsoft.com/office/drawing/2014/main" id="{B83102CC-2A63-5F4F-B133-DCA97CB94FF5}"/>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20FE62A6-FF45-3F48-B7FC-A70227EA62A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EA2BCB6-A829-E242-BB45-50BB96A908FC}"/>
              </a:ext>
            </a:extLst>
          </p:cNvPr>
          <p:cNvSpPr>
            <a:spLocks noGrp="1"/>
          </p:cNvSpPr>
          <p:nvPr>
            <p:ph type="sldNum" sz="quarter" idx="12"/>
          </p:nvPr>
        </p:nvSpPr>
        <p:spPr/>
        <p:txBody>
          <a:bodyPr/>
          <a:lstStyle/>
          <a:p>
            <a:fld id="{0AAEF2E2-A082-486B-BCC1-A4B8E9CF05F7}" type="slidenum">
              <a:rPr lang="nl-NL" smtClean="0"/>
              <a:t>83</a:t>
            </a:fld>
            <a:endParaRPr lang="nl-NL"/>
          </a:p>
        </p:txBody>
      </p:sp>
      <p:sp>
        <p:nvSpPr>
          <p:cNvPr id="7" name="Tijdelijke aanduiding voor tekst 6">
            <a:extLst>
              <a:ext uri="{FF2B5EF4-FFF2-40B4-BE49-F238E27FC236}">
                <a16:creationId xmlns:a16="http://schemas.microsoft.com/office/drawing/2014/main" id="{37B4E8DA-9EFA-0D43-A049-B510AE2C102E}"/>
              </a:ext>
            </a:extLst>
          </p:cNvPr>
          <p:cNvSpPr>
            <a:spLocks noGrp="1"/>
          </p:cNvSpPr>
          <p:nvPr>
            <p:ph type="body" sz="quarter" idx="17"/>
          </p:nvPr>
        </p:nvSpPr>
        <p:spPr/>
        <p:txBody>
          <a:bodyPr/>
          <a:lstStyle/>
          <a:p>
            <a:r>
              <a:rPr lang="nl-NL" dirty="0"/>
              <a:t>COLLEGE 3</a:t>
            </a:r>
          </a:p>
        </p:txBody>
      </p:sp>
    </p:spTree>
    <p:extLst>
      <p:ext uri="{BB962C8B-B14F-4D97-AF65-F5344CB8AC3E}">
        <p14:creationId xmlns:p14="http://schemas.microsoft.com/office/powerpoint/2010/main" val="3819976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B1F3F3-BFF8-4647-B86D-4554B5E80627}"/>
              </a:ext>
            </a:extLst>
          </p:cNvPr>
          <p:cNvSpPr>
            <a:spLocks noGrp="1"/>
          </p:cNvSpPr>
          <p:nvPr>
            <p:ph type="title"/>
          </p:nvPr>
        </p:nvSpPr>
        <p:spPr/>
        <p:txBody>
          <a:bodyPr/>
          <a:lstStyle/>
          <a:p>
            <a:r>
              <a:rPr lang="nl-NL" dirty="0"/>
              <a:t>De scope van variabelen</a:t>
            </a:r>
          </a:p>
        </p:txBody>
      </p:sp>
      <p:sp>
        <p:nvSpPr>
          <p:cNvPr id="3" name="Tijdelijke aanduiding voor inhoud 2">
            <a:extLst>
              <a:ext uri="{FF2B5EF4-FFF2-40B4-BE49-F238E27FC236}">
                <a16:creationId xmlns:a16="http://schemas.microsoft.com/office/drawing/2014/main" id="{AB27D831-1535-594A-9268-673C7E57FB2D}"/>
              </a:ext>
            </a:extLst>
          </p:cNvPr>
          <p:cNvSpPr>
            <a:spLocks noGrp="1"/>
          </p:cNvSpPr>
          <p:nvPr>
            <p:ph idx="1"/>
          </p:nvPr>
        </p:nvSpPr>
        <p:spPr/>
        <p:txBody>
          <a:bodyPr>
            <a:normAutofit lnSpcReduction="10000"/>
          </a:bodyPr>
          <a:lstStyle/>
          <a:p>
            <a:pPr marL="0" indent="0">
              <a:buNone/>
            </a:pPr>
            <a:r>
              <a:rPr lang="nl-NL" dirty="0"/>
              <a:t>Globale variabelen</a:t>
            </a:r>
          </a:p>
          <a:p>
            <a:r>
              <a:rPr lang="nl-NL" dirty="0"/>
              <a:t>Bekend in je hele programma</a:t>
            </a:r>
          </a:p>
          <a:p>
            <a:r>
              <a:rPr lang="nl-NL" dirty="0"/>
              <a:t>Je declareert ze bovenaan in je programma</a:t>
            </a:r>
          </a:p>
          <a:p>
            <a:pPr marL="0" indent="0">
              <a:buNone/>
            </a:pPr>
            <a:r>
              <a:rPr lang="nl-NL" dirty="0"/>
              <a:t>Lokale variabelen</a:t>
            </a:r>
          </a:p>
          <a:p>
            <a:r>
              <a:rPr lang="nl-NL" dirty="0"/>
              <a:t>Bekend binnen een deel van je programma (functie).</a:t>
            </a:r>
          </a:p>
          <a:p>
            <a:r>
              <a:rPr lang="nl-NL" dirty="0"/>
              <a:t>Variabelen die in een functie worden gedeclareerd zijn lokaal.</a:t>
            </a:r>
          </a:p>
          <a:p>
            <a:r>
              <a:rPr lang="nl-NL" dirty="0"/>
              <a:t>Parameters van een functie zijn lokale variabelen.</a:t>
            </a:r>
          </a:p>
          <a:p>
            <a:r>
              <a:rPr lang="nl-NL" dirty="0"/>
              <a:t>Lokale variabelen worden telkens als de functie wordt aangeroepen opnieuw aangemaakt.</a:t>
            </a:r>
          </a:p>
          <a:p>
            <a:r>
              <a:rPr lang="nl-NL" dirty="0"/>
              <a:t>Het geheugen van lokale variabelen wordt weer gebruikt voor iets anders zodra de functie is uitgevoerd.</a:t>
            </a:r>
          </a:p>
          <a:p>
            <a:endParaRPr lang="nl-NL" dirty="0"/>
          </a:p>
          <a:p>
            <a:endParaRPr lang="nl-NL" dirty="0"/>
          </a:p>
        </p:txBody>
      </p:sp>
      <p:sp>
        <p:nvSpPr>
          <p:cNvPr id="4" name="Tijdelijke aanduiding voor datum 3">
            <a:extLst>
              <a:ext uri="{FF2B5EF4-FFF2-40B4-BE49-F238E27FC236}">
                <a16:creationId xmlns:a16="http://schemas.microsoft.com/office/drawing/2014/main" id="{DA0F1D05-298C-8042-BF51-59FE1D785653}"/>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2164F0D7-E621-7D49-8454-61E9DEE439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AAE2363-D492-7F49-BC23-B2C53EB7F2D1}"/>
              </a:ext>
            </a:extLst>
          </p:cNvPr>
          <p:cNvSpPr>
            <a:spLocks noGrp="1"/>
          </p:cNvSpPr>
          <p:nvPr>
            <p:ph type="sldNum" sz="quarter" idx="12"/>
          </p:nvPr>
        </p:nvSpPr>
        <p:spPr/>
        <p:txBody>
          <a:bodyPr/>
          <a:lstStyle/>
          <a:p>
            <a:fld id="{0AAEF2E2-A082-486B-BCC1-A4B8E9CF05F7}" type="slidenum">
              <a:rPr lang="nl-NL" smtClean="0"/>
              <a:t>84</a:t>
            </a:fld>
            <a:endParaRPr lang="nl-NL"/>
          </a:p>
        </p:txBody>
      </p:sp>
      <p:sp>
        <p:nvSpPr>
          <p:cNvPr id="7" name="Tijdelijke aanduiding voor tekst 6">
            <a:extLst>
              <a:ext uri="{FF2B5EF4-FFF2-40B4-BE49-F238E27FC236}">
                <a16:creationId xmlns:a16="http://schemas.microsoft.com/office/drawing/2014/main" id="{F1DB6CFD-6E83-904F-A116-FC98A1E18F53}"/>
              </a:ext>
            </a:extLst>
          </p:cNvPr>
          <p:cNvSpPr>
            <a:spLocks noGrp="1"/>
          </p:cNvSpPr>
          <p:nvPr>
            <p:ph type="body" sz="quarter" idx="17"/>
          </p:nvPr>
        </p:nvSpPr>
        <p:spPr/>
        <p:txBody>
          <a:bodyPr/>
          <a:lstStyle/>
          <a:p>
            <a:r>
              <a:rPr lang="nl-NL" dirty="0"/>
              <a:t>COLLEGE 3</a:t>
            </a:r>
          </a:p>
        </p:txBody>
      </p:sp>
    </p:spTree>
    <p:extLst>
      <p:ext uri="{BB962C8B-B14F-4D97-AF65-F5344CB8AC3E}">
        <p14:creationId xmlns:p14="http://schemas.microsoft.com/office/powerpoint/2010/main" val="33042329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B1F3F3-BFF8-4647-B86D-4554B5E80627}"/>
              </a:ext>
            </a:extLst>
          </p:cNvPr>
          <p:cNvSpPr>
            <a:spLocks noGrp="1"/>
          </p:cNvSpPr>
          <p:nvPr>
            <p:ph type="title"/>
          </p:nvPr>
        </p:nvSpPr>
        <p:spPr/>
        <p:txBody>
          <a:bodyPr>
            <a:normAutofit fontScale="90000"/>
          </a:bodyPr>
          <a:lstStyle/>
          <a:p>
            <a:r>
              <a:rPr lang="nl-NL" dirty="0" err="1"/>
              <a:t>Kahoot</a:t>
            </a:r>
            <a:r>
              <a:rPr lang="nl-NL" dirty="0"/>
              <a:t> vraag 1</a:t>
            </a:r>
            <a:br>
              <a:rPr lang="nl-NL" dirty="0"/>
            </a:br>
            <a:r>
              <a:rPr lang="nl-NL" dirty="0"/>
              <a:t>Wat wordt afgedrukt?</a:t>
            </a:r>
          </a:p>
        </p:txBody>
      </p:sp>
      <p:sp>
        <p:nvSpPr>
          <p:cNvPr id="3" name="Tijdelijke aanduiding voor inhoud 2">
            <a:extLst>
              <a:ext uri="{FF2B5EF4-FFF2-40B4-BE49-F238E27FC236}">
                <a16:creationId xmlns:a16="http://schemas.microsoft.com/office/drawing/2014/main" id="{AB27D831-1535-594A-9268-673C7E57FB2D}"/>
              </a:ext>
            </a:extLst>
          </p:cNvPr>
          <p:cNvSpPr>
            <a:spLocks noGrp="1"/>
          </p:cNvSpPr>
          <p:nvPr>
            <p:ph idx="1"/>
          </p:nvPr>
        </p:nvSpPr>
        <p:spPr/>
        <p:txBody>
          <a:bodyPr>
            <a:normAutofit/>
          </a:bodyPr>
          <a:lstStyle/>
          <a:p>
            <a:pPr marL="0" indent="0">
              <a:buNone/>
            </a:pPr>
            <a:r>
              <a:rPr lang="nl-NL" dirty="0">
                <a:latin typeface="Courier" pitchFamily="2" charset="0"/>
              </a:rPr>
              <a:t>var x = 1;</a:t>
            </a:r>
          </a:p>
          <a:p>
            <a:pPr marL="0" indent="0">
              <a:buNone/>
            </a:pPr>
            <a:r>
              <a:rPr lang="nl-NL" dirty="0">
                <a:latin typeface="Courier" pitchFamily="2" charset="0"/>
              </a:rPr>
              <a:t>var plus1 = </a:t>
            </a:r>
            <a:r>
              <a:rPr lang="nl-NL" dirty="0" err="1">
                <a:latin typeface="Courier" pitchFamily="2" charset="0"/>
              </a:rPr>
              <a:t>function</a:t>
            </a:r>
            <a:r>
              <a:rPr lang="nl-NL" dirty="0">
                <a:latin typeface="Courier" pitchFamily="2" charset="0"/>
              </a:rPr>
              <a:t>() {</a:t>
            </a:r>
          </a:p>
          <a:p>
            <a:pPr marL="0" indent="0">
              <a:buNone/>
            </a:pPr>
            <a:r>
              <a:rPr lang="nl-NL" dirty="0">
                <a:latin typeface="Courier" pitchFamily="2" charset="0"/>
              </a:rPr>
              <a:t>    x = x + 1;</a:t>
            </a:r>
          </a:p>
          <a:p>
            <a:pPr marL="0" indent="0">
              <a:buNone/>
            </a:pPr>
            <a:r>
              <a:rPr lang="nl-NL" dirty="0">
                <a:latin typeface="Courier" pitchFamily="2" charset="0"/>
              </a:rPr>
              <a:t>    </a:t>
            </a:r>
            <a:r>
              <a:rPr lang="nl-NL" dirty="0" err="1">
                <a:latin typeface="Courier" pitchFamily="2" charset="0"/>
              </a:rPr>
              <a:t>println</a:t>
            </a:r>
            <a:r>
              <a:rPr lang="nl-NL" dirty="0">
                <a:latin typeface="Courier" pitchFamily="2" charset="0"/>
              </a:rPr>
              <a:t>(x);</a:t>
            </a:r>
          </a:p>
          <a:p>
            <a:pPr marL="0" indent="0">
              <a:buNone/>
            </a:pPr>
            <a:r>
              <a:rPr lang="nl-NL" dirty="0">
                <a:latin typeface="Courier" pitchFamily="2" charset="0"/>
              </a:rPr>
              <a:t>};</a:t>
            </a:r>
          </a:p>
          <a:p>
            <a:pPr marL="0" indent="0">
              <a:buNone/>
            </a:pPr>
            <a:r>
              <a:rPr lang="nl-NL" dirty="0" err="1">
                <a:latin typeface="Courier" pitchFamily="2" charset="0"/>
              </a:rPr>
              <a:t>println</a:t>
            </a:r>
            <a:r>
              <a:rPr lang="nl-NL" dirty="0">
                <a:latin typeface="Courier" pitchFamily="2" charset="0"/>
              </a:rPr>
              <a:t>(x); // druk x af</a:t>
            </a:r>
          </a:p>
          <a:p>
            <a:pPr marL="0" indent="0">
              <a:buNone/>
            </a:pPr>
            <a:r>
              <a:rPr lang="nl-NL" dirty="0">
                <a:latin typeface="Courier" pitchFamily="2" charset="0"/>
              </a:rPr>
              <a:t>plus1(); // druk x af</a:t>
            </a:r>
          </a:p>
          <a:p>
            <a:pPr marL="0" indent="0">
              <a:buNone/>
            </a:pPr>
            <a:r>
              <a:rPr lang="nl-NL" dirty="0" err="1">
                <a:latin typeface="Courier" pitchFamily="2" charset="0"/>
              </a:rPr>
              <a:t>println</a:t>
            </a:r>
            <a:r>
              <a:rPr lang="nl-NL" dirty="0">
                <a:latin typeface="Courier" pitchFamily="2" charset="0"/>
              </a:rPr>
              <a:t>(x); // druk x af</a:t>
            </a:r>
          </a:p>
        </p:txBody>
      </p:sp>
      <p:sp>
        <p:nvSpPr>
          <p:cNvPr id="4" name="Tijdelijke aanduiding voor datum 3">
            <a:extLst>
              <a:ext uri="{FF2B5EF4-FFF2-40B4-BE49-F238E27FC236}">
                <a16:creationId xmlns:a16="http://schemas.microsoft.com/office/drawing/2014/main" id="{DA0F1D05-298C-8042-BF51-59FE1D785653}"/>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2164F0D7-E621-7D49-8454-61E9DEE43923}"/>
              </a:ext>
            </a:extLst>
          </p:cNvPr>
          <p:cNvSpPr>
            <a:spLocks noGrp="1"/>
          </p:cNvSpPr>
          <p:nvPr>
            <p:ph type="ftr" sz="quarter" idx="11"/>
          </p:nvPr>
        </p:nvSpPr>
        <p:spPr/>
        <p:txBody>
          <a:bodyPr/>
          <a:lstStyle/>
          <a:p>
            <a:r>
              <a:rPr lang="nl-NL" dirty="0" err="1"/>
              <a:t>https</a:t>
            </a:r>
            <a:r>
              <a:rPr lang="nl-NL" dirty="0"/>
              <a:t>://</a:t>
            </a:r>
            <a:r>
              <a:rPr lang="nl-NL" dirty="0" err="1"/>
              <a:t>create.kahoot.it</a:t>
            </a:r>
            <a:r>
              <a:rPr lang="nl-NL" dirty="0"/>
              <a:t>/share/programmeren-college-3-2019-2020/aae39254-78fd-4170-895f-8f0dac94987e</a:t>
            </a:r>
          </a:p>
        </p:txBody>
      </p:sp>
      <p:sp>
        <p:nvSpPr>
          <p:cNvPr id="6" name="Tijdelijke aanduiding voor dianummer 5">
            <a:extLst>
              <a:ext uri="{FF2B5EF4-FFF2-40B4-BE49-F238E27FC236}">
                <a16:creationId xmlns:a16="http://schemas.microsoft.com/office/drawing/2014/main" id="{3AAE2363-D492-7F49-BC23-B2C53EB7F2D1}"/>
              </a:ext>
            </a:extLst>
          </p:cNvPr>
          <p:cNvSpPr>
            <a:spLocks noGrp="1"/>
          </p:cNvSpPr>
          <p:nvPr>
            <p:ph type="sldNum" sz="quarter" idx="12"/>
          </p:nvPr>
        </p:nvSpPr>
        <p:spPr/>
        <p:txBody>
          <a:bodyPr/>
          <a:lstStyle/>
          <a:p>
            <a:fld id="{0AAEF2E2-A082-486B-BCC1-A4B8E9CF05F7}" type="slidenum">
              <a:rPr lang="nl-NL" smtClean="0"/>
              <a:t>85</a:t>
            </a:fld>
            <a:endParaRPr lang="nl-NL"/>
          </a:p>
        </p:txBody>
      </p:sp>
      <p:sp>
        <p:nvSpPr>
          <p:cNvPr id="7" name="Tijdelijke aanduiding voor tekst 6">
            <a:extLst>
              <a:ext uri="{FF2B5EF4-FFF2-40B4-BE49-F238E27FC236}">
                <a16:creationId xmlns:a16="http://schemas.microsoft.com/office/drawing/2014/main" id="{F1DB6CFD-6E83-904F-A116-FC98A1E18F53}"/>
              </a:ext>
            </a:extLst>
          </p:cNvPr>
          <p:cNvSpPr>
            <a:spLocks noGrp="1"/>
          </p:cNvSpPr>
          <p:nvPr>
            <p:ph type="body" sz="quarter" idx="17"/>
          </p:nvPr>
        </p:nvSpPr>
        <p:spPr/>
        <p:txBody>
          <a:bodyPr/>
          <a:lstStyle/>
          <a:p>
            <a:r>
              <a:rPr lang="nl-NL" dirty="0"/>
              <a:t>COLLEGE 3</a:t>
            </a:r>
          </a:p>
        </p:txBody>
      </p:sp>
      <p:pic>
        <p:nvPicPr>
          <p:cNvPr id="8" name="Afbeelding 7">
            <a:extLst>
              <a:ext uri="{FF2B5EF4-FFF2-40B4-BE49-F238E27FC236}">
                <a16:creationId xmlns:a16="http://schemas.microsoft.com/office/drawing/2014/main" id="{078685A3-8F51-3749-B6AC-DF0F416F1590}"/>
              </a:ext>
            </a:extLst>
          </p:cNvPr>
          <p:cNvPicPr>
            <a:picLocks noChangeAspect="1"/>
          </p:cNvPicPr>
          <p:nvPr/>
        </p:nvPicPr>
        <p:blipFill>
          <a:blip r:embed="rId3"/>
          <a:stretch>
            <a:fillRect/>
          </a:stretch>
        </p:blipFill>
        <p:spPr>
          <a:xfrm rot="5400000">
            <a:off x="7489526" y="2159049"/>
            <a:ext cx="6855712" cy="2549236"/>
          </a:xfrm>
          <a:prstGeom prst="rect">
            <a:avLst/>
          </a:prstGeom>
        </p:spPr>
      </p:pic>
    </p:spTree>
    <p:extLst>
      <p:ext uri="{BB962C8B-B14F-4D97-AF65-F5344CB8AC3E}">
        <p14:creationId xmlns:p14="http://schemas.microsoft.com/office/powerpoint/2010/main" val="3866526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B1F3F3-BFF8-4647-B86D-4554B5E80627}"/>
              </a:ext>
            </a:extLst>
          </p:cNvPr>
          <p:cNvSpPr>
            <a:spLocks noGrp="1"/>
          </p:cNvSpPr>
          <p:nvPr>
            <p:ph type="title"/>
          </p:nvPr>
        </p:nvSpPr>
        <p:spPr/>
        <p:txBody>
          <a:bodyPr>
            <a:normAutofit fontScale="90000"/>
          </a:bodyPr>
          <a:lstStyle/>
          <a:p>
            <a:r>
              <a:rPr lang="nl-NL" dirty="0" err="1"/>
              <a:t>Kahoot</a:t>
            </a:r>
            <a:r>
              <a:rPr lang="nl-NL" dirty="0"/>
              <a:t> vraag 2</a:t>
            </a:r>
            <a:br>
              <a:rPr lang="nl-NL" dirty="0"/>
            </a:br>
            <a:r>
              <a:rPr lang="nl-NL" dirty="0"/>
              <a:t>Wat wordt afgedrukt?</a:t>
            </a:r>
          </a:p>
        </p:txBody>
      </p:sp>
      <p:sp>
        <p:nvSpPr>
          <p:cNvPr id="3" name="Tijdelijke aanduiding voor inhoud 2">
            <a:extLst>
              <a:ext uri="{FF2B5EF4-FFF2-40B4-BE49-F238E27FC236}">
                <a16:creationId xmlns:a16="http://schemas.microsoft.com/office/drawing/2014/main" id="{AB27D831-1535-594A-9268-673C7E57FB2D}"/>
              </a:ext>
            </a:extLst>
          </p:cNvPr>
          <p:cNvSpPr>
            <a:spLocks noGrp="1"/>
          </p:cNvSpPr>
          <p:nvPr>
            <p:ph idx="1"/>
          </p:nvPr>
        </p:nvSpPr>
        <p:spPr/>
        <p:txBody>
          <a:bodyPr>
            <a:normAutofit/>
          </a:bodyPr>
          <a:lstStyle/>
          <a:p>
            <a:pPr marL="0" indent="0">
              <a:buNone/>
            </a:pPr>
            <a:r>
              <a:rPr lang="nl-NL" dirty="0">
                <a:latin typeface="Courier" pitchFamily="2" charset="0"/>
              </a:rPr>
              <a:t>var x = 1;</a:t>
            </a:r>
          </a:p>
          <a:p>
            <a:pPr marL="0" indent="0">
              <a:buNone/>
            </a:pPr>
            <a:r>
              <a:rPr lang="nl-NL" dirty="0">
                <a:latin typeface="Courier" pitchFamily="2" charset="0"/>
              </a:rPr>
              <a:t>var plus1 = </a:t>
            </a:r>
            <a:r>
              <a:rPr lang="nl-NL" dirty="0" err="1">
                <a:latin typeface="Courier" pitchFamily="2" charset="0"/>
              </a:rPr>
              <a:t>function</a:t>
            </a:r>
            <a:r>
              <a:rPr lang="nl-NL" dirty="0">
                <a:latin typeface="Courier" pitchFamily="2" charset="0"/>
              </a:rPr>
              <a:t>(x) {</a:t>
            </a:r>
          </a:p>
          <a:p>
            <a:pPr marL="0" indent="0">
              <a:buNone/>
            </a:pPr>
            <a:r>
              <a:rPr lang="nl-NL" dirty="0">
                <a:latin typeface="Courier" pitchFamily="2" charset="0"/>
              </a:rPr>
              <a:t>    x = x + 1;</a:t>
            </a:r>
          </a:p>
          <a:p>
            <a:pPr marL="0" indent="0">
              <a:buNone/>
            </a:pPr>
            <a:r>
              <a:rPr lang="nl-NL" dirty="0">
                <a:latin typeface="Courier" pitchFamily="2" charset="0"/>
              </a:rPr>
              <a:t>    </a:t>
            </a:r>
            <a:r>
              <a:rPr lang="nl-NL" dirty="0" err="1">
                <a:latin typeface="Courier" pitchFamily="2" charset="0"/>
              </a:rPr>
              <a:t>println</a:t>
            </a:r>
            <a:r>
              <a:rPr lang="nl-NL" dirty="0">
                <a:latin typeface="Courier" pitchFamily="2" charset="0"/>
              </a:rPr>
              <a:t>(x);</a:t>
            </a:r>
          </a:p>
          <a:p>
            <a:pPr marL="0" indent="0">
              <a:buNone/>
            </a:pPr>
            <a:r>
              <a:rPr lang="nl-NL" dirty="0">
                <a:latin typeface="Courier" pitchFamily="2" charset="0"/>
              </a:rPr>
              <a:t>};</a:t>
            </a:r>
          </a:p>
          <a:p>
            <a:pPr marL="0" indent="0">
              <a:buNone/>
            </a:pPr>
            <a:r>
              <a:rPr lang="nl-NL" dirty="0" err="1">
                <a:latin typeface="Courier" pitchFamily="2" charset="0"/>
              </a:rPr>
              <a:t>println</a:t>
            </a:r>
            <a:r>
              <a:rPr lang="nl-NL" dirty="0">
                <a:latin typeface="Courier" pitchFamily="2" charset="0"/>
              </a:rPr>
              <a:t>(x); // druk x af</a:t>
            </a:r>
          </a:p>
          <a:p>
            <a:pPr marL="0" indent="0">
              <a:buNone/>
            </a:pPr>
            <a:r>
              <a:rPr lang="nl-NL" dirty="0">
                <a:latin typeface="Courier" pitchFamily="2" charset="0"/>
              </a:rPr>
              <a:t>plus1(x); // druk x af</a:t>
            </a:r>
          </a:p>
          <a:p>
            <a:pPr marL="0" indent="0">
              <a:buNone/>
            </a:pPr>
            <a:r>
              <a:rPr lang="nl-NL" dirty="0" err="1">
                <a:latin typeface="Courier" pitchFamily="2" charset="0"/>
              </a:rPr>
              <a:t>println</a:t>
            </a:r>
            <a:r>
              <a:rPr lang="nl-NL" dirty="0">
                <a:latin typeface="Courier" pitchFamily="2" charset="0"/>
              </a:rPr>
              <a:t>(x); // druk x af</a:t>
            </a:r>
          </a:p>
        </p:txBody>
      </p:sp>
      <p:sp>
        <p:nvSpPr>
          <p:cNvPr id="4" name="Tijdelijke aanduiding voor datum 3">
            <a:extLst>
              <a:ext uri="{FF2B5EF4-FFF2-40B4-BE49-F238E27FC236}">
                <a16:creationId xmlns:a16="http://schemas.microsoft.com/office/drawing/2014/main" id="{DA0F1D05-298C-8042-BF51-59FE1D785653}"/>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2164F0D7-E621-7D49-8454-61E9DEE43923}"/>
              </a:ext>
            </a:extLst>
          </p:cNvPr>
          <p:cNvSpPr>
            <a:spLocks noGrp="1"/>
          </p:cNvSpPr>
          <p:nvPr>
            <p:ph type="ftr" sz="quarter" idx="11"/>
          </p:nvPr>
        </p:nvSpPr>
        <p:spPr/>
        <p:txBody>
          <a:bodyPr/>
          <a:lstStyle/>
          <a:p>
            <a:r>
              <a:rPr lang="nl-NL" dirty="0" err="1"/>
              <a:t>https</a:t>
            </a:r>
            <a:r>
              <a:rPr lang="nl-NL" dirty="0"/>
              <a:t>://</a:t>
            </a:r>
            <a:r>
              <a:rPr lang="nl-NL" dirty="0" err="1"/>
              <a:t>create.kahoot.it</a:t>
            </a:r>
            <a:r>
              <a:rPr lang="nl-NL" dirty="0"/>
              <a:t>/share/programmeren-college-3-2019-2020/aae39254-78fd-4170-895f-8f0dac94987e</a:t>
            </a:r>
          </a:p>
        </p:txBody>
      </p:sp>
      <p:sp>
        <p:nvSpPr>
          <p:cNvPr id="6" name="Tijdelijke aanduiding voor dianummer 5">
            <a:extLst>
              <a:ext uri="{FF2B5EF4-FFF2-40B4-BE49-F238E27FC236}">
                <a16:creationId xmlns:a16="http://schemas.microsoft.com/office/drawing/2014/main" id="{3AAE2363-D492-7F49-BC23-B2C53EB7F2D1}"/>
              </a:ext>
            </a:extLst>
          </p:cNvPr>
          <p:cNvSpPr>
            <a:spLocks noGrp="1"/>
          </p:cNvSpPr>
          <p:nvPr>
            <p:ph type="sldNum" sz="quarter" idx="12"/>
          </p:nvPr>
        </p:nvSpPr>
        <p:spPr/>
        <p:txBody>
          <a:bodyPr/>
          <a:lstStyle/>
          <a:p>
            <a:fld id="{0AAEF2E2-A082-486B-BCC1-A4B8E9CF05F7}" type="slidenum">
              <a:rPr lang="nl-NL" smtClean="0"/>
              <a:t>86</a:t>
            </a:fld>
            <a:endParaRPr lang="nl-NL"/>
          </a:p>
        </p:txBody>
      </p:sp>
      <p:sp>
        <p:nvSpPr>
          <p:cNvPr id="7" name="Tijdelijke aanduiding voor tekst 6">
            <a:extLst>
              <a:ext uri="{FF2B5EF4-FFF2-40B4-BE49-F238E27FC236}">
                <a16:creationId xmlns:a16="http://schemas.microsoft.com/office/drawing/2014/main" id="{F1DB6CFD-6E83-904F-A116-FC98A1E18F53}"/>
              </a:ext>
            </a:extLst>
          </p:cNvPr>
          <p:cNvSpPr>
            <a:spLocks noGrp="1"/>
          </p:cNvSpPr>
          <p:nvPr>
            <p:ph type="body" sz="quarter" idx="17"/>
          </p:nvPr>
        </p:nvSpPr>
        <p:spPr/>
        <p:txBody>
          <a:bodyPr/>
          <a:lstStyle/>
          <a:p>
            <a:r>
              <a:rPr lang="nl-NL" dirty="0"/>
              <a:t>COLLEGE 3</a:t>
            </a:r>
          </a:p>
        </p:txBody>
      </p:sp>
      <p:pic>
        <p:nvPicPr>
          <p:cNvPr id="8" name="Afbeelding 7">
            <a:extLst>
              <a:ext uri="{FF2B5EF4-FFF2-40B4-BE49-F238E27FC236}">
                <a16:creationId xmlns:a16="http://schemas.microsoft.com/office/drawing/2014/main" id="{078685A3-8F51-3749-B6AC-DF0F416F1590}"/>
              </a:ext>
            </a:extLst>
          </p:cNvPr>
          <p:cNvPicPr>
            <a:picLocks noChangeAspect="1"/>
          </p:cNvPicPr>
          <p:nvPr/>
        </p:nvPicPr>
        <p:blipFill>
          <a:blip r:embed="rId3"/>
          <a:stretch>
            <a:fillRect/>
          </a:stretch>
        </p:blipFill>
        <p:spPr>
          <a:xfrm rot="5400000">
            <a:off x="7489526" y="2159049"/>
            <a:ext cx="6855712" cy="2549236"/>
          </a:xfrm>
          <a:prstGeom prst="rect">
            <a:avLst/>
          </a:prstGeom>
        </p:spPr>
      </p:pic>
    </p:spTree>
    <p:extLst>
      <p:ext uri="{BB962C8B-B14F-4D97-AF65-F5344CB8AC3E}">
        <p14:creationId xmlns:p14="http://schemas.microsoft.com/office/powerpoint/2010/main" val="35808984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B1F3F3-BFF8-4647-B86D-4554B5E80627}"/>
              </a:ext>
            </a:extLst>
          </p:cNvPr>
          <p:cNvSpPr>
            <a:spLocks noGrp="1"/>
          </p:cNvSpPr>
          <p:nvPr>
            <p:ph type="title"/>
          </p:nvPr>
        </p:nvSpPr>
        <p:spPr/>
        <p:txBody>
          <a:bodyPr/>
          <a:lstStyle/>
          <a:p>
            <a:r>
              <a:rPr lang="nl-NL" dirty="0"/>
              <a:t>Intermezzo: verschil tussen var en let</a:t>
            </a:r>
          </a:p>
        </p:txBody>
      </p:sp>
      <p:sp>
        <p:nvSpPr>
          <p:cNvPr id="3" name="Tijdelijke aanduiding voor inhoud 2">
            <a:extLst>
              <a:ext uri="{FF2B5EF4-FFF2-40B4-BE49-F238E27FC236}">
                <a16:creationId xmlns:a16="http://schemas.microsoft.com/office/drawing/2014/main" id="{AB27D831-1535-594A-9268-673C7E57FB2D}"/>
              </a:ext>
            </a:extLst>
          </p:cNvPr>
          <p:cNvSpPr>
            <a:spLocks noGrp="1"/>
          </p:cNvSpPr>
          <p:nvPr>
            <p:ph idx="1"/>
          </p:nvPr>
        </p:nvSpPr>
        <p:spPr/>
        <p:txBody>
          <a:bodyPr/>
          <a:lstStyle/>
          <a:p>
            <a:pPr marL="0" indent="0">
              <a:buNone/>
            </a:pPr>
            <a:r>
              <a:rPr lang="nl-NL" dirty="0"/>
              <a:t>In nieuwere versies van </a:t>
            </a:r>
            <a:r>
              <a:rPr lang="nl-NL" dirty="0" err="1"/>
              <a:t>JavaScript</a:t>
            </a:r>
            <a:r>
              <a:rPr lang="nl-NL" dirty="0"/>
              <a:t> kun je variabelen declareren met </a:t>
            </a:r>
            <a:r>
              <a:rPr lang="nl-NL" i="1" dirty="0"/>
              <a:t>var</a:t>
            </a:r>
            <a:r>
              <a:rPr lang="nl-NL" dirty="0"/>
              <a:t> of met </a:t>
            </a:r>
            <a:r>
              <a:rPr lang="nl-NL" i="1" dirty="0"/>
              <a:t>let</a:t>
            </a:r>
            <a:r>
              <a:rPr lang="nl-NL" dirty="0"/>
              <a:t>. </a:t>
            </a:r>
          </a:p>
          <a:p>
            <a:r>
              <a:rPr lang="nl-NL" dirty="0"/>
              <a:t>Lokale variabelen die gemaakt worden met </a:t>
            </a:r>
            <a:r>
              <a:rPr lang="nl-NL" i="1" dirty="0"/>
              <a:t>var</a:t>
            </a:r>
            <a:r>
              <a:rPr lang="nl-NL" dirty="0"/>
              <a:t> zijn bekend binnen de hele functie waarin ze gemaakt zijn.</a:t>
            </a:r>
          </a:p>
          <a:p>
            <a:endParaRPr lang="nl-NL" dirty="0"/>
          </a:p>
          <a:p>
            <a:r>
              <a:rPr lang="nl-NL" dirty="0"/>
              <a:t>Lokale variabelen die gemaakt worden met </a:t>
            </a:r>
            <a:r>
              <a:rPr lang="nl-NL" i="1" dirty="0"/>
              <a:t>let</a:t>
            </a:r>
            <a:r>
              <a:rPr lang="nl-NL" dirty="0"/>
              <a:t> zijn bekend in het blok waarin ze gedeclareerd zijn. Een blok wordt begrensd door { en }.</a:t>
            </a:r>
          </a:p>
          <a:p>
            <a:endParaRPr lang="nl-NL" dirty="0"/>
          </a:p>
          <a:p>
            <a:r>
              <a:rPr lang="nl-NL" dirty="0"/>
              <a:t>Globale variabelen die met </a:t>
            </a:r>
            <a:r>
              <a:rPr lang="nl-NL" i="1" dirty="0"/>
              <a:t>var</a:t>
            </a:r>
            <a:r>
              <a:rPr lang="nl-NL" dirty="0"/>
              <a:t> of </a:t>
            </a:r>
            <a:r>
              <a:rPr lang="nl-NL" i="1" dirty="0"/>
              <a:t>let</a:t>
            </a:r>
            <a:r>
              <a:rPr lang="nl-NL" dirty="0"/>
              <a:t> gemaakt zijn hebben dezelfde scope (het hele programma)</a:t>
            </a:r>
          </a:p>
          <a:p>
            <a:endParaRPr lang="nl-NL" dirty="0"/>
          </a:p>
        </p:txBody>
      </p:sp>
      <p:sp>
        <p:nvSpPr>
          <p:cNvPr id="4" name="Tijdelijke aanduiding voor datum 3">
            <a:extLst>
              <a:ext uri="{FF2B5EF4-FFF2-40B4-BE49-F238E27FC236}">
                <a16:creationId xmlns:a16="http://schemas.microsoft.com/office/drawing/2014/main" id="{DA0F1D05-298C-8042-BF51-59FE1D785653}"/>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2164F0D7-E621-7D49-8454-61E9DEE439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AAE2363-D492-7F49-BC23-B2C53EB7F2D1}"/>
              </a:ext>
            </a:extLst>
          </p:cNvPr>
          <p:cNvSpPr>
            <a:spLocks noGrp="1"/>
          </p:cNvSpPr>
          <p:nvPr>
            <p:ph type="sldNum" sz="quarter" idx="12"/>
          </p:nvPr>
        </p:nvSpPr>
        <p:spPr/>
        <p:txBody>
          <a:bodyPr/>
          <a:lstStyle/>
          <a:p>
            <a:fld id="{0AAEF2E2-A082-486B-BCC1-A4B8E9CF05F7}" type="slidenum">
              <a:rPr lang="nl-NL" smtClean="0"/>
              <a:t>87</a:t>
            </a:fld>
            <a:endParaRPr lang="nl-NL"/>
          </a:p>
        </p:txBody>
      </p:sp>
      <p:sp>
        <p:nvSpPr>
          <p:cNvPr id="7" name="Tijdelijke aanduiding voor tekst 6">
            <a:extLst>
              <a:ext uri="{FF2B5EF4-FFF2-40B4-BE49-F238E27FC236}">
                <a16:creationId xmlns:a16="http://schemas.microsoft.com/office/drawing/2014/main" id="{F1DB6CFD-6E83-904F-A116-FC98A1E18F53}"/>
              </a:ext>
            </a:extLst>
          </p:cNvPr>
          <p:cNvSpPr>
            <a:spLocks noGrp="1"/>
          </p:cNvSpPr>
          <p:nvPr>
            <p:ph type="body" sz="quarter" idx="17"/>
          </p:nvPr>
        </p:nvSpPr>
        <p:spPr/>
        <p:txBody>
          <a:bodyPr/>
          <a:lstStyle/>
          <a:p>
            <a:r>
              <a:rPr lang="nl-NL" dirty="0"/>
              <a:t>COLLEGE 3</a:t>
            </a:r>
          </a:p>
        </p:txBody>
      </p:sp>
    </p:spTree>
    <p:extLst>
      <p:ext uri="{BB962C8B-B14F-4D97-AF65-F5344CB8AC3E}">
        <p14:creationId xmlns:p14="http://schemas.microsoft.com/office/powerpoint/2010/main" val="18198614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421CCE-01F0-B342-A06A-EC99B24AACC4}"/>
              </a:ext>
            </a:extLst>
          </p:cNvPr>
          <p:cNvSpPr>
            <a:spLocks noGrp="1"/>
          </p:cNvSpPr>
          <p:nvPr>
            <p:ph type="title"/>
          </p:nvPr>
        </p:nvSpPr>
        <p:spPr/>
        <p:txBody>
          <a:bodyPr>
            <a:normAutofit fontScale="90000"/>
          </a:bodyPr>
          <a:lstStyle/>
          <a:p>
            <a:r>
              <a:rPr lang="nl-NL" dirty="0"/>
              <a:t>Een functie met 2 parameters</a:t>
            </a:r>
            <a:br>
              <a:rPr lang="nl-NL" dirty="0"/>
            </a:br>
            <a:endParaRPr lang="nl-NL" dirty="0"/>
          </a:p>
        </p:txBody>
      </p:sp>
      <p:sp>
        <p:nvSpPr>
          <p:cNvPr id="3" name="Tijdelijke aanduiding voor inhoud 2">
            <a:extLst>
              <a:ext uri="{FF2B5EF4-FFF2-40B4-BE49-F238E27FC236}">
                <a16:creationId xmlns:a16="http://schemas.microsoft.com/office/drawing/2014/main" id="{D2CF1AEA-D397-2D42-AC75-6DA0676A9CC0}"/>
              </a:ext>
            </a:extLst>
          </p:cNvPr>
          <p:cNvSpPr>
            <a:spLocks noGrp="1"/>
          </p:cNvSpPr>
          <p:nvPr>
            <p:ph idx="1"/>
          </p:nvPr>
        </p:nvSpPr>
        <p:spPr/>
        <p:txBody>
          <a:bodyPr/>
          <a:lstStyle/>
          <a:p>
            <a:endParaRPr lang="nl-NL" dirty="0"/>
          </a:p>
        </p:txBody>
      </p:sp>
      <p:sp>
        <p:nvSpPr>
          <p:cNvPr id="4" name="Tijdelijke aanduiding voor datum 3">
            <a:extLst>
              <a:ext uri="{FF2B5EF4-FFF2-40B4-BE49-F238E27FC236}">
                <a16:creationId xmlns:a16="http://schemas.microsoft.com/office/drawing/2014/main" id="{CC29A023-197B-EE4B-BDE7-A5E299B89E33}"/>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519C0673-D260-C645-9359-8352EA5095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077F443-6B8B-D145-A773-7E4ADFBDA5D1}"/>
              </a:ext>
            </a:extLst>
          </p:cNvPr>
          <p:cNvSpPr>
            <a:spLocks noGrp="1"/>
          </p:cNvSpPr>
          <p:nvPr>
            <p:ph type="sldNum" sz="quarter" idx="12"/>
          </p:nvPr>
        </p:nvSpPr>
        <p:spPr/>
        <p:txBody>
          <a:bodyPr/>
          <a:lstStyle/>
          <a:p>
            <a:fld id="{0AAEF2E2-A082-486B-BCC1-A4B8E9CF05F7}" type="slidenum">
              <a:rPr lang="nl-NL" smtClean="0"/>
              <a:t>88</a:t>
            </a:fld>
            <a:endParaRPr lang="nl-NL"/>
          </a:p>
        </p:txBody>
      </p:sp>
      <p:sp>
        <p:nvSpPr>
          <p:cNvPr id="7" name="Tijdelijke aanduiding voor tekst 6">
            <a:extLst>
              <a:ext uri="{FF2B5EF4-FFF2-40B4-BE49-F238E27FC236}">
                <a16:creationId xmlns:a16="http://schemas.microsoft.com/office/drawing/2014/main" id="{1D7518DD-F7F9-614B-B85C-E5AC6DA3C8EA}"/>
              </a:ext>
            </a:extLst>
          </p:cNvPr>
          <p:cNvSpPr>
            <a:spLocks noGrp="1"/>
          </p:cNvSpPr>
          <p:nvPr>
            <p:ph type="body" sz="quarter" idx="17"/>
          </p:nvPr>
        </p:nvSpPr>
        <p:spPr/>
        <p:txBody>
          <a:bodyPr/>
          <a:lstStyle/>
          <a:p>
            <a:r>
              <a:rPr lang="nl-NL" dirty="0"/>
              <a:t>COLLEGE 3</a:t>
            </a:r>
          </a:p>
        </p:txBody>
      </p:sp>
      <p:pic>
        <p:nvPicPr>
          <p:cNvPr id="8" name="Afbeelding 7">
            <a:extLst>
              <a:ext uri="{FF2B5EF4-FFF2-40B4-BE49-F238E27FC236}">
                <a16:creationId xmlns:a16="http://schemas.microsoft.com/office/drawing/2014/main" id="{38F12875-B0AE-C742-ACE5-4D383E75D665}"/>
              </a:ext>
            </a:extLst>
          </p:cNvPr>
          <p:cNvPicPr>
            <a:picLocks noChangeAspect="1"/>
          </p:cNvPicPr>
          <p:nvPr/>
        </p:nvPicPr>
        <p:blipFill>
          <a:blip r:embed="rId2"/>
          <a:stretch>
            <a:fillRect/>
          </a:stretch>
        </p:blipFill>
        <p:spPr>
          <a:xfrm>
            <a:off x="880563" y="1275909"/>
            <a:ext cx="10473238" cy="3170695"/>
          </a:xfrm>
          <a:prstGeom prst="rect">
            <a:avLst/>
          </a:prstGeom>
        </p:spPr>
      </p:pic>
    </p:spTree>
    <p:extLst>
      <p:ext uri="{BB962C8B-B14F-4D97-AF65-F5344CB8AC3E}">
        <p14:creationId xmlns:p14="http://schemas.microsoft.com/office/powerpoint/2010/main" val="16528428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421CCE-01F0-B342-A06A-EC99B24AACC4}"/>
              </a:ext>
            </a:extLst>
          </p:cNvPr>
          <p:cNvSpPr>
            <a:spLocks noGrp="1"/>
          </p:cNvSpPr>
          <p:nvPr>
            <p:ph type="title"/>
          </p:nvPr>
        </p:nvSpPr>
        <p:spPr/>
        <p:txBody>
          <a:bodyPr>
            <a:normAutofit fontScale="90000"/>
          </a:bodyPr>
          <a:lstStyle/>
          <a:p>
            <a:r>
              <a:rPr lang="nl-NL" dirty="0"/>
              <a:t>Een functie met heel veel parameters: </a:t>
            </a:r>
            <a:br>
              <a:rPr lang="nl-NL" dirty="0"/>
            </a:br>
            <a:r>
              <a:rPr lang="nl-NL" dirty="0"/>
              <a:t>onhandig en/of traag</a:t>
            </a:r>
          </a:p>
        </p:txBody>
      </p:sp>
      <p:sp>
        <p:nvSpPr>
          <p:cNvPr id="3" name="Tijdelijke aanduiding voor inhoud 2">
            <a:extLst>
              <a:ext uri="{FF2B5EF4-FFF2-40B4-BE49-F238E27FC236}">
                <a16:creationId xmlns:a16="http://schemas.microsoft.com/office/drawing/2014/main" id="{D2CF1AEA-D397-2D42-AC75-6DA0676A9CC0}"/>
              </a:ext>
            </a:extLst>
          </p:cNvPr>
          <p:cNvSpPr>
            <a:spLocks noGrp="1"/>
          </p:cNvSpPr>
          <p:nvPr>
            <p:ph idx="1"/>
          </p:nvPr>
        </p:nvSpPr>
        <p:spPr/>
        <p:txBody>
          <a:bodyPr>
            <a:normAutofit fontScale="92500" lnSpcReduction="10000"/>
          </a:bodyPr>
          <a:lstStyle/>
          <a:p>
            <a:pPr marL="514350" indent="-514350">
              <a:buFont typeface="+mj-lt"/>
              <a:buAutoNum type="arabicPeriod"/>
            </a:pPr>
            <a:r>
              <a:rPr lang="nl-NL" dirty="0"/>
              <a:t>Variabelen "</a:t>
            </a:r>
            <a:r>
              <a:rPr lang="nl-NL" dirty="0" err="1"/>
              <a:t>by</a:t>
            </a:r>
            <a:r>
              <a:rPr lang="nl-NL" dirty="0"/>
              <a:t> </a:t>
            </a:r>
            <a:r>
              <a:rPr lang="nl-NL" dirty="0" err="1"/>
              <a:t>value</a:t>
            </a:r>
            <a:r>
              <a:rPr lang="nl-NL" dirty="0"/>
              <a:t>”</a:t>
            </a:r>
          </a:p>
          <a:p>
            <a:pPr lvl="1"/>
            <a:r>
              <a:rPr lang="nl-NL" dirty="0"/>
              <a:t>Je geeft een waarde aan de functie door</a:t>
            </a:r>
          </a:p>
          <a:p>
            <a:pPr lvl="1"/>
            <a:r>
              <a:rPr lang="nl-NL" dirty="0"/>
              <a:t>Als je bij aanroepen van de functie een variabele opgeeft, dan wordt de waarde van de variabele gekopieerd</a:t>
            </a:r>
          </a:p>
          <a:p>
            <a:pPr marL="0" indent="0">
              <a:buNone/>
            </a:pPr>
            <a:r>
              <a:rPr lang="nl-NL" dirty="0"/>
              <a:t>Twee andere oplossingen denkbaar:</a:t>
            </a:r>
          </a:p>
          <a:p>
            <a:pPr marL="514350" indent="-514350">
              <a:buFont typeface="+mj-lt"/>
              <a:buAutoNum type="arabicPeriod" startAt="2"/>
            </a:pPr>
            <a:r>
              <a:rPr lang="nl-NL" dirty="0"/>
              <a:t>Globale variabelen</a:t>
            </a:r>
          </a:p>
          <a:p>
            <a:pPr lvl="1"/>
            <a:r>
              <a:rPr lang="nl-NL" dirty="0"/>
              <a:t>Duidelijk aangeven in je code wat globale variabelen zijn</a:t>
            </a:r>
          </a:p>
          <a:p>
            <a:pPr lvl="1"/>
            <a:r>
              <a:rPr lang="nl-NL" dirty="0"/>
              <a:t>Handig voor algemene variabelen die heel veel in je code worden gebruikt</a:t>
            </a:r>
          </a:p>
          <a:p>
            <a:pPr marL="514350" indent="-514350">
              <a:buAutoNum type="arabicPeriod" startAt="2"/>
            </a:pPr>
            <a:r>
              <a:rPr lang="nl-NL" dirty="0"/>
              <a:t>Variabelen </a:t>
            </a:r>
            <a:r>
              <a:rPr lang="nl-NL" dirty="0" err="1"/>
              <a:t>by</a:t>
            </a:r>
            <a:r>
              <a:rPr lang="nl-NL" dirty="0"/>
              <a:t> </a:t>
            </a:r>
            <a:r>
              <a:rPr lang="nl-NL" dirty="0" err="1"/>
              <a:t>reference</a:t>
            </a:r>
            <a:endParaRPr lang="nl-NL" dirty="0"/>
          </a:p>
          <a:p>
            <a:pPr lvl="1"/>
            <a:r>
              <a:rPr lang="nl-NL" dirty="0"/>
              <a:t>Je geeft aan de functie de plek door waar de variabele staat.</a:t>
            </a:r>
          </a:p>
          <a:p>
            <a:pPr lvl="1"/>
            <a:r>
              <a:rPr lang="nl-NL" dirty="0"/>
              <a:t>Er wordt geen kopie gemaakt, je gebruikt in de functie het origineel, ook als je de inhoud van de variabel wijzigt!!!</a:t>
            </a:r>
          </a:p>
          <a:p>
            <a:pPr lvl="1"/>
            <a:r>
              <a:rPr lang="nl-NL" dirty="0"/>
              <a:t>In </a:t>
            </a:r>
            <a:r>
              <a:rPr lang="nl-NL" dirty="0" err="1"/>
              <a:t>JavaScript</a:t>
            </a:r>
            <a:r>
              <a:rPr lang="nl-NL" dirty="0"/>
              <a:t> geldt dit voor Objecten (waaronder Arrays en </a:t>
            </a:r>
            <a:r>
              <a:rPr lang="nl-NL" dirty="0" err="1"/>
              <a:t>Functions</a:t>
            </a:r>
            <a:r>
              <a:rPr lang="nl-NL" dirty="0"/>
              <a:t>) </a:t>
            </a:r>
            <a:br>
              <a:rPr lang="nl-NL" dirty="0"/>
            </a:br>
            <a:r>
              <a:rPr lang="nl-NL" dirty="0"/>
              <a:t>=&gt; meer over </a:t>
            </a:r>
            <a:r>
              <a:rPr lang="nl-NL" dirty="0" err="1"/>
              <a:t>array’s</a:t>
            </a:r>
            <a:r>
              <a:rPr lang="nl-NL" dirty="0"/>
              <a:t> volgt in een later college.</a:t>
            </a:r>
          </a:p>
        </p:txBody>
      </p:sp>
      <p:sp>
        <p:nvSpPr>
          <p:cNvPr id="4" name="Tijdelijke aanduiding voor datum 3">
            <a:extLst>
              <a:ext uri="{FF2B5EF4-FFF2-40B4-BE49-F238E27FC236}">
                <a16:creationId xmlns:a16="http://schemas.microsoft.com/office/drawing/2014/main" id="{CC29A023-197B-EE4B-BDE7-A5E299B89E33}"/>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519C0673-D260-C645-9359-8352EA5095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077F443-6B8B-D145-A773-7E4ADFBDA5D1}"/>
              </a:ext>
            </a:extLst>
          </p:cNvPr>
          <p:cNvSpPr>
            <a:spLocks noGrp="1"/>
          </p:cNvSpPr>
          <p:nvPr>
            <p:ph type="sldNum" sz="quarter" idx="12"/>
          </p:nvPr>
        </p:nvSpPr>
        <p:spPr/>
        <p:txBody>
          <a:bodyPr/>
          <a:lstStyle/>
          <a:p>
            <a:fld id="{0AAEF2E2-A082-486B-BCC1-A4B8E9CF05F7}" type="slidenum">
              <a:rPr lang="nl-NL" smtClean="0"/>
              <a:t>89</a:t>
            </a:fld>
            <a:endParaRPr lang="nl-NL"/>
          </a:p>
        </p:txBody>
      </p:sp>
      <p:sp>
        <p:nvSpPr>
          <p:cNvPr id="7" name="Tijdelijke aanduiding voor tekst 6">
            <a:extLst>
              <a:ext uri="{FF2B5EF4-FFF2-40B4-BE49-F238E27FC236}">
                <a16:creationId xmlns:a16="http://schemas.microsoft.com/office/drawing/2014/main" id="{1D7518DD-F7F9-614B-B85C-E5AC6DA3C8EA}"/>
              </a:ext>
            </a:extLst>
          </p:cNvPr>
          <p:cNvSpPr>
            <a:spLocks noGrp="1"/>
          </p:cNvSpPr>
          <p:nvPr>
            <p:ph type="body" sz="quarter" idx="17"/>
          </p:nvPr>
        </p:nvSpPr>
        <p:spPr/>
        <p:txBody>
          <a:bodyPr/>
          <a:lstStyle/>
          <a:p>
            <a:r>
              <a:rPr lang="nl-NL" dirty="0"/>
              <a:t>COLLEGE 3</a:t>
            </a:r>
          </a:p>
        </p:txBody>
      </p:sp>
    </p:spTree>
    <p:extLst>
      <p:ext uri="{BB962C8B-B14F-4D97-AF65-F5344CB8AC3E}">
        <p14:creationId xmlns:p14="http://schemas.microsoft.com/office/powerpoint/2010/main" val="2431633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C13D1-B9C5-0344-B1F3-DDD6B66845E4}"/>
              </a:ext>
            </a:extLst>
          </p:cNvPr>
          <p:cNvSpPr>
            <a:spLocks noGrp="1"/>
          </p:cNvSpPr>
          <p:nvPr>
            <p:ph type="title"/>
          </p:nvPr>
        </p:nvSpPr>
        <p:spPr/>
        <p:txBody>
          <a:bodyPr/>
          <a:lstStyle/>
          <a:p>
            <a:r>
              <a:rPr lang="nl-NL" dirty="0"/>
              <a:t>Een computer van binnen</a:t>
            </a:r>
          </a:p>
        </p:txBody>
      </p:sp>
      <p:sp>
        <p:nvSpPr>
          <p:cNvPr id="3" name="Tijdelijke aanduiding voor inhoud 2">
            <a:extLst>
              <a:ext uri="{FF2B5EF4-FFF2-40B4-BE49-F238E27FC236}">
                <a16:creationId xmlns:a16="http://schemas.microsoft.com/office/drawing/2014/main" id="{330DE2A0-3590-D948-B6B5-BD45A8F51264}"/>
              </a:ext>
            </a:extLst>
          </p:cNvPr>
          <p:cNvSpPr>
            <a:spLocks noGrp="1"/>
          </p:cNvSpPr>
          <p:nvPr>
            <p:ph idx="1"/>
          </p:nvPr>
        </p:nvSpPr>
        <p:spPr>
          <a:xfrm>
            <a:off x="838200" y="4087891"/>
            <a:ext cx="10515600" cy="2089072"/>
          </a:xfrm>
        </p:spPr>
        <p:txBody>
          <a:bodyPr/>
          <a:lstStyle/>
          <a:p>
            <a:r>
              <a:rPr lang="nl-NL" dirty="0"/>
              <a:t>Processor bedient de bus en kan rekenen</a:t>
            </a:r>
          </a:p>
          <a:p>
            <a:r>
              <a:rPr lang="nl-NL" dirty="0"/>
              <a:t>Bus vervoert getallen van en naar geheugen</a:t>
            </a:r>
          </a:p>
          <a:p>
            <a:r>
              <a:rPr lang="nl-NL" dirty="0"/>
              <a:t>Video processor maakt beeld van geheugen</a:t>
            </a:r>
          </a:p>
        </p:txBody>
      </p:sp>
      <p:sp>
        <p:nvSpPr>
          <p:cNvPr id="4" name="Tijdelijke aanduiding voor datum 3">
            <a:extLst>
              <a:ext uri="{FF2B5EF4-FFF2-40B4-BE49-F238E27FC236}">
                <a16:creationId xmlns:a16="http://schemas.microsoft.com/office/drawing/2014/main" id="{91198CB7-839A-444E-880B-981D9F588C16}"/>
              </a:ext>
            </a:extLst>
          </p:cNvPr>
          <p:cNvSpPr>
            <a:spLocks noGrp="1"/>
          </p:cNvSpPr>
          <p:nvPr>
            <p:ph type="dt" sz="half" idx="10"/>
          </p:nvPr>
        </p:nvSpPr>
        <p:spPr/>
        <p:txBody>
          <a:bodyPr/>
          <a:lstStyle/>
          <a:p>
            <a:fld id="{8A2B1B6E-020F-4C7F-82FA-49ECBF11F84B}" type="datetime1">
              <a:rPr lang="nl-NL" smtClean="0"/>
              <a:t>23-02-2023</a:t>
            </a:fld>
            <a:endParaRPr lang="nl-NL" dirty="0"/>
          </a:p>
        </p:txBody>
      </p:sp>
      <p:sp>
        <p:nvSpPr>
          <p:cNvPr id="5" name="Tijdelijke aanduiding voor voettekst 4">
            <a:extLst>
              <a:ext uri="{FF2B5EF4-FFF2-40B4-BE49-F238E27FC236}">
                <a16:creationId xmlns:a16="http://schemas.microsoft.com/office/drawing/2014/main" id="{A950870C-2040-4249-AED9-85180EB5B2F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A51387F-9A45-EC42-85F7-1CE116279C1E}"/>
              </a:ext>
            </a:extLst>
          </p:cNvPr>
          <p:cNvSpPr>
            <a:spLocks noGrp="1"/>
          </p:cNvSpPr>
          <p:nvPr>
            <p:ph type="sldNum" sz="quarter" idx="12"/>
          </p:nvPr>
        </p:nvSpPr>
        <p:spPr/>
        <p:txBody>
          <a:bodyPr/>
          <a:lstStyle/>
          <a:p>
            <a:fld id="{0AAEF2E2-A082-486B-BCC1-A4B8E9CF05F7}" type="slidenum">
              <a:rPr lang="nl-NL" smtClean="0"/>
              <a:t>9</a:t>
            </a:fld>
            <a:endParaRPr lang="nl-NL"/>
          </a:p>
        </p:txBody>
      </p:sp>
      <p:sp>
        <p:nvSpPr>
          <p:cNvPr id="7" name="Tijdelijke aanduiding voor tekst 6">
            <a:extLst>
              <a:ext uri="{FF2B5EF4-FFF2-40B4-BE49-F238E27FC236}">
                <a16:creationId xmlns:a16="http://schemas.microsoft.com/office/drawing/2014/main" id="{5C7D85F7-43B6-EC4A-B061-8D50476960A8}"/>
              </a:ext>
            </a:extLst>
          </p:cNvPr>
          <p:cNvSpPr>
            <a:spLocks noGrp="1"/>
          </p:cNvSpPr>
          <p:nvPr>
            <p:ph type="body" sz="quarter" idx="17"/>
          </p:nvPr>
        </p:nvSpPr>
        <p:spPr/>
        <p:txBody>
          <a:bodyPr/>
          <a:lstStyle/>
          <a:p>
            <a:r>
              <a:rPr lang="nl-NL" dirty="0"/>
              <a:t>COLLEGE 1</a:t>
            </a:r>
          </a:p>
        </p:txBody>
      </p:sp>
      <p:sp>
        <p:nvSpPr>
          <p:cNvPr id="8" name="Rechthoek 7">
            <a:extLst>
              <a:ext uri="{FF2B5EF4-FFF2-40B4-BE49-F238E27FC236}">
                <a16:creationId xmlns:a16="http://schemas.microsoft.com/office/drawing/2014/main" id="{D18639F2-ED35-8F4F-A573-569E7A2DFC5D}"/>
              </a:ext>
            </a:extLst>
          </p:cNvPr>
          <p:cNvSpPr/>
          <p:nvPr/>
        </p:nvSpPr>
        <p:spPr>
          <a:xfrm>
            <a:off x="1735810" y="1266513"/>
            <a:ext cx="1845590" cy="158082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2800" dirty="0"/>
              <a:t>Processor</a:t>
            </a:r>
          </a:p>
        </p:txBody>
      </p:sp>
      <p:sp>
        <p:nvSpPr>
          <p:cNvPr id="9" name="Rechthoek 8">
            <a:extLst>
              <a:ext uri="{FF2B5EF4-FFF2-40B4-BE49-F238E27FC236}">
                <a16:creationId xmlns:a16="http://schemas.microsoft.com/office/drawing/2014/main" id="{BB4538E2-2EDB-F64C-952D-DECA46A7A617}"/>
              </a:ext>
            </a:extLst>
          </p:cNvPr>
          <p:cNvSpPr/>
          <p:nvPr/>
        </p:nvSpPr>
        <p:spPr>
          <a:xfrm>
            <a:off x="5173205" y="1255334"/>
            <a:ext cx="1845590" cy="158082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nl-NL" sz="2800" dirty="0"/>
              <a:t>Geheugen</a:t>
            </a:r>
          </a:p>
        </p:txBody>
      </p:sp>
      <p:cxnSp>
        <p:nvCxnSpPr>
          <p:cNvPr id="13" name="Rechte verbindingslijn 12">
            <a:extLst>
              <a:ext uri="{FF2B5EF4-FFF2-40B4-BE49-F238E27FC236}">
                <a16:creationId xmlns:a16="http://schemas.microsoft.com/office/drawing/2014/main" id="{DA6E948A-62EC-514A-BB6A-3DA661568AED}"/>
              </a:ext>
            </a:extLst>
          </p:cNvPr>
          <p:cNvCxnSpPr>
            <a:cxnSpLocks/>
          </p:cNvCxnSpPr>
          <p:nvPr/>
        </p:nvCxnSpPr>
        <p:spPr>
          <a:xfrm>
            <a:off x="2586414" y="2847341"/>
            <a:ext cx="0" cy="533852"/>
          </a:xfrm>
          <a:prstGeom prst="line">
            <a:avLst/>
          </a:prstGeom>
          <a:ln w="76200"/>
        </p:spPr>
        <p:style>
          <a:lnRef idx="3">
            <a:schemeClr val="dk1"/>
          </a:lnRef>
          <a:fillRef idx="0">
            <a:schemeClr val="dk1"/>
          </a:fillRef>
          <a:effectRef idx="2">
            <a:schemeClr val="dk1"/>
          </a:effectRef>
          <a:fontRef idx="minor">
            <a:schemeClr val="tx1"/>
          </a:fontRef>
        </p:style>
      </p:cxnSp>
      <p:cxnSp>
        <p:nvCxnSpPr>
          <p:cNvPr id="17" name="Rechte verbindingslijn 16">
            <a:extLst>
              <a:ext uri="{FF2B5EF4-FFF2-40B4-BE49-F238E27FC236}">
                <a16:creationId xmlns:a16="http://schemas.microsoft.com/office/drawing/2014/main" id="{A704842A-8687-3C40-A512-C9DA66C85D4B}"/>
              </a:ext>
            </a:extLst>
          </p:cNvPr>
          <p:cNvCxnSpPr>
            <a:cxnSpLocks/>
          </p:cNvCxnSpPr>
          <p:nvPr/>
        </p:nvCxnSpPr>
        <p:spPr>
          <a:xfrm>
            <a:off x="6115679" y="2836162"/>
            <a:ext cx="0" cy="533852"/>
          </a:xfrm>
          <a:prstGeom prst="line">
            <a:avLst/>
          </a:prstGeom>
          <a:ln w="76200"/>
        </p:spPr>
        <p:style>
          <a:lnRef idx="3">
            <a:schemeClr val="dk1"/>
          </a:lnRef>
          <a:fillRef idx="0">
            <a:schemeClr val="dk1"/>
          </a:fillRef>
          <a:effectRef idx="2">
            <a:schemeClr val="dk1"/>
          </a:effectRef>
          <a:fontRef idx="minor">
            <a:schemeClr val="tx1"/>
          </a:fontRef>
        </p:style>
      </p:cxnSp>
      <p:cxnSp>
        <p:nvCxnSpPr>
          <p:cNvPr id="18" name="Rechte verbindingslijn 17">
            <a:extLst>
              <a:ext uri="{FF2B5EF4-FFF2-40B4-BE49-F238E27FC236}">
                <a16:creationId xmlns:a16="http://schemas.microsoft.com/office/drawing/2014/main" id="{E93828EB-284B-C74C-9F95-E39BA325CF6C}"/>
              </a:ext>
            </a:extLst>
          </p:cNvPr>
          <p:cNvCxnSpPr>
            <a:cxnSpLocks/>
          </p:cNvCxnSpPr>
          <p:nvPr/>
        </p:nvCxnSpPr>
        <p:spPr>
          <a:xfrm flipH="1">
            <a:off x="2586414" y="3370014"/>
            <a:ext cx="3509586" cy="0"/>
          </a:xfrm>
          <a:prstGeom prst="line">
            <a:avLst/>
          </a:prstGeom>
          <a:ln w="76200"/>
        </p:spPr>
        <p:style>
          <a:lnRef idx="3">
            <a:schemeClr val="dk1"/>
          </a:lnRef>
          <a:fillRef idx="0">
            <a:schemeClr val="dk1"/>
          </a:fillRef>
          <a:effectRef idx="2">
            <a:schemeClr val="dk1"/>
          </a:effectRef>
          <a:fontRef idx="minor">
            <a:schemeClr val="tx1"/>
          </a:fontRef>
        </p:style>
      </p:cxnSp>
      <p:sp>
        <p:nvSpPr>
          <p:cNvPr id="21" name="Tekstvak 20">
            <a:extLst>
              <a:ext uri="{FF2B5EF4-FFF2-40B4-BE49-F238E27FC236}">
                <a16:creationId xmlns:a16="http://schemas.microsoft.com/office/drawing/2014/main" id="{0B0A0037-75D2-0D49-84C9-0509EF26809A}"/>
              </a:ext>
            </a:extLst>
          </p:cNvPr>
          <p:cNvSpPr txBox="1"/>
          <p:nvPr/>
        </p:nvSpPr>
        <p:spPr>
          <a:xfrm>
            <a:off x="4038600" y="3385285"/>
            <a:ext cx="710451" cy="523220"/>
          </a:xfrm>
          <a:prstGeom prst="rect">
            <a:avLst/>
          </a:prstGeom>
          <a:noFill/>
        </p:spPr>
        <p:txBody>
          <a:bodyPr wrap="none" rtlCol="0">
            <a:spAutoFit/>
          </a:bodyPr>
          <a:lstStyle/>
          <a:p>
            <a:r>
              <a:rPr lang="nl-NL" sz="2800" dirty="0"/>
              <a:t>Bus</a:t>
            </a:r>
          </a:p>
        </p:txBody>
      </p:sp>
      <p:sp>
        <p:nvSpPr>
          <p:cNvPr id="14" name="Rechthoek 13">
            <a:extLst>
              <a:ext uri="{FF2B5EF4-FFF2-40B4-BE49-F238E27FC236}">
                <a16:creationId xmlns:a16="http://schemas.microsoft.com/office/drawing/2014/main" id="{995F1299-DD9C-264B-93EE-CBA622F4C543}"/>
              </a:ext>
            </a:extLst>
          </p:cNvPr>
          <p:cNvSpPr/>
          <p:nvPr/>
        </p:nvSpPr>
        <p:spPr>
          <a:xfrm>
            <a:off x="8610600" y="1266513"/>
            <a:ext cx="1845590" cy="1580828"/>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2800" dirty="0"/>
              <a:t>Video</a:t>
            </a:r>
          </a:p>
          <a:p>
            <a:pPr algn="ctr"/>
            <a:r>
              <a:rPr lang="nl-NL" sz="2800" dirty="0"/>
              <a:t>processor</a:t>
            </a:r>
          </a:p>
        </p:txBody>
      </p:sp>
      <p:cxnSp>
        <p:nvCxnSpPr>
          <p:cNvPr id="16" name="Rechte verbindingslijn 15">
            <a:extLst>
              <a:ext uri="{FF2B5EF4-FFF2-40B4-BE49-F238E27FC236}">
                <a16:creationId xmlns:a16="http://schemas.microsoft.com/office/drawing/2014/main" id="{8A4EC8DB-D1DC-7140-AFB7-F16BD5215E54}"/>
              </a:ext>
            </a:extLst>
          </p:cNvPr>
          <p:cNvCxnSpPr>
            <a:cxnSpLocks/>
          </p:cNvCxnSpPr>
          <p:nvPr/>
        </p:nvCxnSpPr>
        <p:spPr>
          <a:xfrm>
            <a:off x="9533395" y="2847341"/>
            <a:ext cx="0" cy="533852"/>
          </a:xfrm>
          <a:prstGeom prst="line">
            <a:avLst/>
          </a:prstGeom>
          <a:ln w="76200"/>
        </p:spPr>
        <p:style>
          <a:lnRef idx="3">
            <a:schemeClr val="dk1"/>
          </a:lnRef>
          <a:fillRef idx="0">
            <a:schemeClr val="dk1"/>
          </a:fillRef>
          <a:effectRef idx="2">
            <a:schemeClr val="dk1"/>
          </a:effectRef>
          <a:fontRef idx="minor">
            <a:schemeClr val="tx1"/>
          </a:fontRef>
        </p:style>
      </p:cxnSp>
      <p:cxnSp>
        <p:nvCxnSpPr>
          <p:cNvPr id="19" name="Rechte verbindingslijn 18">
            <a:extLst>
              <a:ext uri="{FF2B5EF4-FFF2-40B4-BE49-F238E27FC236}">
                <a16:creationId xmlns:a16="http://schemas.microsoft.com/office/drawing/2014/main" id="{755C4148-CF80-634D-8CF3-2AB1120239A8}"/>
              </a:ext>
            </a:extLst>
          </p:cNvPr>
          <p:cNvCxnSpPr>
            <a:cxnSpLocks/>
          </p:cNvCxnSpPr>
          <p:nvPr/>
        </p:nvCxnSpPr>
        <p:spPr>
          <a:xfrm flipH="1">
            <a:off x="6023809" y="3370014"/>
            <a:ext cx="3509586" cy="0"/>
          </a:xfrm>
          <a:prstGeom prst="line">
            <a:avLst/>
          </a:prstGeom>
          <a:ln w="7620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895177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421CCE-01F0-B342-A06A-EC99B24AACC4}"/>
              </a:ext>
            </a:extLst>
          </p:cNvPr>
          <p:cNvSpPr>
            <a:spLocks noGrp="1"/>
          </p:cNvSpPr>
          <p:nvPr>
            <p:ph type="title"/>
          </p:nvPr>
        </p:nvSpPr>
        <p:spPr/>
        <p:txBody>
          <a:bodyPr/>
          <a:lstStyle/>
          <a:p>
            <a:r>
              <a:rPr lang="nl-NL" dirty="0"/>
              <a:t>Het resultaat van een functie</a:t>
            </a:r>
          </a:p>
        </p:txBody>
      </p:sp>
      <p:sp>
        <p:nvSpPr>
          <p:cNvPr id="3" name="Tijdelijke aanduiding voor inhoud 2">
            <a:extLst>
              <a:ext uri="{FF2B5EF4-FFF2-40B4-BE49-F238E27FC236}">
                <a16:creationId xmlns:a16="http://schemas.microsoft.com/office/drawing/2014/main" id="{D2CF1AEA-D397-2D42-AC75-6DA0676A9CC0}"/>
              </a:ext>
            </a:extLst>
          </p:cNvPr>
          <p:cNvSpPr>
            <a:spLocks noGrp="1"/>
          </p:cNvSpPr>
          <p:nvPr>
            <p:ph idx="1"/>
          </p:nvPr>
        </p:nvSpPr>
        <p:spPr>
          <a:xfrm>
            <a:off x="838200" y="3750417"/>
            <a:ext cx="10515600" cy="2426546"/>
          </a:xfrm>
        </p:spPr>
        <p:txBody>
          <a:bodyPr>
            <a:normAutofit lnSpcReduction="10000"/>
          </a:bodyPr>
          <a:lstStyle/>
          <a:p>
            <a:pPr marL="0" indent="0">
              <a:buNone/>
            </a:pPr>
            <a:r>
              <a:rPr lang="nl-NL" dirty="0"/>
              <a:t>Voorbeelden van functies in de p5.js-library die een resultaat geven:</a:t>
            </a:r>
          </a:p>
          <a:p>
            <a:r>
              <a:rPr lang="nl-NL" dirty="0"/>
              <a:t>random(low, high) // willekeurig getal tussen low en high</a:t>
            </a:r>
          </a:p>
          <a:p>
            <a:r>
              <a:rPr lang="nl-NL" dirty="0"/>
              <a:t>min(num1, num2) // kleinste getal van num1 en num2</a:t>
            </a:r>
          </a:p>
          <a:p>
            <a:r>
              <a:rPr lang="nl-NL" dirty="0" err="1"/>
              <a:t>abs</a:t>
            </a:r>
            <a:r>
              <a:rPr lang="nl-NL" dirty="0"/>
              <a:t>(</a:t>
            </a:r>
            <a:r>
              <a:rPr lang="nl-NL" dirty="0" err="1"/>
              <a:t>num</a:t>
            </a:r>
            <a:r>
              <a:rPr lang="nl-NL" dirty="0"/>
              <a:t>) // afstand tussen </a:t>
            </a:r>
            <a:r>
              <a:rPr lang="nl-NL" dirty="0" err="1"/>
              <a:t>num</a:t>
            </a:r>
            <a:r>
              <a:rPr lang="nl-NL" dirty="0"/>
              <a:t> en 0 (altijd positief)\</a:t>
            </a:r>
          </a:p>
          <a:p>
            <a:r>
              <a:rPr lang="nl-NL" dirty="0"/>
              <a:t>…</a:t>
            </a:r>
          </a:p>
          <a:p>
            <a:endParaRPr lang="nl-NL" dirty="0"/>
          </a:p>
        </p:txBody>
      </p:sp>
      <p:sp>
        <p:nvSpPr>
          <p:cNvPr id="4" name="Tijdelijke aanduiding voor datum 3">
            <a:extLst>
              <a:ext uri="{FF2B5EF4-FFF2-40B4-BE49-F238E27FC236}">
                <a16:creationId xmlns:a16="http://schemas.microsoft.com/office/drawing/2014/main" id="{CC29A023-197B-EE4B-BDE7-A5E299B89E33}"/>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519C0673-D260-C645-9359-8352EA5095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077F443-6B8B-D145-A773-7E4ADFBDA5D1}"/>
              </a:ext>
            </a:extLst>
          </p:cNvPr>
          <p:cNvSpPr>
            <a:spLocks noGrp="1"/>
          </p:cNvSpPr>
          <p:nvPr>
            <p:ph type="sldNum" sz="quarter" idx="12"/>
          </p:nvPr>
        </p:nvSpPr>
        <p:spPr/>
        <p:txBody>
          <a:bodyPr/>
          <a:lstStyle/>
          <a:p>
            <a:fld id="{0AAEF2E2-A082-486B-BCC1-A4B8E9CF05F7}" type="slidenum">
              <a:rPr lang="nl-NL" smtClean="0"/>
              <a:t>90</a:t>
            </a:fld>
            <a:endParaRPr lang="nl-NL"/>
          </a:p>
        </p:txBody>
      </p:sp>
      <p:sp>
        <p:nvSpPr>
          <p:cNvPr id="7" name="Tijdelijke aanduiding voor tekst 6">
            <a:extLst>
              <a:ext uri="{FF2B5EF4-FFF2-40B4-BE49-F238E27FC236}">
                <a16:creationId xmlns:a16="http://schemas.microsoft.com/office/drawing/2014/main" id="{1D7518DD-F7F9-614B-B85C-E5AC6DA3C8EA}"/>
              </a:ext>
            </a:extLst>
          </p:cNvPr>
          <p:cNvSpPr>
            <a:spLocks noGrp="1"/>
          </p:cNvSpPr>
          <p:nvPr>
            <p:ph type="body" sz="quarter" idx="17"/>
          </p:nvPr>
        </p:nvSpPr>
        <p:spPr/>
        <p:txBody>
          <a:bodyPr/>
          <a:lstStyle/>
          <a:p>
            <a:r>
              <a:rPr lang="nl-NL" dirty="0"/>
              <a:t>COLLEGE 3</a:t>
            </a:r>
          </a:p>
        </p:txBody>
      </p:sp>
      <p:pic>
        <p:nvPicPr>
          <p:cNvPr id="8" name="Afbeelding 7">
            <a:extLst>
              <a:ext uri="{FF2B5EF4-FFF2-40B4-BE49-F238E27FC236}">
                <a16:creationId xmlns:a16="http://schemas.microsoft.com/office/drawing/2014/main" id="{54B0A33E-A35D-3049-B506-8C5F24DCA5DC}"/>
              </a:ext>
            </a:extLst>
          </p:cNvPr>
          <p:cNvPicPr>
            <a:picLocks noChangeAspect="1"/>
          </p:cNvPicPr>
          <p:nvPr/>
        </p:nvPicPr>
        <p:blipFill>
          <a:blip r:embed="rId2"/>
          <a:stretch>
            <a:fillRect/>
          </a:stretch>
        </p:blipFill>
        <p:spPr>
          <a:xfrm>
            <a:off x="838200" y="1252720"/>
            <a:ext cx="10515600" cy="2318313"/>
          </a:xfrm>
          <a:prstGeom prst="rect">
            <a:avLst/>
          </a:prstGeom>
        </p:spPr>
      </p:pic>
    </p:spTree>
    <p:extLst>
      <p:ext uri="{BB962C8B-B14F-4D97-AF65-F5344CB8AC3E}">
        <p14:creationId xmlns:p14="http://schemas.microsoft.com/office/powerpoint/2010/main" val="42277847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lstStyle/>
          <a:p>
            <a:r>
              <a:rPr lang="nl-NL" dirty="0"/>
              <a:t>Nesten van functies</a:t>
            </a:r>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p:txBody>
          <a:bodyPr>
            <a:normAutofit/>
          </a:bodyPr>
          <a:lstStyle/>
          <a:p>
            <a:pPr marL="0" indent="0">
              <a:buNone/>
            </a:pPr>
            <a:r>
              <a:rPr lang="nl-NL" dirty="0"/>
              <a:t>Met het nesten van functies bedoelen we dat binnen een functie weer een andere functie kan worden aangeroepen.</a:t>
            </a:r>
          </a:p>
          <a:p>
            <a:pPr marL="457200" lvl="1" indent="0">
              <a:buNone/>
            </a:pPr>
            <a:r>
              <a:rPr lang="nl-NL" b="1" dirty="0">
                <a:solidFill>
                  <a:schemeClr val="accent1"/>
                </a:solidFill>
                <a:latin typeface="Courier" pitchFamily="2" charset="0"/>
              </a:rPr>
              <a:t>var </a:t>
            </a:r>
            <a:r>
              <a:rPr lang="nl-NL" b="1" dirty="0" err="1">
                <a:solidFill>
                  <a:schemeClr val="accent1"/>
                </a:solidFill>
                <a:latin typeface="Courier" pitchFamily="2" charset="0"/>
              </a:rPr>
              <a:t>tekenAuto</a:t>
            </a:r>
            <a:r>
              <a:rPr lang="nl-NL" b="1" dirty="0">
                <a:solidFill>
                  <a:schemeClr val="accent1"/>
                </a:solidFill>
                <a:latin typeface="Courier" pitchFamily="2" charset="0"/>
              </a:rPr>
              <a:t> = </a:t>
            </a:r>
            <a:r>
              <a:rPr lang="nl-NL" b="1" dirty="0" err="1">
                <a:solidFill>
                  <a:schemeClr val="accent1"/>
                </a:solidFill>
                <a:latin typeface="Courier" pitchFamily="2" charset="0"/>
              </a:rPr>
              <a:t>function</a:t>
            </a:r>
            <a:r>
              <a:rPr lang="nl-NL" b="1" dirty="0">
                <a:solidFill>
                  <a:schemeClr val="accent1"/>
                </a:solidFill>
                <a:latin typeface="Courier" pitchFamily="2" charset="0"/>
              </a:rPr>
              <a:t>() {</a:t>
            </a:r>
          </a:p>
          <a:p>
            <a:pPr marL="457200" lvl="1" indent="0">
              <a:buNone/>
            </a:pPr>
            <a:r>
              <a:rPr lang="nl-NL" b="1" dirty="0">
                <a:solidFill>
                  <a:schemeClr val="accent1"/>
                </a:solidFill>
                <a:latin typeface="Courier" pitchFamily="2" charset="0"/>
              </a:rPr>
              <a:t>   </a:t>
            </a:r>
            <a:r>
              <a:rPr lang="nl-NL" b="1" dirty="0" err="1">
                <a:solidFill>
                  <a:schemeClr val="accent1"/>
                </a:solidFill>
                <a:latin typeface="Courier" pitchFamily="2" charset="0"/>
              </a:rPr>
              <a:t>tekenDeuren</a:t>
            </a:r>
            <a:r>
              <a:rPr lang="nl-NL" b="1" dirty="0">
                <a:solidFill>
                  <a:schemeClr val="accent1"/>
                </a:solidFill>
                <a:latin typeface="Courier" pitchFamily="2" charset="0"/>
              </a:rPr>
              <a:t>();</a:t>
            </a:r>
          </a:p>
          <a:p>
            <a:pPr marL="457200" lvl="1" indent="0">
              <a:buNone/>
            </a:pPr>
            <a:r>
              <a:rPr lang="nl-NL" b="1" dirty="0">
                <a:solidFill>
                  <a:schemeClr val="accent1"/>
                </a:solidFill>
                <a:latin typeface="Courier" pitchFamily="2" charset="0"/>
              </a:rPr>
              <a:t>   </a:t>
            </a:r>
            <a:r>
              <a:rPr lang="nl-NL" b="1" dirty="0" err="1">
                <a:solidFill>
                  <a:schemeClr val="accent1"/>
                </a:solidFill>
                <a:latin typeface="Courier" pitchFamily="2" charset="0"/>
              </a:rPr>
              <a:t>tekenWielen</a:t>
            </a:r>
            <a:r>
              <a:rPr lang="nl-NL" b="1" dirty="0">
                <a:solidFill>
                  <a:schemeClr val="accent1"/>
                </a:solidFill>
                <a:latin typeface="Courier" pitchFamily="2" charset="0"/>
              </a:rPr>
              <a:t>();</a:t>
            </a:r>
          </a:p>
          <a:p>
            <a:pPr marL="457200" lvl="1" indent="0">
              <a:buNone/>
            </a:pPr>
            <a:r>
              <a:rPr lang="nl-NL" b="1" dirty="0">
                <a:solidFill>
                  <a:schemeClr val="accent1"/>
                </a:solidFill>
                <a:latin typeface="Courier" pitchFamily="2" charset="0"/>
              </a:rPr>
              <a:t>}</a:t>
            </a:r>
            <a:endParaRPr lang="nl-NL" dirty="0"/>
          </a:p>
          <a:p>
            <a:r>
              <a:rPr lang="nl-NL" dirty="0"/>
              <a:t>De lokale variabelen van functie </a:t>
            </a:r>
            <a:r>
              <a:rPr lang="nl-NL" dirty="0" err="1"/>
              <a:t>tekenAuto</a:t>
            </a:r>
            <a:r>
              <a:rPr lang="nl-NL" dirty="0"/>
              <a:t> zien eruit als globale variabelen binnen de functies </a:t>
            </a:r>
            <a:r>
              <a:rPr lang="nl-NL" dirty="0" err="1"/>
              <a:t>rekenDeuren</a:t>
            </a:r>
            <a:r>
              <a:rPr lang="nl-NL" dirty="0"/>
              <a:t> </a:t>
            </a:r>
            <a:r>
              <a:rPr lang="nl-NL" dirty="0" err="1"/>
              <a:t>tekenWielen</a:t>
            </a:r>
            <a:endParaRPr lang="nl-NL" dirty="0"/>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91</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COLLEGE 3</a:t>
            </a:r>
          </a:p>
        </p:txBody>
      </p:sp>
    </p:spTree>
    <p:extLst>
      <p:ext uri="{BB962C8B-B14F-4D97-AF65-F5344CB8AC3E}">
        <p14:creationId xmlns:p14="http://schemas.microsoft.com/office/powerpoint/2010/main" val="21779161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lstStyle/>
          <a:p>
            <a:r>
              <a:rPr lang="nl-NL" dirty="0"/>
              <a:t>Recursieve functies</a:t>
            </a:r>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p:txBody>
          <a:bodyPr>
            <a:normAutofit lnSpcReduction="10000"/>
          </a:bodyPr>
          <a:lstStyle/>
          <a:p>
            <a:r>
              <a:rPr lang="nl-NL" dirty="0"/>
              <a:t>Recursie is een bijzondere vorm van nesten. </a:t>
            </a:r>
          </a:p>
          <a:p>
            <a:r>
              <a:rPr lang="nl-NL" dirty="0"/>
              <a:t>Er is sprake van recursie als een functie zichzelf aanroept. </a:t>
            </a:r>
          </a:p>
          <a:p>
            <a:pPr marL="457200" lvl="1" indent="0">
              <a:buNone/>
            </a:pPr>
            <a:r>
              <a:rPr lang="nl-NL" b="1" dirty="0">
                <a:solidFill>
                  <a:schemeClr val="accent1"/>
                </a:solidFill>
                <a:latin typeface="Courier" pitchFamily="2" charset="0"/>
              </a:rPr>
              <a:t>var faculteit = </a:t>
            </a:r>
            <a:r>
              <a:rPr lang="nl-NL" b="1" dirty="0" err="1">
                <a:solidFill>
                  <a:schemeClr val="accent1"/>
                </a:solidFill>
                <a:latin typeface="Courier" pitchFamily="2" charset="0"/>
              </a:rPr>
              <a:t>function</a:t>
            </a:r>
            <a:r>
              <a:rPr lang="nl-NL" b="1" dirty="0">
                <a:solidFill>
                  <a:schemeClr val="accent1"/>
                </a:solidFill>
                <a:latin typeface="Courier" pitchFamily="2" charset="0"/>
              </a:rPr>
              <a:t>(n) {</a:t>
            </a:r>
          </a:p>
          <a:p>
            <a:pPr marL="457200" lvl="1" indent="0">
              <a:buNone/>
            </a:pPr>
            <a:r>
              <a:rPr lang="nl-NL" b="1" dirty="0">
                <a:solidFill>
                  <a:schemeClr val="accent1"/>
                </a:solidFill>
                <a:latin typeface="Courier" pitchFamily="2" charset="0"/>
              </a:rPr>
              <a:t>  </a:t>
            </a:r>
            <a:r>
              <a:rPr lang="nl-NL" b="1" dirty="0" err="1">
                <a:solidFill>
                  <a:schemeClr val="accent1"/>
                </a:solidFill>
                <a:latin typeface="Courier" pitchFamily="2" charset="0"/>
              </a:rPr>
              <a:t>if</a:t>
            </a:r>
            <a:r>
              <a:rPr lang="nl-NL" b="1" dirty="0">
                <a:solidFill>
                  <a:schemeClr val="accent1"/>
                </a:solidFill>
                <a:latin typeface="Courier" pitchFamily="2" charset="0"/>
              </a:rPr>
              <a:t> (n&gt;1) {</a:t>
            </a:r>
          </a:p>
          <a:p>
            <a:pPr marL="457200" lvl="1" indent="0">
              <a:buNone/>
            </a:pPr>
            <a:r>
              <a:rPr lang="nl-NL" b="1" dirty="0">
                <a:solidFill>
                  <a:schemeClr val="accent1"/>
                </a:solidFill>
                <a:latin typeface="Courier" pitchFamily="2" charset="0"/>
              </a:rPr>
              <a:t>    return n*faculteit(n-1);</a:t>
            </a:r>
          </a:p>
          <a:p>
            <a:pPr marL="457200" lvl="1" indent="0">
              <a:buNone/>
            </a:pPr>
            <a:r>
              <a:rPr lang="nl-NL" b="1" dirty="0">
                <a:solidFill>
                  <a:schemeClr val="accent1"/>
                </a:solidFill>
                <a:latin typeface="Courier" pitchFamily="2" charset="0"/>
              </a:rPr>
              <a:t>  } </a:t>
            </a:r>
            <a:r>
              <a:rPr lang="nl-NL" b="1" dirty="0" err="1">
                <a:solidFill>
                  <a:schemeClr val="accent1"/>
                </a:solidFill>
                <a:latin typeface="Courier" pitchFamily="2" charset="0"/>
              </a:rPr>
              <a:t>else</a:t>
            </a:r>
            <a:r>
              <a:rPr lang="nl-NL" b="1" dirty="0">
                <a:solidFill>
                  <a:schemeClr val="accent1"/>
                </a:solidFill>
                <a:latin typeface="Courier" pitchFamily="2" charset="0"/>
              </a:rPr>
              <a:t> {</a:t>
            </a:r>
          </a:p>
          <a:p>
            <a:pPr marL="457200" lvl="1" indent="0">
              <a:buNone/>
            </a:pPr>
            <a:r>
              <a:rPr lang="nl-NL" b="1" dirty="0">
                <a:solidFill>
                  <a:schemeClr val="accent1"/>
                </a:solidFill>
                <a:latin typeface="Courier" pitchFamily="2" charset="0"/>
              </a:rPr>
              <a:t>    return 1;</a:t>
            </a:r>
          </a:p>
          <a:p>
            <a:pPr marL="457200" lvl="1" indent="0">
              <a:buNone/>
            </a:pPr>
            <a:r>
              <a:rPr lang="nl-NL" b="1" dirty="0">
                <a:solidFill>
                  <a:schemeClr val="accent1"/>
                </a:solidFill>
                <a:latin typeface="Courier" pitchFamily="2" charset="0"/>
              </a:rPr>
              <a:t>  }</a:t>
            </a:r>
          </a:p>
          <a:p>
            <a:pPr marL="457200" lvl="1" indent="0">
              <a:buNone/>
            </a:pPr>
            <a:r>
              <a:rPr lang="nl-NL" b="1" dirty="0">
                <a:solidFill>
                  <a:schemeClr val="accent1"/>
                </a:solidFill>
                <a:latin typeface="Courier" pitchFamily="2" charset="0"/>
              </a:rPr>
              <a:t>}</a:t>
            </a:r>
          </a:p>
          <a:p>
            <a:r>
              <a:rPr lang="nl-NL" dirty="0"/>
              <a:t>Recursie wordt veelal gezien als een elegante manier van programmeren, maar wordt relatief weinig gebruikt en is moeilijk te doorgronden. </a:t>
            </a:r>
          </a:p>
          <a:p>
            <a:endParaRPr lang="nl-NL" dirty="0"/>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92</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COLLEGE 3</a:t>
            </a:r>
          </a:p>
        </p:txBody>
      </p:sp>
    </p:spTree>
    <p:extLst>
      <p:ext uri="{BB962C8B-B14F-4D97-AF65-F5344CB8AC3E}">
        <p14:creationId xmlns:p14="http://schemas.microsoft.com/office/powerpoint/2010/main" val="14017002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8311142-0569-BA40-AA0C-DEFF5A3BCAC2}"/>
              </a:ext>
            </a:extLst>
          </p:cNvPr>
          <p:cNvPicPr>
            <a:picLocks noChangeAspect="1"/>
          </p:cNvPicPr>
          <p:nvPr/>
        </p:nvPicPr>
        <p:blipFill rotWithShape="1">
          <a:blip r:embed="rId2">
            <a:alphaModFix amt="20000"/>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p:txBody>
          <a:bodyPr/>
          <a:lstStyle/>
          <a:p>
            <a:r>
              <a:rPr lang="nl-NL" dirty="0"/>
              <a:t>Terugblik</a:t>
            </a: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93</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dirty="0"/>
              <a:t>COLLEGE 3</a:t>
            </a:r>
          </a:p>
        </p:txBody>
      </p:sp>
    </p:spTree>
    <p:extLst>
      <p:ext uri="{BB962C8B-B14F-4D97-AF65-F5344CB8AC3E}">
        <p14:creationId xmlns:p14="http://schemas.microsoft.com/office/powerpoint/2010/main" val="18494999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lstStyle/>
          <a:p>
            <a:r>
              <a:rPr lang="nl-NL" dirty="0"/>
              <a:t>Wat is een functie?</a:t>
            </a:r>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p:txBody>
          <a:bodyPr>
            <a:normAutofit fontScale="77500" lnSpcReduction="20000"/>
          </a:bodyPr>
          <a:lstStyle/>
          <a:p>
            <a:pPr marL="0" indent="0">
              <a:buNone/>
            </a:pPr>
            <a:r>
              <a:rPr lang="nl-NL" dirty="0"/>
              <a:t>Een </a:t>
            </a:r>
            <a:r>
              <a:rPr lang="nl-NL" b="1" u="sng" dirty="0"/>
              <a:t>functie</a:t>
            </a:r>
            <a:r>
              <a:rPr lang="nl-NL" dirty="0"/>
              <a:t> in de informatica is een stuk code dat je een naam hebt gegeven, zodat de code op verschillende plekken in een programma kan worden uitgevoerd door gebruik te maken van de naam.</a:t>
            </a:r>
          </a:p>
          <a:p>
            <a:r>
              <a:rPr lang="nl-NL" dirty="0"/>
              <a:t>Je kunt een functie zien als een bakje in het geheugen waarin een stuk code is opgeslagen.</a:t>
            </a:r>
          </a:p>
          <a:p>
            <a:r>
              <a:rPr lang="nl-NL" dirty="0"/>
              <a:t>Een functie wordt net als een variabele één keer gedeclareerd en vervolgens gedefinieerd. </a:t>
            </a:r>
          </a:p>
          <a:p>
            <a:r>
              <a:rPr lang="nl-NL" dirty="0"/>
              <a:t>Een gedefinieerde functie kun je meerdere keren aanroepen. Elke keer dat je functie aanroept wordt de code (opnieuw) uitgevoerd.</a:t>
            </a:r>
          </a:p>
          <a:p>
            <a:endParaRPr lang="nl-NL" dirty="0"/>
          </a:p>
          <a:p>
            <a:pPr marL="0" indent="0">
              <a:buNone/>
            </a:pPr>
            <a:r>
              <a:rPr lang="nl-NL" dirty="0"/>
              <a:t>Een functie gebruik je om je programma leesbaarder te maken met:</a:t>
            </a:r>
          </a:p>
          <a:p>
            <a:r>
              <a:rPr lang="nl-NL" dirty="0"/>
              <a:t>Herhaling: Dezelfde code op meerdere plekken in je programma uitvoeren, zonder deze te kopiëren.</a:t>
            </a:r>
          </a:p>
          <a:p>
            <a:r>
              <a:rPr lang="nl-NL" dirty="0" err="1"/>
              <a:t>Modulariteit</a:t>
            </a:r>
            <a:r>
              <a:rPr lang="nl-NL" dirty="0"/>
              <a:t>: Je programma in logische delen opsplitsen.</a:t>
            </a:r>
          </a:p>
          <a:p>
            <a:r>
              <a:rPr lang="nl-NL" dirty="0"/>
              <a:t>Abstractie: Details in je programma te verbergen.</a:t>
            </a:r>
          </a:p>
          <a:p>
            <a:endParaRPr lang="nl-NL" dirty="0"/>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94</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COLLEGE 3</a:t>
            </a:r>
          </a:p>
        </p:txBody>
      </p:sp>
    </p:spTree>
    <p:extLst>
      <p:ext uri="{BB962C8B-B14F-4D97-AF65-F5344CB8AC3E}">
        <p14:creationId xmlns:p14="http://schemas.microsoft.com/office/powerpoint/2010/main" val="7105040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lstStyle/>
          <a:p>
            <a:r>
              <a:rPr lang="nl-NL" dirty="0"/>
              <a:t>Parameters en resultaat van een functie</a:t>
            </a:r>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p:txBody>
          <a:bodyPr>
            <a:normAutofit fontScale="85000" lnSpcReduction="20000"/>
          </a:bodyPr>
          <a:lstStyle/>
          <a:p>
            <a:r>
              <a:rPr lang="nl-NL" dirty="0"/>
              <a:t>Een </a:t>
            </a:r>
            <a:r>
              <a:rPr lang="nl-NL" b="1" u="sng" dirty="0"/>
              <a:t>parameter</a:t>
            </a:r>
            <a:r>
              <a:rPr lang="nl-NL" dirty="0"/>
              <a:t> is een variabele die alleen bekend is binnen de functie en waarvan de waarde wordt opgegeven vanuit het programma dat de functie aanroept.</a:t>
            </a:r>
          </a:p>
          <a:p>
            <a:r>
              <a:rPr lang="nl-NL" dirty="0"/>
              <a:t>Een </a:t>
            </a:r>
            <a:r>
              <a:rPr lang="nl-NL" b="1" u="sng" dirty="0"/>
              <a:t>resultaat</a:t>
            </a:r>
            <a:r>
              <a:rPr lang="nl-NL" dirty="0"/>
              <a:t> is de waarde die een functie kan teruggeven aan het programma als de code binnen de functie is uitgevoerd. Het programma kan het resultaat gebruiken of opslaan in een variabele.</a:t>
            </a:r>
          </a:p>
          <a:p>
            <a:endParaRPr lang="nl-NL" dirty="0"/>
          </a:p>
          <a:p>
            <a:pPr marL="0" indent="0">
              <a:buNone/>
            </a:pPr>
            <a:r>
              <a:rPr lang="nl-NL" dirty="0"/>
              <a:t>Parameters en resultaten kun je zien als doorgeefluik voor waarden tussen het hoofdprogramma en de functies.</a:t>
            </a:r>
          </a:p>
          <a:p>
            <a:pPr marL="0" indent="0">
              <a:buNone/>
            </a:pPr>
            <a:r>
              <a:rPr lang="nl-NL" dirty="0"/>
              <a:t>gegevens uitwisselen tussen een programma en zijn functies, zonder Een functie gebruik je om je programma leesbaarder te maken met:</a:t>
            </a:r>
          </a:p>
          <a:p>
            <a:r>
              <a:rPr lang="nl-NL" dirty="0"/>
              <a:t>Herhaling: Dezelfde code op meerdere plekken in je programma uitvoeren, zonder deze te kopiëren.</a:t>
            </a:r>
          </a:p>
          <a:p>
            <a:r>
              <a:rPr lang="nl-NL" dirty="0" err="1"/>
              <a:t>Modulariteit</a:t>
            </a:r>
            <a:r>
              <a:rPr lang="nl-NL" dirty="0"/>
              <a:t>: Je programma in logische delen opsplitsen.</a:t>
            </a:r>
          </a:p>
          <a:p>
            <a:r>
              <a:rPr lang="nl-NL" dirty="0"/>
              <a:t>Abstractie: Details in je programma te verbergen.</a:t>
            </a:r>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95</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COLLEGE 3</a:t>
            </a:r>
          </a:p>
        </p:txBody>
      </p:sp>
    </p:spTree>
    <p:extLst>
      <p:ext uri="{BB962C8B-B14F-4D97-AF65-F5344CB8AC3E}">
        <p14:creationId xmlns:p14="http://schemas.microsoft.com/office/powerpoint/2010/main" val="25327374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06A77C-8E6D-704A-AD7B-BDC803D5D509}"/>
              </a:ext>
            </a:extLst>
          </p:cNvPr>
          <p:cNvSpPr>
            <a:spLocks noGrp="1"/>
          </p:cNvSpPr>
          <p:nvPr>
            <p:ph type="title"/>
          </p:nvPr>
        </p:nvSpPr>
        <p:spPr/>
        <p:txBody>
          <a:bodyPr/>
          <a:lstStyle/>
          <a:p>
            <a:r>
              <a:rPr lang="nl-NL" dirty="0"/>
              <a:t>Globale en lokale variabelen</a:t>
            </a:r>
          </a:p>
        </p:txBody>
      </p:sp>
      <p:sp>
        <p:nvSpPr>
          <p:cNvPr id="3" name="Tijdelijke aanduiding voor inhoud 2">
            <a:extLst>
              <a:ext uri="{FF2B5EF4-FFF2-40B4-BE49-F238E27FC236}">
                <a16:creationId xmlns:a16="http://schemas.microsoft.com/office/drawing/2014/main" id="{21D806B3-D72E-6F4B-BEC8-2595E77B6E94}"/>
              </a:ext>
            </a:extLst>
          </p:cNvPr>
          <p:cNvSpPr>
            <a:spLocks noGrp="1"/>
          </p:cNvSpPr>
          <p:nvPr>
            <p:ph idx="1"/>
          </p:nvPr>
        </p:nvSpPr>
        <p:spPr/>
        <p:txBody>
          <a:bodyPr>
            <a:normAutofit fontScale="85000" lnSpcReduction="10000"/>
          </a:bodyPr>
          <a:lstStyle/>
          <a:p>
            <a:r>
              <a:rPr lang="nl-NL" dirty="0"/>
              <a:t>Een </a:t>
            </a:r>
            <a:r>
              <a:rPr lang="nl-NL" b="1" u="sng" dirty="0"/>
              <a:t>globale variabele</a:t>
            </a:r>
            <a:r>
              <a:rPr lang="nl-NL" dirty="0"/>
              <a:t> is een variabele die in het hele programma, inclusief alle functies, gebruikt kan worden.</a:t>
            </a:r>
          </a:p>
          <a:p>
            <a:r>
              <a:rPr lang="nl-NL" dirty="0"/>
              <a:t>Een </a:t>
            </a:r>
            <a:r>
              <a:rPr lang="nl-NL" b="1" u="sng" dirty="0"/>
              <a:t>lokale variabele</a:t>
            </a:r>
            <a:r>
              <a:rPr lang="nl-NL" dirty="0"/>
              <a:t> is een variabele die alleen binnen één specifieke functie gebruikt kan worden. </a:t>
            </a:r>
          </a:p>
          <a:p>
            <a:pPr lvl="1"/>
            <a:r>
              <a:rPr lang="nl-NL" dirty="0"/>
              <a:t>Telkens als de functie wordt uitgevoerd, wordt de lokale variabele gemaakt</a:t>
            </a:r>
          </a:p>
          <a:p>
            <a:pPr lvl="1"/>
            <a:r>
              <a:rPr lang="nl-NL" dirty="0"/>
              <a:t>Telkens als de functie is afgerond, wordt de lokale variabele opgeruimd</a:t>
            </a:r>
          </a:p>
          <a:p>
            <a:pPr lvl="1"/>
            <a:r>
              <a:rPr lang="nl-NL" dirty="0"/>
              <a:t>Een lokale variabele gaat vóór een globale variabele met dezelfde naam, maar de globale variabele blijft bestaan</a:t>
            </a:r>
          </a:p>
          <a:p>
            <a:pPr marL="0" indent="0">
              <a:buNone/>
            </a:pPr>
            <a:endParaRPr lang="nl-NL" dirty="0"/>
          </a:p>
          <a:p>
            <a:pPr marL="0" indent="0">
              <a:buNone/>
            </a:pPr>
            <a:r>
              <a:rPr lang="nl-NL" dirty="0"/>
              <a:t>Een lokale variabele zorgt ervoor dat:</a:t>
            </a:r>
          </a:p>
          <a:p>
            <a:r>
              <a:rPr lang="nl-NL" dirty="0"/>
              <a:t>De namen van variabelen binnen je functie vrij te kiezen zijn, ongeacht de globale variabelen van het programma waarin de functie gebruikt wordt</a:t>
            </a:r>
          </a:p>
          <a:p>
            <a:r>
              <a:rPr lang="nl-NL" dirty="0"/>
              <a:t>De computer minder geheugen nodig heeft, omdat de lokale variabele alleen wordt gebruikt op het moment dat de functie waar hij bij hoort wordt uitgevoerd.</a:t>
            </a:r>
          </a:p>
        </p:txBody>
      </p:sp>
      <p:sp>
        <p:nvSpPr>
          <p:cNvPr id="4" name="Tijdelijke aanduiding voor datum 3">
            <a:extLst>
              <a:ext uri="{FF2B5EF4-FFF2-40B4-BE49-F238E27FC236}">
                <a16:creationId xmlns:a16="http://schemas.microsoft.com/office/drawing/2014/main" id="{C5529E10-A06F-0C4F-8EF1-1FF1B94A1154}"/>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0545056B-8AED-A14E-9759-403C260D8E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D7D542-6699-D543-A0BD-3D774CB65C13}"/>
              </a:ext>
            </a:extLst>
          </p:cNvPr>
          <p:cNvSpPr>
            <a:spLocks noGrp="1"/>
          </p:cNvSpPr>
          <p:nvPr>
            <p:ph type="sldNum" sz="quarter" idx="12"/>
          </p:nvPr>
        </p:nvSpPr>
        <p:spPr/>
        <p:txBody>
          <a:bodyPr/>
          <a:lstStyle/>
          <a:p>
            <a:fld id="{0AAEF2E2-A082-486B-BCC1-A4B8E9CF05F7}" type="slidenum">
              <a:rPr lang="nl-NL" smtClean="0"/>
              <a:t>96</a:t>
            </a:fld>
            <a:endParaRPr lang="nl-NL"/>
          </a:p>
        </p:txBody>
      </p:sp>
      <p:sp>
        <p:nvSpPr>
          <p:cNvPr id="7" name="Tijdelijke aanduiding voor tekst 6">
            <a:extLst>
              <a:ext uri="{FF2B5EF4-FFF2-40B4-BE49-F238E27FC236}">
                <a16:creationId xmlns:a16="http://schemas.microsoft.com/office/drawing/2014/main" id="{76D5D2B7-E496-BB4D-8B25-3CE20A49D7CE}"/>
              </a:ext>
            </a:extLst>
          </p:cNvPr>
          <p:cNvSpPr>
            <a:spLocks noGrp="1"/>
          </p:cNvSpPr>
          <p:nvPr>
            <p:ph type="body" sz="quarter" idx="17"/>
          </p:nvPr>
        </p:nvSpPr>
        <p:spPr/>
        <p:txBody>
          <a:bodyPr/>
          <a:lstStyle/>
          <a:p>
            <a:r>
              <a:rPr lang="nl-NL" dirty="0"/>
              <a:t>COLLEGE 3</a:t>
            </a:r>
          </a:p>
        </p:txBody>
      </p:sp>
    </p:spTree>
    <p:extLst>
      <p:ext uri="{BB962C8B-B14F-4D97-AF65-F5344CB8AC3E}">
        <p14:creationId xmlns:p14="http://schemas.microsoft.com/office/powerpoint/2010/main" val="30445829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B1F3F3-BFF8-4647-B86D-4554B5E80627}"/>
              </a:ext>
            </a:extLst>
          </p:cNvPr>
          <p:cNvSpPr>
            <a:spLocks noGrp="1"/>
          </p:cNvSpPr>
          <p:nvPr>
            <p:ph type="title"/>
          </p:nvPr>
        </p:nvSpPr>
        <p:spPr/>
        <p:txBody>
          <a:bodyPr>
            <a:normAutofit fontScale="90000"/>
          </a:bodyPr>
          <a:lstStyle/>
          <a:p>
            <a:r>
              <a:rPr lang="nl-NL" dirty="0" err="1"/>
              <a:t>Kahoot</a:t>
            </a:r>
            <a:r>
              <a:rPr lang="nl-NL" dirty="0"/>
              <a:t> vraag </a:t>
            </a:r>
            <a:br>
              <a:rPr lang="nl-NL" dirty="0"/>
            </a:br>
            <a:r>
              <a:rPr lang="nl-NL" dirty="0"/>
              <a:t>Wat vond je van dit college?</a:t>
            </a:r>
          </a:p>
        </p:txBody>
      </p:sp>
      <p:sp>
        <p:nvSpPr>
          <p:cNvPr id="3" name="Tijdelijke aanduiding voor inhoud 2">
            <a:extLst>
              <a:ext uri="{FF2B5EF4-FFF2-40B4-BE49-F238E27FC236}">
                <a16:creationId xmlns:a16="http://schemas.microsoft.com/office/drawing/2014/main" id="{AB27D831-1535-594A-9268-673C7E57FB2D}"/>
              </a:ext>
            </a:extLst>
          </p:cNvPr>
          <p:cNvSpPr>
            <a:spLocks noGrp="1"/>
          </p:cNvSpPr>
          <p:nvPr>
            <p:ph idx="1"/>
          </p:nvPr>
        </p:nvSpPr>
        <p:spPr/>
        <p:txBody>
          <a:bodyPr>
            <a:normAutofit/>
          </a:bodyPr>
          <a:lstStyle/>
          <a:p>
            <a:r>
              <a:rPr lang="nl-NL" dirty="0">
                <a:latin typeface="Courier" pitchFamily="2" charset="0"/>
              </a:rPr>
              <a:t>Geen mening</a:t>
            </a:r>
          </a:p>
          <a:p>
            <a:r>
              <a:rPr lang="nl-NL" dirty="0">
                <a:latin typeface="Courier" pitchFamily="2" charset="0"/>
              </a:rPr>
              <a:t>Makkelijk</a:t>
            </a:r>
          </a:p>
          <a:p>
            <a:r>
              <a:rPr lang="nl-NL" dirty="0">
                <a:latin typeface="Courier" pitchFamily="2" charset="0"/>
              </a:rPr>
              <a:t>Prima</a:t>
            </a:r>
          </a:p>
          <a:p>
            <a:r>
              <a:rPr lang="nl-NL" dirty="0">
                <a:latin typeface="Courier" pitchFamily="2" charset="0"/>
              </a:rPr>
              <a:t>Moeilijk</a:t>
            </a:r>
          </a:p>
        </p:txBody>
      </p:sp>
      <p:sp>
        <p:nvSpPr>
          <p:cNvPr id="4" name="Tijdelijke aanduiding voor datum 3">
            <a:extLst>
              <a:ext uri="{FF2B5EF4-FFF2-40B4-BE49-F238E27FC236}">
                <a16:creationId xmlns:a16="http://schemas.microsoft.com/office/drawing/2014/main" id="{DA0F1D05-298C-8042-BF51-59FE1D785653}"/>
              </a:ext>
            </a:extLst>
          </p:cNvPr>
          <p:cNvSpPr>
            <a:spLocks noGrp="1"/>
          </p:cNvSpPr>
          <p:nvPr>
            <p:ph type="dt" sz="half" idx="10"/>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2164F0D7-E621-7D49-8454-61E9DEE43923}"/>
              </a:ext>
            </a:extLst>
          </p:cNvPr>
          <p:cNvSpPr>
            <a:spLocks noGrp="1"/>
          </p:cNvSpPr>
          <p:nvPr>
            <p:ph type="ftr" sz="quarter" idx="11"/>
          </p:nvPr>
        </p:nvSpPr>
        <p:spPr/>
        <p:txBody>
          <a:bodyPr/>
          <a:lstStyle/>
          <a:p>
            <a:r>
              <a:rPr lang="nl-NL" dirty="0" err="1"/>
              <a:t>https</a:t>
            </a:r>
            <a:r>
              <a:rPr lang="nl-NL" dirty="0"/>
              <a:t>://</a:t>
            </a:r>
            <a:r>
              <a:rPr lang="nl-NL" dirty="0" err="1"/>
              <a:t>create.kahoot.it</a:t>
            </a:r>
            <a:r>
              <a:rPr lang="nl-NL" dirty="0"/>
              <a:t>/share/programmeren-college-3-2019-2020/aae39254-78fd-4170-895f-8f0dac94987e</a:t>
            </a:r>
          </a:p>
        </p:txBody>
      </p:sp>
      <p:sp>
        <p:nvSpPr>
          <p:cNvPr id="6" name="Tijdelijke aanduiding voor dianummer 5">
            <a:extLst>
              <a:ext uri="{FF2B5EF4-FFF2-40B4-BE49-F238E27FC236}">
                <a16:creationId xmlns:a16="http://schemas.microsoft.com/office/drawing/2014/main" id="{3AAE2363-D492-7F49-BC23-B2C53EB7F2D1}"/>
              </a:ext>
            </a:extLst>
          </p:cNvPr>
          <p:cNvSpPr>
            <a:spLocks noGrp="1"/>
          </p:cNvSpPr>
          <p:nvPr>
            <p:ph type="sldNum" sz="quarter" idx="12"/>
          </p:nvPr>
        </p:nvSpPr>
        <p:spPr/>
        <p:txBody>
          <a:bodyPr/>
          <a:lstStyle/>
          <a:p>
            <a:fld id="{0AAEF2E2-A082-486B-BCC1-A4B8E9CF05F7}" type="slidenum">
              <a:rPr lang="nl-NL" smtClean="0"/>
              <a:t>97</a:t>
            </a:fld>
            <a:endParaRPr lang="nl-NL"/>
          </a:p>
        </p:txBody>
      </p:sp>
      <p:sp>
        <p:nvSpPr>
          <p:cNvPr id="7" name="Tijdelijke aanduiding voor tekst 6">
            <a:extLst>
              <a:ext uri="{FF2B5EF4-FFF2-40B4-BE49-F238E27FC236}">
                <a16:creationId xmlns:a16="http://schemas.microsoft.com/office/drawing/2014/main" id="{F1DB6CFD-6E83-904F-A116-FC98A1E18F53}"/>
              </a:ext>
            </a:extLst>
          </p:cNvPr>
          <p:cNvSpPr>
            <a:spLocks noGrp="1"/>
          </p:cNvSpPr>
          <p:nvPr>
            <p:ph type="body" sz="quarter" idx="17"/>
          </p:nvPr>
        </p:nvSpPr>
        <p:spPr/>
        <p:txBody>
          <a:bodyPr/>
          <a:lstStyle/>
          <a:p>
            <a:r>
              <a:rPr lang="nl-NL" dirty="0"/>
              <a:t>COLLEGE 3</a:t>
            </a:r>
          </a:p>
        </p:txBody>
      </p:sp>
      <p:pic>
        <p:nvPicPr>
          <p:cNvPr id="8" name="Afbeelding 7">
            <a:extLst>
              <a:ext uri="{FF2B5EF4-FFF2-40B4-BE49-F238E27FC236}">
                <a16:creationId xmlns:a16="http://schemas.microsoft.com/office/drawing/2014/main" id="{078685A3-8F51-3749-B6AC-DF0F416F1590}"/>
              </a:ext>
            </a:extLst>
          </p:cNvPr>
          <p:cNvPicPr>
            <a:picLocks noChangeAspect="1"/>
          </p:cNvPicPr>
          <p:nvPr/>
        </p:nvPicPr>
        <p:blipFill>
          <a:blip r:embed="rId3"/>
          <a:stretch>
            <a:fillRect/>
          </a:stretch>
        </p:blipFill>
        <p:spPr>
          <a:xfrm rot="5400000">
            <a:off x="7489526" y="2159049"/>
            <a:ext cx="6855712" cy="2549236"/>
          </a:xfrm>
          <a:prstGeom prst="rect">
            <a:avLst/>
          </a:prstGeom>
        </p:spPr>
      </p:pic>
    </p:spTree>
    <p:extLst>
      <p:ext uri="{BB962C8B-B14F-4D97-AF65-F5344CB8AC3E}">
        <p14:creationId xmlns:p14="http://schemas.microsoft.com/office/powerpoint/2010/main" val="27794568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16BD75-55CB-E240-B9C3-DD5F0759D10C}"/>
              </a:ext>
            </a:extLst>
          </p:cNvPr>
          <p:cNvPicPr>
            <a:picLocks noChangeAspect="1"/>
          </p:cNvPicPr>
          <p:nvPr/>
        </p:nvPicPr>
        <p:blipFill rotWithShape="1">
          <a:blip r:embed="rId3">
            <a:alphaModFix/>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a:solidFill>
            <a:schemeClr val="tx1">
              <a:alpha val="75000"/>
            </a:schemeClr>
          </a:solidFill>
          <a:effectLst>
            <a:softEdge rad="0"/>
          </a:effectLst>
        </p:spPr>
        <p:txBody>
          <a:bodyPr>
            <a:normAutofit fontScale="90000"/>
          </a:bodyPr>
          <a:lstStyle/>
          <a:p>
            <a:r>
              <a:rPr lang="nl-NL" dirty="0">
                <a:solidFill>
                  <a:schemeClr val="bg1"/>
                </a:solidFill>
              </a:rPr>
              <a:t>VRAGEN?</a:t>
            </a:r>
            <a:br>
              <a:rPr lang="nl-NL" dirty="0">
                <a:solidFill>
                  <a:schemeClr val="bg1"/>
                </a:solidFill>
              </a:rPr>
            </a:br>
            <a:r>
              <a:rPr lang="nl-NL" dirty="0">
                <a:solidFill>
                  <a:schemeClr val="bg1"/>
                </a:solidFill>
              </a:rPr>
              <a:t>(Graag hulp bij </a:t>
            </a:r>
            <a:br>
              <a:rPr lang="nl-NL" dirty="0">
                <a:solidFill>
                  <a:schemeClr val="bg1"/>
                </a:solidFill>
              </a:rPr>
            </a:br>
            <a:r>
              <a:rPr lang="nl-NL" dirty="0">
                <a:solidFill>
                  <a:schemeClr val="bg1"/>
                </a:solidFill>
              </a:rPr>
              <a:t>stoelen en tafels terugzetten)</a:t>
            </a:r>
            <a:br>
              <a:rPr lang="nl-NL" dirty="0">
                <a:solidFill>
                  <a:schemeClr val="bg1"/>
                </a:solidFill>
              </a:rPr>
            </a:br>
            <a:endParaRPr lang="nl-NL" dirty="0">
              <a:solidFill>
                <a:schemeClr val="bg1"/>
              </a:solidFill>
            </a:endParaRP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dirty="0"/>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23-02-2023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98</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dirty="0"/>
              <a:t>COLLEGE 3</a:t>
            </a:r>
          </a:p>
        </p:txBody>
      </p:sp>
    </p:spTree>
    <p:extLst>
      <p:ext uri="{BB962C8B-B14F-4D97-AF65-F5344CB8AC3E}">
        <p14:creationId xmlns:p14="http://schemas.microsoft.com/office/powerpoint/2010/main" val="734038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216BD75-55CB-E240-B9C3-DD5F0759D10C}"/>
              </a:ext>
            </a:extLst>
          </p:cNvPr>
          <p:cNvPicPr>
            <a:picLocks noChangeAspect="1"/>
          </p:cNvPicPr>
          <p:nvPr/>
        </p:nvPicPr>
        <p:blipFill rotWithShape="1">
          <a:blip r:embed="rId3">
            <a:alphaModFix/>
          </a:blip>
          <a:srcRect b="9396"/>
          <a:stretch/>
        </p:blipFill>
        <p:spPr>
          <a:xfrm>
            <a:off x="838199" y="0"/>
            <a:ext cx="11353800" cy="6858000"/>
          </a:xfrm>
          <a:prstGeom prst="rect">
            <a:avLst/>
          </a:prstGeom>
        </p:spPr>
      </p:pic>
      <p:sp>
        <p:nvSpPr>
          <p:cNvPr id="8" name="Titel 7">
            <a:extLst>
              <a:ext uri="{FF2B5EF4-FFF2-40B4-BE49-F238E27FC236}">
                <a16:creationId xmlns:a16="http://schemas.microsoft.com/office/drawing/2014/main" id="{923F1990-6517-9646-B9A0-3C691214DE91}"/>
              </a:ext>
            </a:extLst>
          </p:cNvPr>
          <p:cNvSpPr>
            <a:spLocks noGrp="1"/>
          </p:cNvSpPr>
          <p:nvPr>
            <p:ph type="ctrTitle"/>
          </p:nvPr>
        </p:nvSpPr>
        <p:spPr>
          <a:solidFill>
            <a:schemeClr val="tx1">
              <a:alpha val="75000"/>
            </a:schemeClr>
          </a:solidFill>
          <a:effectLst>
            <a:softEdge rad="0"/>
          </a:effectLst>
        </p:spPr>
        <p:txBody>
          <a:bodyPr>
            <a:normAutofit/>
          </a:bodyPr>
          <a:lstStyle/>
          <a:p>
            <a:r>
              <a:rPr lang="nl-NL" dirty="0">
                <a:solidFill>
                  <a:schemeClr val="bg1"/>
                </a:solidFill>
              </a:rPr>
              <a:t>College 4</a:t>
            </a:r>
            <a:br>
              <a:rPr lang="nl-NL" dirty="0">
                <a:solidFill>
                  <a:schemeClr val="bg1"/>
                </a:solidFill>
              </a:rPr>
            </a:br>
            <a:r>
              <a:rPr lang="nl-NL" dirty="0">
                <a:solidFill>
                  <a:schemeClr val="bg1"/>
                </a:solidFill>
              </a:rPr>
              <a:t>Selectie en logica</a:t>
            </a:r>
          </a:p>
        </p:txBody>
      </p:sp>
      <p:sp>
        <p:nvSpPr>
          <p:cNvPr id="9" name="Ondertitel 8">
            <a:extLst>
              <a:ext uri="{FF2B5EF4-FFF2-40B4-BE49-F238E27FC236}">
                <a16:creationId xmlns:a16="http://schemas.microsoft.com/office/drawing/2014/main" id="{25420E22-F787-294E-B0CF-4FA6CE7EF579}"/>
              </a:ext>
            </a:extLst>
          </p:cNvPr>
          <p:cNvSpPr>
            <a:spLocks noGrp="1"/>
          </p:cNvSpPr>
          <p:nvPr>
            <p:ph type="subTitle" idx="1"/>
          </p:nvPr>
        </p:nvSpPr>
        <p:spPr/>
        <p:txBody>
          <a:bodyPr/>
          <a:lstStyle/>
          <a:p>
            <a:endParaRPr lang="nl-NL" dirty="0"/>
          </a:p>
        </p:txBody>
      </p:sp>
      <p:sp>
        <p:nvSpPr>
          <p:cNvPr id="4" name="Tijdelijke aanduiding voor datum 3">
            <a:extLst>
              <a:ext uri="{FF2B5EF4-FFF2-40B4-BE49-F238E27FC236}">
                <a16:creationId xmlns:a16="http://schemas.microsoft.com/office/drawing/2014/main" id="{A6DF73F7-8418-3846-8235-9EABCAF5F8F9}"/>
              </a:ext>
            </a:extLst>
          </p:cNvPr>
          <p:cNvSpPr>
            <a:spLocks noGrp="1"/>
          </p:cNvSpPr>
          <p:nvPr>
            <p:ph type="dt" sz="half" idx="14"/>
          </p:nvPr>
        </p:nvSpPr>
        <p:spPr/>
        <p:txBody>
          <a:bodyPr/>
          <a:lstStyle/>
          <a:p>
            <a:fld id="{8A2B1B6E-020F-4C7F-82FA-49ECBF11F84B}" type="datetime1">
              <a:rPr lang="nl-NL" smtClean="0"/>
              <a:t>24-02-2023</a:t>
            </a:fld>
            <a:endParaRPr lang="nl-NL"/>
          </a:p>
        </p:txBody>
      </p:sp>
      <p:sp>
        <p:nvSpPr>
          <p:cNvPr id="5" name="Tijdelijke aanduiding voor voettekst 4">
            <a:extLst>
              <a:ext uri="{FF2B5EF4-FFF2-40B4-BE49-F238E27FC236}">
                <a16:creationId xmlns:a16="http://schemas.microsoft.com/office/drawing/2014/main" id="{9140442F-69EE-464B-9D9F-E2675C825910}"/>
              </a:ext>
            </a:extLst>
          </p:cNvPr>
          <p:cNvSpPr>
            <a:spLocks noGrp="1"/>
          </p:cNvSpPr>
          <p:nvPr>
            <p:ph type="ftr" sz="quarter" idx="15"/>
          </p:nvPr>
        </p:nvSpPr>
        <p:spPr/>
        <p:txBody>
          <a:bodyPr/>
          <a:lstStyle/>
          <a:p>
            <a:endParaRPr lang="nl-NL"/>
          </a:p>
        </p:txBody>
      </p:sp>
      <p:sp>
        <p:nvSpPr>
          <p:cNvPr id="6" name="Tijdelijke aanduiding voor dianummer 5">
            <a:extLst>
              <a:ext uri="{FF2B5EF4-FFF2-40B4-BE49-F238E27FC236}">
                <a16:creationId xmlns:a16="http://schemas.microsoft.com/office/drawing/2014/main" id="{FFBC1B77-F692-F149-AADC-A4306EA11B87}"/>
              </a:ext>
            </a:extLst>
          </p:cNvPr>
          <p:cNvSpPr>
            <a:spLocks noGrp="1"/>
          </p:cNvSpPr>
          <p:nvPr>
            <p:ph type="sldNum" sz="quarter" idx="16"/>
          </p:nvPr>
        </p:nvSpPr>
        <p:spPr/>
        <p:txBody>
          <a:bodyPr/>
          <a:lstStyle/>
          <a:p>
            <a:fld id="{0AAEF2E2-A082-486B-BCC1-A4B8E9CF05F7}" type="slidenum">
              <a:rPr lang="nl-NL" smtClean="0"/>
              <a:t>99</a:t>
            </a:fld>
            <a:endParaRPr lang="nl-NL"/>
          </a:p>
        </p:txBody>
      </p:sp>
      <p:sp>
        <p:nvSpPr>
          <p:cNvPr id="7" name="Tijdelijke aanduiding voor tekst 6">
            <a:extLst>
              <a:ext uri="{FF2B5EF4-FFF2-40B4-BE49-F238E27FC236}">
                <a16:creationId xmlns:a16="http://schemas.microsoft.com/office/drawing/2014/main" id="{6B306C1D-607A-C14B-9D96-844349542103}"/>
              </a:ext>
            </a:extLst>
          </p:cNvPr>
          <p:cNvSpPr>
            <a:spLocks noGrp="1"/>
          </p:cNvSpPr>
          <p:nvPr>
            <p:ph type="body" sz="quarter" idx="17"/>
          </p:nvPr>
        </p:nvSpPr>
        <p:spPr/>
        <p:txBody>
          <a:bodyPr/>
          <a:lstStyle/>
          <a:p>
            <a:r>
              <a:rPr lang="nl-NL" dirty="0"/>
              <a:t>COLLEGE 4</a:t>
            </a:r>
          </a:p>
        </p:txBody>
      </p:sp>
    </p:spTree>
    <p:extLst>
      <p:ext uri="{BB962C8B-B14F-4D97-AF65-F5344CB8AC3E}">
        <p14:creationId xmlns:p14="http://schemas.microsoft.com/office/powerpoint/2010/main" val="35090171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34675</TotalTime>
  <Words>12569</Words>
  <Application>Microsoft Macintosh PowerPoint</Application>
  <PresentationFormat>Breedbeeld</PresentationFormat>
  <Paragraphs>3497</Paragraphs>
  <Slides>221</Slides>
  <Notes>36</Notes>
  <HiddenSlides>4</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221</vt:i4>
      </vt:variant>
    </vt:vector>
  </HeadingPairs>
  <TitlesOfParts>
    <vt:vector size="229" baseType="lpstr">
      <vt:lpstr>Arial</vt:lpstr>
      <vt:lpstr>Bradley Hand</vt:lpstr>
      <vt:lpstr>Calibri</vt:lpstr>
      <vt:lpstr>Calibri Light</vt:lpstr>
      <vt:lpstr>Courier</vt:lpstr>
      <vt:lpstr>Menlo</vt:lpstr>
      <vt:lpstr>Monaco</vt:lpstr>
      <vt:lpstr>Office Theme</vt:lpstr>
      <vt:lpstr>Programmeren  Pre University Course</vt:lpstr>
      <vt:lpstr>Pre University Course Programmeren</vt:lpstr>
      <vt:lpstr>Inhoud van de colleges</vt:lpstr>
      <vt:lpstr>College 1 Programmeertalen en volgordelijkheid</vt:lpstr>
      <vt:lpstr>De taal van de computer: Machinetaal</vt:lpstr>
      <vt:lpstr>Een computer van binnen</vt:lpstr>
      <vt:lpstr>De Emmauscomputer</vt:lpstr>
      <vt:lpstr>Geheugen</vt:lpstr>
      <vt:lpstr>Een computer van binnen</vt:lpstr>
      <vt:lpstr>De Emmauscomputer</vt:lpstr>
      <vt:lpstr>De talen van de programmeur: Hogere programmeertalen</vt:lpstr>
      <vt:lpstr>Machinetaal versus hogere programmeertalen</vt:lpstr>
      <vt:lpstr>Soorten hogere programmeertalen</vt:lpstr>
      <vt:lpstr>Welke programmeertaal is het beste?</vt:lpstr>
      <vt:lpstr>Programmeertalen omzetten naar machinetaal</vt:lpstr>
      <vt:lpstr>JavaScript - voorbeeld</vt:lpstr>
      <vt:lpstr>Libraries</vt:lpstr>
      <vt:lpstr>Voorbeeld van een library: de p5.js library</vt:lpstr>
      <vt:lpstr>https://repl.it/@vangeest/jsP5Khan-animatieAuto</vt:lpstr>
      <vt:lpstr>https://repl.it/@vangeest/jsP5Khan-animatieLijn</vt:lpstr>
      <vt:lpstr>Een JavaScript programma met library door de computer laten uitvoeren</vt:lpstr>
      <vt:lpstr>De volgorde van programmacode maakt uit</vt:lpstr>
      <vt:lpstr>Hoofd eerst</vt:lpstr>
      <vt:lpstr>Hoofd laatst</vt:lpstr>
      <vt:lpstr>VRAGEN? (Graag hulp bij  stoelen en tafels terugzetten) </vt:lpstr>
      <vt:lpstr>College 2 Variabelen</vt:lpstr>
      <vt:lpstr>Inhoud van de colleges</vt:lpstr>
      <vt:lpstr>Even rekenen…</vt:lpstr>
      <vt:lpstr>Geheugen voor jou beschikbaar</vt:lpstr>
      <vt:lpstr>Neem een getal in gedachten</vt:lpstr>
      <vt:lpstr>We gaan ermee rekenen</vt:lpstr>
      <vt:lpstr>Vermenigvuldig met twee</vt:lpstr>
      <vt:lpstr>Tel daar 50 bij op</vt:lpstr>
      <vt:lpstr>Deel de uitkomst door 2</vt:lpstr>
      <vt:lpstr>Trek het getal waarmee je begon daar vanaf</vt:lpstr>
      <vt:lpstr>Wat zijn variabelen?</vt:lpstr>
      <vt:lpstr>PowerPoint-presentatie</vt:lpstr>
      <vt:lpstr>Variabelen aanmaken</vt:lpstr>
      <vt:lpstr>Waarom variabelen gebruiken?</vt:lpstr>
      <vt:lpstr>Waarom variabelen gebruiken?</vt:lpstr>
      <vt:lpstr>Waarom variabelen gebruiken?</vt:lpstr>
      <vt:lpstr>PowerPoint-presentatie</vt:lpstr>
      <vt:lpstr>PowerPoint-presentatie</vt:lpstr>
      <vt:lpstr>Verplaats de smiley 40 pixels naar links</vt:lpstr>
      <vt:lpstr>Verplaats de smiley 40 pixels naar links</vt:lpstr>
      <vt:lpstr>Slim:</vt:lpstr>
      <vt:lpstr>Nog beter -&gt; signaleer dit:</vt:lpstr>
      <vt:lpstr>PowerPoint-presentatie</vt:lpstr>
      <vt:lpstr>PowerPoint-presentatie</vt:lpstr>
      <vt:lpstr>PowerPoint-presentatie</vt:lpstr>
      <vt:lpstr>Waarom variabelen?</vt:lpstr>
      <vt:lpstr>Dit is nog maar het begin…</vt:lpstr>
      <vt:lpstr>Operaties op variabelen</vt:lpstr>
      <vt:lpstr>Welke naam geef je?</vt:lpstr>
      <vt:lpstr>Nu lastig, over een maand onbegrijpelijk</vt:lpstr>
      <vt:lpstr>Of zie de code uit p5.js library</vt:lpstr>
      <vt:lpstr>Dezelfde code, minified</vt:lpstr>
      <vt:lpstr>camelCase</vt:lpstr>
      <vt:lpstr>Welke gegevens kunnen in een variabele?</vt:lpstr>
      <vt:lpstr>Datatypen</vt:lpstr>
      <vt:lpstr>Strongly-Typed</vt:lpstr>
      <vt:lpstr>Geef de waarden van antwoordA t/m -D</vt:lpstr>
      <vt:lpstr>Geef de waarden van antwoordA t/m -D</vt:lpstr>
      <vt:lpstr>Dus…</vt:lpstr>
      <vt:lpstr>Handmatig omzetten</vt:lpstr>
      <vt:lpstr>Operaties op variabelen</vt:lpstr>
      <vt:lpstr>Var, let en const</vt:lpstr>
      <vt:lpstr>Grotere eenheden</vt:lpstr>
      <vt:lpstr>Variabelen in p5.js</vt:lpstr>
      <vt:lpstr>Doe dit nooit. Wel even om te oefenen</vt:lpstr>
      <vt:lpstr>Terugblik</vt:lpstr>
      <vt:lpstr>VRAGEN? (Graag hulp bij  stoelen terugzetten) </vt:lpstr>
      <vt:lpstr>College 3 Functies</vt:lpstr>
      <vt:lpstr>Inhoud van de colleges</vt:lpstr>
      <vt:lpstr>Wat is een functie?</vt:lpstr>
      <vt:lpstr>Een functie = variabele met code</vt:lpstr>
      <vt:lpstr>Teken Smiley</vt:lpstr>
      <vt:lpstr>Teken smiley, leesbaarder met functie.</vt:lpstr>
      <vt:lpstr>Teken 2 smiley’s </vt:lpstr>
      <vt:lpstr>Teken 2 smiley’s, zonder dubbele code  dankzij functie</vt:lpstr>
      <vt:lpstr>Een functie met parameters:  een samenhangend stuk code</vt:lpstr>
      <vt:lpstr>Een functie met parameter</vt:lpstr>
      <vt:lpstr>Intermezzo: volgorde van declaraties</vt:lpstr>
      <vt:lpstr>De scope van variabelen</vt:lpstr>
      <vt:lpstr>Kahoot vraag 1 Wat wordt afgedrukt?</vt:lpstr>
      <vt:lpstr>Kahoot vraag 2 Wat wordt afgedrukt?</vt:lpstr>
      <vt:lpstr>Intermezzo: verschil tussen var en let</vt:lpstr>
      <vt:lpstr>Een functie met 2 parameters </vt:lpstr>
      <vt:lpstr>Een functie met heel veel parameters:  onhandig en/of traag</vt:lpstr>
      <vt:lpstr>Het resultaat van een functie</vt:lpstr>
      <vt:lpstr>Nesten van functies</vt:lpstr>
      <vt:lpstr>Recursieve functies</vt:lpstr>
      <vt:lpstr>Terugblik</vt:lpstr>
      <vt:lpstr>Wat is een functie?</vt:lpstr>
      <vt:lpstr>Parameters en resultaat van een functie</vt:lpstr>
      <vt:lpstr>Globale en lokale variabelen</vt:lpstr>
      <vt:lpstr>Kahoot vraag  Wat vond je van dit college?</vt:lpstr>
      <vt:lpstr>VRAGEN? (Graag hulp bij  stoelen en tafels terugzetten) </vt:lpstr>
      <vt:lpstr>College 4 Selectie en logica</vt:lpstr>
      <vt:lpstr>Inhoud van de colleges</vt:lpstr>
      <vt:lpstr>Logica</vt:lpstr>
      <vt:lpstr>Expressie</vt:lpstr>
      <vt:lpstr>Operatoren</vt:lpstr>
      <vt:lpstr>Voorbeeld</vt:lpstr>
      <vt:lpstr>Kahoot Logische Expressies</vt:lpstr>
      <vt:lpstr>Intermezzo: het verschil tussen = en ===</vt:lpstr>
      <vt:lpstr>Intermezzo: het verschil tussen = en ===</vt:lpstr>
      <vt:lpstr>Selectie</vt:lpstr>
      <vt:lpstr>Selectie</vt:lpstr>
      <vt:lpstr>Selectie met geneste als-dan-anders</vt:lpstr>
      <vt:lpstr>Selectie met switch</vt:lpstr>
      <vt:lpstr>Voorbeeld</vt:lpstr>
      <vt:lpstr>Terugblik</vt:lpstr>
      <vt:lpstr>Tips om te onthouden</vt:lpstr>
      <vt:lpstr>VRAGEN? (Graag hulp bij  stoelen en tafels terugzetten) </vt:lpstr>
      <vt:lpstr>College 5 Herhaalstructuren</vt:lpstr>
      <vt:lpstr>Inhoud van de colleges</vt:lpstr>
      <vt:lpstr>Men neme…</vt:lpstr>
      <vt:lpstr>Code</vt:lpstr>
      <vt:lpstr>Men neme…</vt:lpstr>
      <vt:lpstr>Code</vt:lpstr>
      <vt:lpstr>herhaalstructuren</vt:lpstr>
      <vt:lpstr>Hoe zat het ook alweer met if?</vt:lpstr>
      <vt:lpstr>Herhaling lijkt op eenvoudige selectie</vt:lpstr>
      <vt:lpstr>Herhaling met while</vt:lpstr>
      <vt:lpstr>Stap voor stap</vt:lpstr>
      <vt:lpstr>Stap voor stap</vt:lpstr>
      <vt:lpstr>Stap voor stap</vt:lpstr>
      <vt:lpstr>Stap voor stap</vt:lpstr>
      <vt:lpstr>Stap voor stap</vt:lpstr>
      <vt:lpstr>Stap voor stap</vt:lpstr>
      <vt:lpstr>Stap voor stap</vt:lpstr>
      <vt:lpstr>Stap voor stap</vt:lpstr>
      <vt:lpstr>Stap voor stap</vt:lpstr>
      <vt:lpstr>Stap voor stap</vt:lpstr>
      <vt:lpstr>even doorspoelen…</vt:lpstr>
      <vt:lpstr>Stap voor stap</vt:lpstr>
      <vt:lpstr>Stap voor stap</vt:lpstr>
      <vt:lpstr>Stap voor stap</vt:lpstr>
      <vt:lpstr>Stap voor stap</vt:lpstr>
      <vt:lpstr>Stap voor stap</vt:lpstr>
      <vt:lpstr>Oefenen…</vt:lpstr>
      <vt:lpstr>Oefenen…</vt:lpstr>
      <vt:lpstr>Terugkerend patroon</vt:lpstr>
      <vt:lpstr>For in plaats van while</vt:lpstr>
      <vt:lpstr>For in plaats van while</vt:lpstr>
      <vt:lpstr>Herhaling – voorbeeld met for</vt:lpstr>
      <vt:lpstr>Nesten</vt:lpstr>
      <vt:lpstr>Nesten</vt:lpstr>
      <vt:lpstr>Nesten</vt:lpstr>
      <vt:lpstr>Stap voor stap</vt:lpstr>
      <vt:lpstr>Stap voor stap</vt:lpstr>
      <vt:lpstr>Stap voor stap</vt:lpstr>
      <vt:lpstr>Stap voor stap</vt:lpstr>
      <vt:lpstr>Stap voor stap</vt:lpstr>
      <vt:lpstr>Stap voor stap</vt:lpstr>
      <vt:lpstr>Stap voor stap</vt:lpstr>
      <vt:lpstr>Stap voor stap</vt:lpstr>
      <vt:lpstr>Stap voor stap</vt:lpstr>
      <vt:lpstr>Stap voor stap</vt:lpstr>
      <vt:lpstr>Stap voor stap</vt:lpstr>
      <vt:lpstr>Stap voor stap</vt:lpstr>
      <vt:lpstr>Stap voor stap</vt:lpstr>
      <vt:lpstr>Stap voor stap</vt:lpstr>
      <vt:lpstr>Stap voor stap</vt:lpstr>
      <vt:lpstr>Stap voor stap</vt:lpstr>
      <vt:lpstr>Stap voor stap</vt:lpstr>
      <vt:lpstr>Stap voor stap</vt:lpstr>
      <vt:lpstr>Stap voor stap</vt:lpstr>
      <vt:lpstr>Stap voor stap</vt:lpstr>
      <vt:lpstr>Stap voor stap</vt:lpstr>
      <vt:lpstr>Andere manier</vt:lpstr>
      <vt:lpstr>VRAGEN?  </vt:lpstr>
      <vt:lpstr>College 6 Arrays</vt:lpstr>
      <vt:lpstr>Inhoud van de colleges</vt:lpstr>
      <vt:lpstr>Een ToDo webapp</vt:lpstr>
      <vt:lpstr>Todo’s in geheugen bewaren</vt:lpstr>
      <vt:lpstr>Todo’s op het scherm printen</vt:lpstr>
      <vt:lpstr>Todo’s op het scherm printen</vt:lpstr>
      <vt:lpstr>Arrays</vt:lpstr>
      <vt:lpstr>Index start bij 0!</vt:lpstr>
      <vt:lpstr>Todo’s in geheugen bewaren</vt:lpstr>
      <vt:lpstr>Todo’s in geheugen bewaren</vt:lpstr>
      <vt:lpstr>Arrays bewerken</vt:lpstr>
      <vt:lpstr>Todo’s in geheugen bewaren</vt:lpstr>
      <vt:lpstr>Todo’s in geheugen bewaren</vt:lpstr>
      <vt:lpstr>Todo’s in geheugen bewaren</vt:lpstr>
      <vt:lpstr>Todo’s in geheugen bewaren</vt:lpstr>
      <vt:lpstr>Todo’s in geheugen bewaren</vt:lpstr>
      <vt:lpstr>Todo’s in geheugen bewaren</vt:lpstr>
      <vt:lpstr>Todo’s in geheugen bewaren</vt:lpstr>
      <vt:lpstr>Todo’s in geheugen bewaren</vt:lpstr>
      <vt:lpstr>Todo’s in geheugen bewaren</vt:lpstr>
      <vt:lpstr>Todo’s in geheugen bewaren</vt:lpstr>
      <vt:lpstr>Vraag</vt:lpstr>
      <vt:lpstr>Vraag</vt:lpstr>
      <vt:lpstr>Arrays en herhaling – een krachtige combi</vt:lpstr>
      <vt:lpstr>Arrays en herhaling</vt:lpstr>
      <vt:lpstr>Arrays en herhaling</vt:lpstr>
      <vt:lpstr>Zelf doen</vt:lpstr>
      <vt:lpstr>Zelf doen</vt:lpstr>
      <vt:lpstr>Zelf doen</vt:lpstr>
      <vt:lpstr>Zelf doen</vt:lpstr>
      <vt:lpstr>Zelf doen</vt:lpstr>
      <vt:lpstr>Zelf doen</vt:lpstr>
      <vt:lpstr>Niet doen:</vt:lpstr>
      <vt:lpstr>Wel doen:</vt:lpstr>
      <vt:lpstr>Arrays</vt:lpstr>
      <vt:lpstr>Arrays</vt:lpstr>
      <vt:lpstr>https://repl.it/@vangeest/jsP5Khan-array Zonder array</vt:lpstr>
      <vt:lpstr>https://repl.it/@vangeest/jsP5Khan-array Met array</vt:lpstr>
      <vt:lpstr>https://repl.it/@vangeest/jsP5Khan-array Met array en loop</vt:lpstr>
      <vt:lpstr>https://repl.it/@vangeest/jsP5Khan-array Met array en loop en willekeurig aantal elementen in de array</vt:lpstr>
      <vt:lpstr>2 dimensionale arrays</vt:lpstr>
      <vt:lpstr>https://repl.it/@vangeest/jsP5Khan-array2D gameveld met 1 rij (met array)</vt:lpstr>
      <vt:lpstr>https://repl.it/@vangeest/jsP5Khan-array2D gameveld met 1 rij (met array en functie)</vt:lpstr>
      <vt:lpstr>https://repl.it/@vangeest/jsP5Khan-array2D gameveld met 3 rijen</vt:lpstr>
      <vt:lpstr>https://repl.it/@vangeest/jsP5Khan-array2D gameveld met 3 rijen (opgeschoond)</vt:lpstr>
      <vt:lpstr>https://repl.it/@vangeest/jsP5Khan-array2D gameveld met y rijen (2 dimensionaal array)</vt:lpstr>
      <vt:lpstr>https://repl.it/@vangeest/jsP5Khan-array2D gameveld met y rijen (netter)</vt:lpstr>
      <vt:lpstr>VRAGEN?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Rekonomie</dc:title>
  <dc:creator>Sander van Geest</dc:creator>
  <cp:lastModifiedBy>AP Cammeraat</cp:lastModifiedBy>
  <cp:revision>497</cp:revision>
  <cp:lastPrinted>2020-03-19T08:09:49Z</cp:lastPrinted>
  <dcterms:created xsi:type="dcterms:W3CDTF">2017-08-27T11:36:23Z</dcterms:created>
  <dcterms:modified xsi:type="dcterms:W3CDTF">2023-02-24T08:46:31Z</dcterms:modified>
</cp:coreProperties>
</file>