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BC3A262-A7D4-4C54-A6C0-8964005F06A0}">
  <a:tblStyle styleId="{1BC3A262-A7D4-4C54-A6C0-8964005F06A0}" styleName="Table_0"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CECE7"/>
          </a:solidFill>
        </a:fill>
      </a:tcStyle>
    </a:wholeTbl>
    <a:band1H>
      <a:tcTxStyle/>
      <a:tcStyle>
        <a:fill>
          <a:solidFill>
            <a:srgbClr val="F8D6CC"/>
          </a:solidFill>
        </a:fill>
      </a:tcStyle>
    </a:band1H>
    <a:band2H>
      <a:tcTxStyle/>
    </a:band2H>
    <a:band1V>
      <a:tcTxStyle/>
      <a:tcStyle>
        <a:fill>
          <a:solidFill>
            <a:srgbClr val="F8D6CC"/>
          </a:solidFill>
        </a:fill>
      </a:tcStyle>
    </a:band1V>
    <a:band2V>
      <a:tcTxStyle/>
    </a:band2V>
    <a:lastCol>
      <a:tcTxStyle b="on" i="off">
        <a:font>
          <a:latin typeface="Calibri"/>
          <a:ea typeface="Calibri"/>
          <a:cs typeface="Calibri"/>
        </a:font>
        <a:srgbClr val="FFFFFF"/>
      </a:tcTxStyle>
      <a:tcStyle>
        <a:fill>
          <a:solidFill>
            <a:srgbClr val="ED7D3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fill>
          <a:solidFill>
            <a:srgbClr val="ED7D3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top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rgbClr val="ED7D3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bottom>
            <a:ln cap="flat" cmpd="sng" w="381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rgbClr val="ED7D31"/>
          </a:solidFill>
        </a:fill>
      </a:tcStyle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d0aa4d61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d0aa4d61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899bc890f8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899bc890f8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8605c1f0cc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8605c1f0cc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8605c1f0cc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8605c1f0cc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38605c1f0cc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38605c1f0cc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3a3060e8c1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3a3060e8c1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9d0aa4d61a_0_3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9d0aa4d61a_0_3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9d0aa4d61a_0_3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9d0aa4d61a_0_3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9d0aa4d61a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9d0aa4d61a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9d0aa4d61a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9d0aa4d61a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9d0aa4d61a_0_2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2" name="Google Shape;82;g39d0aa4d61a_0_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9d0aa4d61a_0_27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39d0aa4d61a_0_2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89d5d1c5b9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89d5d1c5b9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899bc890f8_0_1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899bc890f8_0_1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Les Structuur</a:t>
            </a:r>
            <a:endParaRPr/>
          </a:p>
        </p:txBody>
      </p:sp>
      <p:sp>
        <p:nvSpPr>
          <p:cNvPr id="55" name="Google Shape;55;p1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-334327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nl"/>
              <a:t>Groepjes maken van 3-5 personen (Hoeft niet in te loggen, pak al wel een blaadje)</a:t>
            </a:r>
            <a:endParaRPr/>
          </a:p>
          <a:p>
            <a:pPr indent="-328453" lvl="0" marL="457200" rtl="0" algn="l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nl" sz="1700"/>
              <a:t>Hehaling bits ‘n bytes</a:t>
            </a:r>
            <a:r>
              <a:rPr lang="nl" sz="1700"/>
              <a:t> (10 min)</a:t>
            </a:r>
            <a:endParaRPr sz="17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nl"/>
              <a:t>Uitleg (15 min)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nl"/>
              <a:t>Quiz (5 vragen) in groepjes (15 min)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34327" lvl="0" marL="457200" rtl="0" algn="l">
              <a:spcBef>
                <a:spcPts val="1200"/>
              </a:spcBef>
              <a:spcAft>
                <a:spcPts val="0"/>
              </a:spcAft>
              <a:buSzPct val="100000"/>
              <a:buChar char="●"/>
            </a:pPr>
            <a:r>
              <a:rPr lang="nl"/>
              <a:t>Afsluiting (5 min)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Binair talstelsel</a:t>
            </a:r>
            <a:endParaRPr/>
          </a:p>
        </p:txBody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In plaats van cijfers maken we een rij van bits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Hoeveel verschillende waarden kan een bit aannemen?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 vormen we 1000 met binaire getallen?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 vormen we 803 met binaire getallen?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Welk getal is 1100100100?  </a:t>
            </a:r>
            <a:endParaRPr/>
          </a:p>
        </p:txBody>
      </p:sp>
      <p:graphicFrame>
        <p:nvGraphicFramePr>
          <p:cNvPr id="112" name="Google Shape;112;p22"/>
          <p:cNvGraphicFramePr/>
          <p:nvPr/>
        </p:nvGraphicFramePr>
        <p:xfrm>
          <a:off x="201032" y="38146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{1BC3A262-A7D4-4C54-A6C0-8964005F06A0}</a:tableStyleId>
              </a:tblPr>
              <a:tblGrid>
                <a:gridCol w="1018025"/>
                <a:gridCol w="865500"/>
                <a:gridCol w="848475"/>
                <a:gridCol w="828275"/>
                <a:gridCol w="741800"/>
                <a:gridCol w="740450"/>
                <a:gridCol w="768000"/>
                <a:gridCol w="658725"/>
                <a:gridCol w="727100"/>
                <a:gridCol w="793975"/>
                <a:gridCol w="751625"/>
              </a:tblGrid>
              <a:tr h="570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1024 (2^10)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512 (2^9)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256 (2^8)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128 (2^7)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64 (2^6)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32 (2^5)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16 (2^4)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8 (2^3)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4 (2^2)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2 (2^1)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 (2^0)</a:t>
                      </a:r>
                      <a:endParaRPr sz="1300"/>
                    </a:p>
                  </a:txBody>
                  <a:tcPr marT="45725" marB="45725" marR="91450" marL="91450"/>
                </a:tc>
              </a:tr>
              <a:tr h="429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Klaar voor verwarring?</a:t>
            </a:r>
            <a:endParaRPr/>
          </a:p>
        </p:txBody>
      </p:sp>
      <p:pic>
        <p:nvPicPr>
          <p:cNvPr id="118" name="Google Shape;11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2900" y="1700000"/>
            <a:ext cx="4643600" cy="23218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73925" y="577400"/>
            <a:ext cx="3010550" cy="4373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Hexadecimaal talstelsel</a:t>
            </a:r>
            <a:endParaRPr/>
          </a:p>
        </p:txBody>
      </p:sp>
      <p:sp>
        <p:nvSpPr>
          <p:cNvPr id="125" name="Google Shape;125;p24"/>
          <p:cNvSpPr txBox="1"/>
          <p:nvPr>
            <p:ph idx="1" type="body"/>
          </p:nvPr>
        </p:nvSpPr>
        <p:spPr>
          <a:xfrm>
            <a:off x="254325" y="1017725"/>
            <a:ext cx="8520600" cy="266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Cijfers + Letters =&gt; Meer mogelijkheden (kortere getallen)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0,1,2,3,4,5,6,7,8,9,A,B,C,D,E,F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Decimaal 15 = Hexadecimaal F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 vormen we 1000 met hexadecimale getallen?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3 * 256 + 14 * 16 + 8 * 1 =&gt; 3E8</a:t>
            </a:r>
            <a:endParaRPr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 vorm je 803 met hexadecimale getallen?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Welk getal is 2BC in decimale getallen?</a:t>
            </a:r>
            <a:endParaRPr/>
          </a:p>
        </p:txBody>
      </p:sp>
      <p:graphicFrame>
        <p:nvGraphicFramePr>
          <p:cNvPr id="126" name="Google Shape;126;p24"/>
          <p:cNvGraphicFramePr/>
          <p:nvPr/>
        </p:nvGraphicFramePr>
        <p:xfrm>
          <a:off x="201032" y="381461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{1BC3A262-A7D4-4C54-A6C0-8964005F06A0}</a:tableStyleId>
              </a:tblPr>
              <a:tblGrid>
                <a:gridCol w="1848500"/>
                <a:gridCol w="2398425"/>
                <a:gridCol w="2107650"/>
                <a:gridCol w="1921125"/>
              </a:tblGrid>
              <a:tr h="570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4096 (16^3)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256 (16^2)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16 (16^1)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1 (16^0)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429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pic>
        <p:nvPicPr>
          <p:cNvPr id="127" name="Google Shape;127;p24"/>
          <p:cNvPicPr preferRelativeResize="0"/>
          <p:nvPr/>
        </p:nvPicPr>
        <p:blipFill rotWithShape="1">
          <a:blip r:embed="rId3">
            <a:alphaModFix/>
          </a:blip>
          <a:srcRect b="0" l="0" r="24908" t="0"/>
          <a:stretch/>
        </p:blipFill>
        <p:spPr>
          <a:xfrm>
            <a:off x="6904425" y="445025"/>
            <a:ext cx="1620125" cy="3134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Binair naar Hexadecimaal (en omgekeerd)</a:t>
            </a:r>
            <a:endParaRPr/>
          </a:p>
        </p:txBody>
      </p:sp>
      <p:sp>
        <p:nvSpPr>
          <p:cNvPr id="133" name="Google Shape;133;p25"/>
          <p:cNvSpPr txBox="1"/>
          <p:nvPr>
            <p:ph idx="1" type="body"/>
          </p:nvPr>
        </p:nvSpPr>
        <p:spPr>
          <a:xfrm>
            <a:off x="254325" y="1017725"/>
            <a:ext cx="8520600" cy="2662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Je kan één hexadecimaal getal zien als 4 bits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Groepeer bits per 4 en zet om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1111101 =&gt; 0111 1101 =&gt; 7 13 =&gt; 7D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7D =&gt; 7 13 =&gt; 0111 1101 =&gt; 1111101</a:t>
            </a:r>
            <a:endParaRPr/>
          </a:p>
        </p:txBody>
      </p:sp>
      <p:graphicFrame>
        <p:nvGraphicFramePr>
          <p:cNvPr id="134" name="Google Shape;134;p25"/>
          <p:cNvGraphicFramePr/>
          <p:nvPr/>
        </p:nvGraphicFramePr>
        <p:xfrm>
          <a:off x="254332" y="2571762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{1BC3A262-A7D4-4C54-A6C0-8964005F06A0}</a:tableStyleId>
              </a:tblPr>
              <a:tblGrid>
                <a:gridCol w="1848500"/>
                <a:gridCol w="2398425"/>
                <a:gridCol w="2107650"/>
                <a:gridCol w="1921125"/>
              </a:tblGrid>
              <a:tr h="570225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0-15 (16^0)</a:t>
                      </a:r>
                      <a:endParaRPr b="1" sz="1600">
                        <a:solidFill>
                          <a:srgbClr val="FFFFFF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  <a:tr h="570225">
                <a:tc gridSpan="4"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0,1,2,3,4,5,6,7,8,9,A,B,C,D,E,F</a:t>
                      </a:r>
                      <a:endParaRPr sz="1600"/>
                    </a:p>
                  </a:txBody>
                  <a:tcPr marT="45725" marB="45725" marR="91450" marL="91450"/>
                </a:tc>
                <a:tc hMerge="1"/>
                <a:tc hMerge="1"/>
                <a:tc hMerge="1"/>
              </a:tr>
              <a:tr h="570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 sz="1600">
                          <a:solidFill>
                            <a:schemeClr val="lt1"/>
                          </a:solidFill>
                        </a:rPr>
                        <a:t>8-15 (2^3)</a:t>
                      </a:r>
                      <a:endParaRPr b="1" sz="1600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 sz="1600">
                          <a:solidFill>
                            <a:schemeClr val="lt1"/>
                          </a:solidFill>
                        </a:rPr>
                        <a:t>4-7 (2^2)</a:t>
                      </a:r>
                      <a:endParaRPr b="1" sz="1600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 sz="1600">
                          <a:solidFill>
                            <a:schemeClr val="lt1"/>
                          </a:solidFill>
                        </a:rPr>
                        <a:t>2-3 (2^1)</a:t>
                      </a:r>
                      <a:endParaRPr b="1" sz="1600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nl" sz="1600">
                          <a:solidFill>
                            <a:schemeClr val="lt1"/>
                          </a:solidFill>
                        </a:rPr>
                        <a:t>0-1 (2^0)</a:t>
                      </a:r>
                      <a:endParaRPr b="1" sz="1600">
                        <a:solidFill>
                          <a:schemeClr val="lt1"/>
                        </a:solidFill>
                      </a:endParaRPr>
                    </a:p>
                  </a:txBody>
                  <a:tcPr marT="45725" marB="45725" marR="91450" marL="91450">
                    <a:solidFill>
                      <a:srgbClr val="ED7D31"/>
                    </a:solidFill>
                  </a:tcPr>
                </a:tc>
              </a:tr>
              <a:tr h="429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</a:rPr>
                        <a:t>0,1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</a:rPr>
                        <a:t>0,1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nl" sz="1600">
                          <a:solidFill>
                            <a:schemeClr val="dk1"/>
                          </a:solidFill>
                        </a:rPr>
                        <a:t>0,1</a:t>
                      </a:r>
                      <a:endParaRPr sz="18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0,1</a:t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Tabellen</a:t>
            </a:r>
            <a:endParaRPr/>
          </a:p>
        </p:txBody>
      </p:sp>
      <p:graphicFrame>
        <p:nvGraphicFramePr>
          <p:cNvPr id="140" name="Google Shape;140;p26"/>
          <p:cNvGraphicFramePr/>
          <p:nvPr/>
        </p:nvGraphicFramePr>
        <p:xfrm>
          <a:off x="201032" y="163673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{1BC3A262-A7D4-4C54-A6C0-8964005F06A0}</a:tableStyleId>
              </a:tblPr>
              <a:tblGrid>
                <a:gridCol w="1018025"/>
                <a:gridCol w="865500"/>
                <a:gridCol w="848475"/>
                <a:gridCol w="828275"/>
                <a:gridCol w="741800"/>
                <a:gridCol w="740450"/>
                <a:gridCol w="768000"/>
                <a:gridCol w="658725"/>
                <a:gridCol w="727100"/>
                <a:gridCol w="793975"/>
                <a:gridCol w="751625"/>
              </a:tblGrid>
              <a:tr h="57022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1024 (2^10)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512 (2^9)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256 (2^8)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128 (2^7)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64 (2^6)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32 (2^5)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16 (2^4)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8 (2^3)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4 (2^2)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2 (2^1)</a:t>
                      </a:r>
                      <a:endParaRPr sz="13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300"/>
                        <a:t>1 (2^0)</a:t>
                      </a:r>
                      <a:endParaRPr sz="1300"/>
                    </a:p>
                  </a:txBody>
                  <a:tcPr marT="45725" marB="45725" marR="91450" marL="91450"/>
                </a:tc>
              </a:tr>
              <a:tr h="429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graphicFrame>
        <p:nvGraphicFramePr>
          <p:cNvPr id="141" name="Google Shape;141;p26"/>
          <p:cNvGraphicFramePr/>
          <p:nvPr/>
        </p:nvGraphicFramePr>
        <p:xfrm>
          <a:off x="434157" y="309638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{1BC3A262-A7D4-4C54-A6C0-8964005F06A0}</a:tableStyleId>
              </a:tblPr>
              <a:tblGrid>
                <a:gridCol w="1848500"/>
                <a:gridCol w="2398425"/>
                <a:gridCol w="2107650"/>
                <a:gridCol w="1921125"/>
              </a:tblGrid>
              <a:tr h="5702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4096 (16^3)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256 (16^2)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16 (16^1)</a:t>
                      </a:r>
                      <a:endParaRPr sz="12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200"/>
                        <a:t>1 (16^0)</a:t>
                      </a:r>
                      <a:endParaRPr sz="1200"/>
                    </a:p>
                  </a:txBody>
                  <a:tcPr marT="45725" marB="45725" marR="91450" marL="91450"/>
                </a:tc>
              </a:tr>
              <a:tr h="4291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6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Herhaling Bits ‘n Bytes</a:t>
            </a:r>
            <a:endParaRPr/>
          </a:p>
        </p:txBody>
      </p:sp>
      <p:sp>
        <p:nvSpPr>
          <p:cNvPr id="61" name="Google Shape;61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Hoeveel waardes kan een bit aannemen?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Hoeveel bits is één byte?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Hoeveel waardes kan een byte aannemen?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Hoeveel waardes kan een kilobyte (1000 bytes) aannemen?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Hoeveelheden van geheugen</a:t>
            </a:r>
            <a:endParaRPr/>
          </a:p>
        </p:txBody>
      </p:sp>
      <p:graphicFrame>
        <p:nvGraphicFramePr>
          <p:cNvPr id="67" name="Google Shape;67;p15"/>
          <p:cNvGraphicFramePr/>
          <p:nvPr/>
        </p:nvGraphicFramePr>
        <p:xfrm>
          <a:off x="619220" y="106063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{1BC3A262-A7D4-4C54-A6C0-8964005F06A0}</a:tableStyleId>
              </a:tblPr>
              <a:tblGrid>
                <a:gridCol w="1253000"/>
                <a:gridCol w="3258950"/>
                <a:gridCol w="3174425"/>
              </a:tblGrid>
              <a:tr h="579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Kenmerk</a:t>
                      </a:r>
                      <a:endParaRPr sz="1600" u="none" cap="none" strike="noStrike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SI-eenheden (decimaal)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Klassieke eenheden (binair)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579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Rekenbasis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10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2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83645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Gebruik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Fabrikanten, Marketing, …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Computers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579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Kilobyte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1.000 bytes (10^3) - 1 KB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1.024 bytes (2^10) - 1KiB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579075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Megabyte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1.000.000 bytes (10^6) - 1 MB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1.048.576 bytes (2^20) - 1 MiB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21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Gigabyte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1.000.000.000 bytes (10^9) - 1 GB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1.073.741.824 bytes (2^30) - 1GiB</a:t>
                      </a:r>
                      <a:endParaRPr sz="1600"/>
                    </a:p>
                  </a:txBody>
                  <a:tcPr marT="45725" marB="45725" marR="91450" marL="91450"/>
                </a:tc>
              </a:tr>
              <a:tr h="321700"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600"/>
                        <a:t>Terabyte</a:t>
                      </a:r>
                      <a:endParaRPr sz="16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500"/>
                        <a:t>1.000.000.000.000 bytes (10^12) - 1 TB</a:t>
                      </a:r>
                      <a:endParaRPr sz="1500"/>
                    </a:p>
                  </a:txBody>
                  <a:tcPr marT="45725" marB="45725" marR="91450" marL="91450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nl" sz="1500"/>
                        <a:t>1.099.511.627.776 bytes (2^40) - 1 TiB</a:t>
                      </a:r>
                      <a:endParaRPr sz="1500"/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Vraag 2:</a:t>
            </a:r>
            <a:endParaRPr/>
          </a:p>
        </p:txBody>
      </p:sp>
      <p:sp>
        <p:nvSpPr>
          <p:cNvPr id="73" name="Google Shape;73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2857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7200"/>
              <a:t>Hoeveel bits zitten er in 4 KB?</a:t>
            </a:r>
            <a:endParaRPr sz="72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Vraag 3: </a:t>
            </a:r>
            <a:endParaRPr/>
          </a:p>
        </p:txBody>
      </p:sp>
      <p:sp>
        <p:nvSpPr>
          <p:cNvPr id="79" name="Google Shape;79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2857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 fontScale="85000"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7200"/>
              <a:t>Hoeveel verschillende combinaties kan ik maken met 2 bytes?</a:t>
            </a:r>
            <a:endParaRPr sz="72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Vraag 4:</a:t>
            </a:r>
            <a:endParaRPr/>
          </a:p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2857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 lnSpcReduction="20000"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7200"/>
              <a:t>Een bestand is 8 MB groot, hoeveel Mb is dat?</a:t>
            </a:r>
            <a:endParaRPr sz="72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Vraag 10: </a:t>
            </a:r>
            <a:endParaRPr/>
          </a:p>
        </p:txBody>
      </p:sp>
      <p:sp>
        <p:nvSpPr>
          <p:cNvPr id="91" name="Google Shape;91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ln cap="flat" cmpd="sng" w="28575">
            <a:solidFill>
              <a:srgbClr val="000000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rmAutofit fontScale="92500" lnSpcReduction="10000"/>
          </a:bodyPr>
          <a:lstStyle/>
          <a:p>
            <a:pPr indent="0" lvl="0" marL="457200" rtl="0" algn="ctr">
              <a:spcBef>
                <a:spcPts val="0"/>
              </a:spcBef>
              <a:spcAft>
                <a:spcPts val="1200"/>
              </a:spcAft>
              <a:buNone/>
            </a:pPr>
            <a:r>
              <a:rPr lang="nl" sz="7200"/>
              <a:t>Een computer heeft 2TB opslag. Hoeveel GiB is dat?</a:t>
            </a:r>
            <a:endParaRPr sz="7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Talstelsels</a:t>
            </a:r>
            <a:endParaRPr/>
          </a:p>
        </p:txBody>
      </p:sp>
      <p:sp>
        <p:nvSpPr>
          <p:cNvPr id="97" name="Google Shape;97;p20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Mnr. Segers</a:t>
            </a:r>
            <a:endParaRPr/>
          </a:p>
        </p:txBody>
      </p:sp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08200" y="380600"/>
            <a:ext cx="3607956" cy="121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9" name="Google Shape;99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115038" y="2715550"/>
            <a:ext cx="2809875" cy="2209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Decimaal talstelsel</a:t>
            </a:r>
            <a:endParaRPr/>
          </a:p>
        </p:txBody>
      </p:sp>
      <p:sp>
        <p:nvSpPr>
          <p:cNvPr id="105" name="Google Shape;105;p2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Uitvogelen hoe (decimaal) talstelsel werkt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Hoeveel verschillende cijfers zijn er?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Getal 1024 =&gt; Cijfers 1,0,2,4 in bepaalde volgorde =&gt; Hoe kun je dit wiskundig berekenen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45720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1024 = 1 * ? + 0 * ? + 2 * ? + 4 * ?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