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sldIdLst>
    <p:sldId id="266" r:id="rId2"/>
    <p:sldId id="278" r:id="rId3"/>
    <p:sldId id="279" r:id="rId4"/>
    <p:sldId id="280" r:id="rId5"/>
    <p:sldId id="281" r:id="rId6"/>
    <p:sldId id="257" r:id="rId7"/>
    <p:sldId id="267" r:id="rId8"/>
    <p:sldId id="268" r:id="rId9"/>
    <p:sldId id="269" r:id="rId10"/>
    <p:sldId id="258" r:id="rId11"/>
    <p:sldId id="270" r:id="rId12"/>
    <p:sldId id="271" r:id="rId13"/>
    <p:sldId id="313" r:id="rId14"/>
    <p:sldId id="314" r:id="rId15"/>
    <p:sldId id="272" r:id="rId16"/>
    <p:sldId id="273" r:id="rId17"/>
    <p:sldId id="277" r:id="rId18"/>
    <p:sldId id="274" r:id="rId19"/>
    <p:sldId id="259" r:id="rId20"/>
    <p:sldId id="282" r:id="rId21"/>
    <p:sldId id="283" r:id="rId22"/>
    <p:sldId id="284" r:id="rId23"/>
    <p:sldId id="285" r:id="rId24"/>
    <p:sldId id="286" r:id="rId25"/>
    <p:sldId id="287" r:id="rId26"/>
    <p:sldId id="288" r:id="rId27"/>
    <p:sldId id="289" r:id="rId28"/>
    <p:sldId id="290" r:id="rId29"/>
    <p:sldId id="291" r:id="rId30"/>
    <p:sldId id="292" r:id="rId31"/>
    <p:sldId id="261" r:id="rId32"/>
    <p:sldId id="293" r:id="rId33"/>
    <p:sldId id="294" r:id="rId34"/>
    <p:sldId id="295" r:id="rId35"/>
    <p:sldId id="296" r:id="rId36"/>
    <p:sldId id="297" r:id="rId37"/>
    <p:sldId id="298" r:id="rId38"/>
    <p:sldId id="299" r:id="rId39"/>
    <p:sldId id="262" r:id="rId40"/>
    <p:sldId id="300" r:id="rId41"/>
    <p:sldId id="301" r:id="rId42"/>
    <p:sldId id="302" r:id="rId43"/>
    <p:sldId id="303" r:id="rId44"/>
    <p:sldId id="304" r:id="rId45"/>
    <p:sldId id="263" r:id="rId46"/>
    <p:sldId id="305" r:id="rId47"/>
    <p:sldId id="306" r:id="rId48"/>
    <p:sldId id="307" r:id="rId49"/>
    <p:sldId id="308" r:id="rId50"/>
    <p:sldId id="309" r:id="rId51"/>
    <p:sldId id="312" r:id="rId52"/>
    <p:sldId id="315" r:id="rId53"/>
    <p:sldId id="317" r:id="rId54"/>
    <p:sldId id="318" r:id="rId55"/>
    <p:sldId id="319" r:id="rId56"/>
    <p:sldId id="320" r:id="rId57"/>
    <p:sldId id="321" r:id="rId58"/>
    <p:sldId id="322" r:id="rId59"/>
    <p:sldId id="316" r:id="rId60"/>
    <p:sldId id="323" r:id="rId61"/>
    <p:sldId id="324" r:id="rId6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660"/>
  </p:normalViewPr>
  <p:slideViewPr>
    <p:cSldViewPr snapToGrid="0">
      <p:cViewPr varScale="1">
        <p:scale>
          <a:sx n="123" d="100"/>
          <a:sy n="123" d="100"/>
        </p:scale>
        <p:origin x="25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EF807E-9484-A045-A1A2-FE5B43A3AC42}" type="datetimeFigureOut">
              <a:rPr lang="nl-NL" smtClean="0"/>
              <a:t>06-01-2025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F40D41-701C-414E-A2B9-6F76F73DB334}" type="slidenum">
              <a:rPr lang="nl-NL" smtClean="0"/>
              <a:t>‹nr.›</a:t>
            </a:fld>
            <a:endParaRPr lang="nl-NL"/>
          </a:p>
        </p:txBody>
      </p:sp>
    </p:spTree>
    <p:extLst>
      <p:ext uri="{BB962C8B-B14F-4D97-AF65-F5344CB8AC3E}">
        <p14:creationId xmlns:p14="http://schemas.microsoft.com/office/powerpoint/2010/main" val="1213611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39</a:t>
            </a:fld>
            <a:endParaRPr lang="nl-NL"/>
          </a:p>
        </p:txBody>
      </p:sp>
    </p:spTree>
    <p:extLst>
      <p:ext uri="{BB962C8B-B14F-4D97-AF65-F5344CB8AC3E}">
        <p14:creationId xmlns:p14="http://schemas.microsoft.com/office/powerpoint/2010/main" val="3056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48</a:t>
            </a:fld>
            <a:endParaRPr lang="nl-NL"/>
          </a:p>
        </p:txBody>
      </p:sp>
    </p:spTree>
    <p:extLst>
      <p:ext uri="{BB962C8B-B14F-4D97-AF65-F5344CB8AC3E}">
        <p14:creationId xmlns:p14="http://schemas.microsoft.com/office/powerpoint/2010/main" val="1190487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49</a:t>
            </a:fld>
            <a:endParaRPr lang="nl-NL"/>
          </a:p>
        </p:txBody>
      </p:sp>
    </p:spTree>
    <p:extLst>
      <p:ext uri="{BB962C8B-B14F-4D97-AF65-F5344CB8AC3E}">
        <p14:creationId xmlns:p14="http://schemas.microsoft.com/office/powerpoint/2010/main" val="147450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50</a:t>
            </a:fld>
            <a:endParaRPr lang="nl-NL"/>
          </a:p>
        </p:txBody>
      </p:sp>
    </p:spTree>
    <p:extLst>
      <p:ext uri="{BB962C8B-B14F-4D97-AF65-F5344CB8AC3E}">
        <p14:creationId xmlns:p14="http://schemas.microsoft.com/office/powerpoint/2010/main" val="568253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51</a:t>
            </a:fld>
            <a:endParaRPr lang="nl-NL"/>
          </a:p>
        </p:txBody>
      </p:sp>
    </p:spTree>
    <p:extLst>
      <p:ext uri="{BB962C8B-B14F-4D97-AF65-F5344CB8AC3E}">
        <p14:creationId xmlns:p14="http://schemas.microsoft.com/office/powerpoint/2010/main" val="2715511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52</a:t>
            </a:fld>
            <a:endParaRPr lang="nl-NL"/>
          </a:p>
        </p:txBody>
      </p:sp>
    </p:spTree>
    <p:extLst>
      <p:ext uri="{BB962C8B-B14F-4D97-AF65-F5344CB8AC3E}">
        <p14:creationId xmlns:p14="http://schemas.microsoft.com/office/powerpoint/2010/main" val="2393239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53</a:t>
            </a:fld>
            <a:endParaRPr lang="nl-NL"/>
          </a:p>
        </p:txBody>
      </p:sp>
    </p:spTree>
    <p:extLst>
      <p:ext uri="{BB962C8B-B14F-4D97-AF65-F5344CB8AC3E}">
        <p14:creationId xmlns:p14="http://schemas.microsoft.com/office/powerpoint/2010/main" val="3622533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54</a:t>
            </a:fld>
            <a:endParaRPr lang="nl-NL"/>
          </a:p>
        </p:txBody>
      </p:sp>
    </p:spTree>
    <p:extLst>
      <p:ext uri="{BB962C8B-B14F-4D97-AF65-F5344CB8AC3E}">
        <p14:creationId xmlns:p14="http://schemas.microsoft.com/office/powerpoint/2010/main" val="27585519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55</a:t>
            </a:fld>
            <a:endParaRPr lang="nl-NL"/>
          </a:p>
        </p:txBody>
      </p:sp>
    </p:spTree>
    <p:extLst>
      <p:ext uri="{BB962C8B-B14F-4D97-AF65-F5344CB8AC3E}">
        <p14:creationId xmlns:p14="http://schemas.microsoft.com/office/powerpoint/2010/main" val="6310573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56</a:t>
            </a:fld>
            <a:endParaRPr lang="nl-NL"/>
          </a:p>
        </p:txBody>
      </p:sp>
    </p:spTree>
    <p:extLst>
      <p:ext uri="{BB962C8B-B14F-4D97-AF65-F5344CB8AC3E}">
        <p14:creationId xmlns:p14="http://schemas.microsoft.com/office/powerpoint/2010/main" val="3831479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57</a:t>
            </a:fld>
            <a:endParaRPr lang="nl-NL"/>
          </a:p>
        </p:txBody>
      </p:sp>
    </p:spTree>
    <p:extLst>
      <p:ext uri="{BB962C8B-B14F-4D97-AF65-F5344CB8AC3E}">
        <p14:creationId xmlns:p14="http://schemas.microsoft.com/office/powerpoint/2010/main" val="1947080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40</a:t>
            </a:fld>
            <a:endParaRPr lang="nl-NL"/>
          </a:p>
        </p:txBody>
      </p:sp>
    </p:spTree>
    <p:extLst>
      <p:ext uri="{BB962C8B-B14F-4D97-AF65-F5344CB8AC3E}">
        <p14:creationId xmlns:p14="http://schemas.microsoft.com/office/powerpoint/2010/main" val="1844989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58</a:t>
            </a:fld>
            <a:endParaRPr lang="nl-NL"/>
          </a:p>
        </p:txBody>
      </p:sp>
    </p:spTree>
    <p:extLst>
      <p:ext uri="{BB962C8B-B14F-4D97-AF65-F5344CB8AC3E}">
        <p14:creationId xmlns:p14="http://schemas.microsoft.com/office/powerpoint/2010/main" val="276494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59</a:t>
            </a:fld>
            <a:endParaRPr lang="nl-NL"/>
          </a:p>
        </p:txBody>
      </p:sp>
    </p:spTree>
    <p:extLst>
      <p:ext uri="{BB962C8B-B14F-4D97-AF65-F5344CB8AC3E}">
        <p14:creationId xmlns:p14="http://schemas.microsoft.com/office/powerpoint/2010/main" val="42420399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60</a:t>
            </a:fld>
            <a:endParaRPr lang="nl-NL"/>
          </a:p>
        </p:txBody>
      </p:sp>
    </p:spTree>
    <p:extLst>
      <p:ext uri="{BB962C8B-B14F-4D97-AF65-F5344CB8AC3E}">
        <p14:creationId xmlns:p14="http://schemas.microsoft.com/office/powerpoint/2010/main" val="2781095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61</a:t>
            </a:fld>
            <a:endParaRPr lang="nl-NL"/>
          </a:p>
        </p:txBody>
      </p:sp>
    </p:spTree>
    <p:extLst>
      <p:ext uri="{BB962C8B-B14F-4D97-AF65-F5344CB8AC3E}">
        <p14:creationId xmlns:p14="http://schemas.microsoft.com/office/powerpoint/2010/main" val="3284293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41</a:t>
            </a:fld>
            <a:endParaRPr lang="nl-NL"/>
          </a:p>
        </p:txBody>
      </p:sp>
    </p:spTree>
    <p:extLst>
      <p:ext uri="{BB962C8B-B14F-4D97-AF65-F5344CB8AC3E}">
        <p14:creationId xmlns:p14="http://schemas.microsoft.com/office/powerpoint/2010/main" val="743983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42</a:t>
            </a:fld>
            <a:endParaRPr lang="nl-NL"/>
          </a:p>
        </p:txBody>
      </p:sp>
    </p:spTree>
    <p:extLst>
      <p:ext uri="{BB962C8B-B14F-4D97-AF65-F5344CB8AC3E}">
        <p14:creationId xmlns:p14="http://schemas.microsoft.com/office/powerpoint/2010/main" val="865670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43</a:t>
            </a:fld>
            <a:endParaRPr lang="nl-NL"/>
          </a:p>
        </p:txBody>
      </p:sp>
    </p:spTree>
    <p:extLst>
      <p:ext uri="{BB962C8B-B14F-4D97-AF65-F5344CB8AC3E}">
        <p14:creationId xmlns:p14="http://schemas.microsoft.com/office/powerpoint/2010/main" val="2890879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44</a:t>
            </a:fld>
            <a:endParaRPr lang="nl-NL"/>
          </a:p>
        </p:txBody>
      </p:sp>
    </p:spTree>
    <p:extLst>
      <p:ext uri="{BB962C8B-B14F-4D97-AF65-F5344CB8AC3E}">
        <p14:creationId xmlns:p14="http://schemas.microsoft.com/office/powerpoint/2010/main" val="3694924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45</a:t>
            </a:fld>
            <a:endParaRPr lang="nl-NL"/>
          </a:p>
        </p:txBody>
      </p:sp>
    </p:spTree>
    <p:extLst>
      <p:ext uri="{BB962C8B-B14F-4D97-AF65-F5344CB8AC3E}">
        <p14:creationId xmlns:p14="http://schemas.microsoft.com/office/powerpoint/2010/main" val="2602943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46</a:t>
            </a:fld>
            <a:endParaRPr lang="nl-NL"/>
          </a:p>
        </p:txBody>
      </p:sp>
    </p:spTree>
    <p:extLst>
      <p:ext uri="{BB962C8B-B14F-4D97-AF65-F5344CB8AC3E}">
        <p14:creationId xmlns:p14="http://schemas.microsoft.com/office/powerpoint/2010/main" val="1258543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FF40D41-701C-414E-A2B9-6F76F73DB334}" type="slidenum">
              <a:rPr lang="nl-NL" smtClean="0"/>
              <a:t>47</a:t>
            </a:fld>
            <a:endParaRPr lang="nl-NL"/>
          </a:p>
        </p:txBody>
      </p:sp>
    </p:spTree>
    <p:extLst>
      <p:ext uri="{BB962C8B-B14F-4D97-AF65-F5344CB8AC3E}">
        <p14:creationId xmlns:p14="http://schemas.microsoft.com/office/powerpoint/2010/main" val="3587317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DDF9C1-5C0F-99AD-846F-4E02F047A777}"/>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8AF0432F-96BF-3809-32E0-2A9C07BFDB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33127B0-A4AB-B4A9-FD9D-780DD56C93E1}"/>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5" name="Tijdelijke aanduiding voor voettekst 4">
            <a:extLst>
              <a:ext uri="{FF2B5EF4-FFF2-40B4-BE49-F238E27FC236}">
                <a16:creationId xmlns:a16="http://schemas.microsoft.com/office/drawing/2014/main" id="{B1073DDF-572B-F8A5-431B-A6955904331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E95F47D-3311-13EF-D51A-545C19CF562C}"/>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2944382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B6F94B-C014-D706-2448-20951AB472E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0208859-13BA-5DA7-1E6E-D625CB071E64}"/>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A4F85D7-2C23-FD11-2BDD-DEF3B4121A9E}"/>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5" name="Tijdelijke aanduiding voor voettekst 4">
            <a:extLst>
              <a:ext uri="{FF2B5EF4-FFF2-40B4-BE49-F238E27FC236}">
                <a16:creationId xmlns:a16="http://schemas.microsoft.com/office/drawing/2014/main" id="{74B15A4E-6079-43F3-147E-9933C7B1FC5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034BB92-3034-3BD9-A5B1-42A15D8B011B}"/>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3185635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7C47DC3-F8B9-45AB-C715-3556680C199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8A7ACE56-63BE-0787-7932-179513174DC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8F1FB1C-D62E-CE03-CBB8-F2FBF95299DA}"/>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5" name="Tijdelijke aanduiding voor voettekst 4">
            <a:extLst>
              <a:ext uri="{FF2B5EF4-FFF2-40B4-BE49-F238E27FC236}">
                <a16:creationId xmlns:a16="http://schemas.microsoft.com/office/drawing/2014/main" id="{E51DEB26-5A0D-936C-8340-DFAE63B31A5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2D0DD7E-D38C-8252-4ECB-7A1068F74BB6}"/>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3303705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6BF724-4462-BBFA-B36A-8E1B65D7458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6ED6468-5384-DE7F-98D2-BC75377B51D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922E68E-D910-805E-D00A-CFFC2B79391E}"/>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5" name="Tijdelijke aanduiding voor voettekst 4">
            <a:extLst>
              <a:ext uri="{FF2B5EF4-FFF2-40B4-BE49-F238E27FC236}">
                <a16:creationId xmlns:a16="http://schemas.microsoft.com/office/drawing/2014/main" id="{DF488E29-0851-3A1C-E955-C8B401F2855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861CF49-A9C6-774C-072F-6C5973D5D800}"/>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2065946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A93E09-97EC-3308-A054-E87825627CA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41CDDC3-6A19-4B6D-794F-06A33661AE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472876E-F4B6-7FAB-A0AA-1E3B89722DA5}"/>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5" name="Tijdelijke aanduiding voor voettekst 4">
            <a:extLst>
              <a:ext uri="{FF2B5EF4-FFF2-40B4-BE49-F238E27FC236}">
                <a16:creationId xmlns:a16="http://schemas.microsoft.com/office/drawing/2014/main" id="{C7291F01-5C9C-1FEE-22D7-0AAB1290E59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4DF87F8-5379-6D84-6517-6CB02BA1A1DF}"/>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2938348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5F4376-9825-A7F4-CAE8-4CF8B9B58DA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3088C13-90E1-B951-0F83-E77A26243DAA}"/>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F765A87-2397-8F65-E40D-9287A03FAD1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DF33B80-320B-8E84-D9F1-8D1A3C29397C}"/>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6" name="Tijdelijke aanduiding voor voettekst 5">
            <a:extLst>
              <a:ext uri="{FF2B5EF4-FFF2-40B4-BE49-F238E27FC236}">
                <a16:creationId xmlns:a16="http://schemas.microsoft.com/office/drawing/2014/main" id="{AA118F96-41F4-99A4-1B44-66EEE485408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C8DAAD7-9D62-7290-9A55-E855D8895C2D}"/>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760927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AEC279-DAB1-DF46-F70D-A53CE1ADC82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4863292-E912-21B6-A7EA-C5498CF757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F551D65D-0CC6-73C6-7010-FFBCF3766B0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0459936-959E-DEBD-FEF9-199FAA8E73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1DFE8F00-2DE7-3D49-DF18-5CB284B7BEEC}"/>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26A58DC-928B-B1A3-B702-814C4CFCF48B}"/>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8" name="Tijdelijke aanduiding voor voettekst 7">
            <a:extLst>
              <a:ext uri="{FF2B5EF4-FFF2-40B4-BE49-F238E27FC236}">
                <a16:creationId xmlns:a16="http://schemas.microsoft.com/office/drawing/2014/main" id="{EB5A9B91-A915-7D66-8669-B1D5784EBB4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BE0F9D44-F339-DDBD-E19B-C9FFE513BD85}"/>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2999849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D6A7E2-CB02-055C-495B-9CFE025FE38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E419A6D0-C1C2-F33E-C7E1-9C17793DDBF6}"/>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4" name="Tijdelijke aanduiding voor voettekst 3">
            <a:extLst>
              <a:ext uri="{FF2B5EF4-FFF2-40B4-BE49-F238E27FC236}">
                <a16:creationId xmlns:a16="http://schemas.microsoft.com/office/drawing/2014/main" id="{8016871E-745D-1AB4-9861-69A6DB2F5F84}"/>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C36EB654-2281-97B7-F23B-4DD418AF0D3E}"/>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2693561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05A92AF-3F21-0136-8960-83220E329525}"/>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3" name="Tijdelijke aanduiding voor voettekst 2">
            <a:extLst>
              <a:ext uri="{FF2B5EF4-FFF2-40B4-BE49-F238E27FC236}">
                <a16:creationId xmlns:a16="http://schemas.microsoft.com/office/drawing/2014/main" id="{5673CA89-9E37-1126-1C51-5456AD567E68}"/>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001FA46-4E37-CCEB-5257-F1C94D79415B}"/>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2474209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DB927F-4AC1-E2B7-44BD-6749C2C97E1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20B29C8-0716-A4B2-5312-641267C59E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7023132-AB51-2B77-3BF4-ED13E1A149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53B9842-C3BC-C74C-49B1-137A965C8D9B}"/>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6" name="Tijdelijke aanduiding voor voettekst 5">
            <a:extLst>
              <a:ext uri="{FF2B5EF4-FFF2-40B4-BE49-F238E27FC236}">
                <a16:creationId xmlns:a16="http://schemas.microsoft.com/office/drawing/2014/main" id="{EC6D1891-E36D-B972-60A2-AD816B0A76D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3EF774A-FDEA-BD2B-20AF-14EE07600EFA}"/>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3658864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C4596E-8C28-3737-8261-FDB20577E4C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5A6655B-F954-9C37-EBFC-C7277EC9CB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1B86210C-33A1-0D60-E24F-578F667257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0F90B3B-1688-5882-4C10-54BF183659B9}"/>
              </a:ext>
            </a:extLst>
          </p:cNvPr>
          <p:cNvSpPr>
            <a:spLocks noGrp="1"/>
          </p:cNvSpPr>
          <p:nvPr>
            <p:ph type="dt" sz="half" idx="10"/>
          </p:nvPr>
        </p:nvSpPr>
        <p:spPr/>
        <p:txBody>
          <a:bodyPr/>
          <a:lstStyle/>
          <a:p>
            <a:fld id="{3B0A2243-DEE2-3C4A-AC93-5E05CD6EA890}" type="datetimeFigureOut">
              <a:rPr lang="nl-NL" smtClean="0"/>
              <a:t>06-01-2025</a:t>
            </a:fld>
            <a:endParaRPr lang="nl-NL"/>
          </a:p>
        </p:txBody>
      </p:sp>
      <p:sp>
        <p:nvSpPr>
          <p:cNvPr id="6" name="Tijdelijke aanduiding voor voettekst 5">
            <a:extLst>
              <a:ext uri="{FF2B5EF4-FFF2-40B4-BE49-F238E27FC236}">
                <a16:creationId xmlns:a16="http://schemas.microsoft.com/office/drawing/2014/main" id="{481D9396-D14B-6F82-D580-B2E602DFD18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0B68F82-432F-A011-FC9D-90397A8A4102}"/>
              </a:ext>
            </a:extLst>
          </p:cNvPr>
          <p:cNvSpPr>
            <a:spLocks noGrp="1"/>
          </p:cNvSpPr>
          <p:nvPr>
            <p:ph type="sldNum" sz="quarter" idx="12"/>
          </p:nvPr>
        </p:nvSpPr>
        <p:spPr/>
        <p:txBody>
          <a:bodyPr/>
          <a:lstStyle/>
          <a:p>
            <a:fld id="{925F12CF-70F3-834E-A7C4-21469F752B16}" type="slidenum">
              <a:rPr lang="nl-NL" smtClean="0"/>
              <a:t>‹nr.›</a:t>
            </a:fld>
            <a:endParaRPr lang="nl-NL"/>
          </a:p>
        </p:txBody>
      </p:sp>
    </p:spTree>
    <p:extLst>
      <p:ext uri="{BB962C8B-B14F-4D97-AF65-F5344CB8AC3E}">
        <p14:creationId xmlns:p14="http://schemas.microsoft.com/office/powerpoint/2010/main" val="2013037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41CB8D0-5E8A-45F3-76A6-C412075EAF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E310A1E-28CE-53D2-1DFE-96F8B594A2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6D29391-0CF8-168E-60B3-964D2E0222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B0A2243-DEE2-3C4A-AC93-5E05CD6EA890}" type="datetimeFigureOut">
              <a:rPr lang="nl-NL" smtClean="0"/>
              <a:t>06-01-2025</a:t>
            </a:fld>
            <a:endParaRPr lang="nl-NL"/>
          </a:p>
        </p:txBody>
      </p:sp>
      <p:sp>
        <p:nvSpPr>
          <p:cNvPr id="5" name="Tijdelijke aanduiding voor voettekst 4">
            <a:extLst>
              <a:ext uri="{FF2B5EF4-FFF2-40B4-BE49-F238E27FC236}">
                <a16:creationId xmlns:a16="http://schemas.microsoft.com/office/drawing/2014/main" id="{E39D611A-FD53-9CF3-E361-D5E3B4B962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4A207991-5076-914B-ADE3-B9213C236B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25F12CF-70F3-834E-A7C4-21469F752B16}" type="slidenum">
              <a:rPr lang="nl-NL" smtClean="0"/>
              <a:t>‹nr.›</a:t>
            </a:fld>
            <a:endParaRPr lang="nl-NL"/>
          </a:p>
        </p:txBody>
      </p:sp>
    </p:spTree>
    <p:extLst>
      <p:ext uri="{BB962C8B-B14F-4D97-AF65-F5344CB8AC3E}">
        <p14:creationId xmlns:p14="http://schemas.microsoft.com/office/powerpoint/2010/main" val="2816137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Digitale afbeeldingen</a:t>
            </a:r>
          </a:p>
        </p:txBody>
      </p:sp>
    </p:spTree>
    <p:extLst>
      <p:ext uri="{BB962C8B-B14F-4D97-AF65-F5344CB8AC3E}">
        <p14:creationId xmlns:p14="http://schemas.microsoft.com/office/powerpoint/2010/main" val="4273030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Tree>
    <p:extLst>
      <p:ext uri="{BB962C8B-B14F-4D97-AF65-F5344CB8AC3E}">
        <p14:creationId xmlns:p14="http://schemas.microsoft.com/office/powerpoint/2010/main" val="2202258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69332"/>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p>
        </p:txBody>
      </p:sp>
    </p:spTree>
    <p:extLst>
      <p:ext uri="{BB962C8B-B14F-4D97-AF65-F5344CB8AC3E}">
        <p14:creationId xmlns:p14="http://schemas.microsoft.com/office/powerpoint/2010/main" val="3301839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923330"/>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br>
              <a:rPr lang="nl-NL" dirty="0"/>
            </a:br>
            <a:endParaRPr lang="nl-NL" dirty="0"/>
          </a:p>
          <a:p>
            <a:pPr marL="285750" indent="-285750">
              <a:buFont typeface="Arial" panose="020B0604020202020204" pitchFamily="34" charset="0"/>
              <a:buChar char="•"/>
            </a:pPr>
            <a:r>
              <a:rPr lang="nl-NL" dirty="0"/>
              <a:t>Daardoor krijgen we grote bestanden, doordat elke pixel apart beschreven wordt,</a:t>
            </a:r>
          </a:p>
        </p:txBody>
      </p:sp>
    </p:spTree>
    <p:extLst>
      <p:ext uri="{BB962C8B-B14F-4D97-AF65-F5344CB8AC3E}">
        <p14:creationId xmlns:p14="http://schemas.microsoft.com/office/powerpoint/2010/main" val="55540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1200329"/>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br>
              <a:rPr lang="nl-NL" dirty="0"/>
            </a:br>
            <a:endParaRPr lang="nl-NL" dirty="0"/>
          </a:p>
          <a:p>
            <a:pPr marL="285750" indent="-285750">
              <a:buFont typeface="Arial" panose="020B0604020202020204" pitchFamily="34" charset="0"/>
              <a:buChar char="•"/>
            </a:pPr>
            <a:r>
              <a:rPr lang="nl-NL" dirty="0"/>
              <a:t>Daardoor krijgen we grote bestanden, doordat elke pixel apart beschreven wordt, waardoor er geen kwaliteitsverlies is, </a:t>
            </a:r>
          </a:p>
        </p:txBody>
      </p:sp>
    </p:spTree>
    <p:extLst>
      <p:ext uri="{BB962C8B-B14F-4D97-AF65-F5344CB8AC3E}">
        <p14:creationId xmlns:p14="http://schemas.microsoft.com/office/powerpoint/2010/main" val="2182163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1200329"/>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br>
              <a:rPr lang="nl-NL" dirty="0"/>
            </a:br>
            <a:endParaRPr lang="nl-NL" dirty="0"/>
          </a:p>
          <a:p>
            <a:pPr marL="285750" indent="-285750">
              <a:buFont typeface="Arial" panose="020B0604020202020204" pitchFamily="34" charset="0"/>
              <a:buChar char="•"/>
            </a:pPr>
            <a:r>
              <a:rPr lang="nl-NL" dirty="0"/>
              <a:t>Daardoor krijgen we grote bestanden, doordat elke pixel apart beschreven wordt, waardoor er geen kwaliteitsverlies is, want er vindt geen </a:t>
            </a:r>
            <a:r>
              <a:rPr lang="nl-NL" dirty="0" err="1"/>
              <a:t>lossy</a:t>
            </a:r>
            <a:r>
              <a:rPr lang="nl-NL" dirty="0"/>
              <a:t> compressie plaats.</a:t>
            </a:r>
          </a:p>
        </p:txBody>
      </p:sp>
    </p:spTree>
    <p:extLst>
      <p:ext uri="{BB962C8B-B14F-4D97-AF65-F5344CB8AC3E}">
        <p14:creationId xmlns:p14="http://schemas.microsoft.com/office/powerpoint/2010/main" val="62699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031325"/>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br>
              <a:rPr lang="nl-NL" dirty="0"/>
            </a:br>
            <a:endParaRPr lang="nl-NL" dirty="0"/>
          </a:p>
          <a:p>
            <a:pPr marL="285750" indent="-285750">
              <a:buFont typeface="Arial" panose="020B0604020202020204" pitchFamily="34" charset="0"/>
              <a:buChar char="•"/>
            </a:pPr>
            <a:r>
              <a:rPr lang="nl-NL" dirty="0"/>
              <a:t>Daardoor krijgen we grote bestanden, doordat elke pixel apart beschreven wordt, waardoor er geen kwaliteitsverlies is, want er vindt geen </a:t>
            </a:r>
            <a:r>
              <a:rPr lang="nl-NL" dirty="0" err="1"/>
              <a:t>lossy</a:t>
            </a:r>
            <a:r>
              <a:rPr lang="nl-NL" dirty="0"/>
              <a:t> compressie plaats.</a:t>
            </a:r>
            <a:br>
              <a:rPr lang="nl-NL" dirty="0"/>
            </a:br>
            <a:endParaRPr lang="nl-NL" dirty="0"/>
          </a:p>
          <a:p>
            <a:pPr marL="285750" indent="-285750">
              <a:buFont typeface="Arial" panose="020B0604020202020204" pitchFamily="34" charset="0"/>
              <a:buChar char="•"/>
            </a:pPr>
            <a:r>
              <a:rPr lang="nl-NL" dirty="0"/>
              <a:t>Wanneer we een bestand van een bmp-afbeelding met één kleur bekijken, zoals roze,</a:t>
            </a:r>
            <a:br>
              <a:rPr lang="nl-NL" dirty="0"/>
            </a:br>
            <a:r>
              <a:rPr lang="nl-NL" dirty="0"/>
              <a:t>dan zien we met het programma </a:t>
            </a:r>
            <a:r>
              <a:rPr lang="nl-NL" dirty="0" err="1"/>
              <a:t>hexed.it</a:t>
            </a:r>
            <a:r>
              <a:rPr lang="nl-NL" dirty="0"/>
              <a:t> het volgende:</a:t>
            </a:r>
          </a:p>
        </p:txBody>
      </p:sp>
      <p:pic>
        <p:nvPicPr>
          <p:cNvPr id="3" name="Afbeelding 2">
            <a:extLst>
              <a:ext uri="{FF2B5EF4-FFF2-40B4-BE49-F238E27FC236}">
                <a16:creationId xmlns:a16="http://schemas.microsoft.com/office/drawing/2014/main" id="{5D221029-817E-724C-0E69-21C269093041}"/>
              </a:ext>
            </a:extLst>
          </p:cNvPr>
          <p:cNvPicPr>
            <a:picLocks noChangeAspect="1"/>
          </p:cNvPicPr>
          <p:nvPr/>
        </p:nvPicPr>
        <p:blipFill>
          <a:blip r:embed="rId2"/>
          <a:stretch>
            <a:fillRect/>
          </a:stretch>
        </p:blipFill>
        <p:spPr>
          <a:xfrm>
            <a:off x="10536382" y="2860077"/>
            <a:ext cx="1028700" cy="774700"/>
          </a:xfrm>
          <a:prstGeom prst="rect">
            <a:avLst/>
          </a:prstGeom>
        </p:spPr>
      </p:pic>
    </p:spTree>
    <p:extLst>
      <p:ext uri="{BB962C8B-B14F-4D97-AF65-F5344CB8AC3E}">
        <p14:creationId xmlns:p14="http://schemas.microsoft.com/office/powerpoint/2010/main" val="3916973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031325"/>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br>
              <a:rPr lang="nl-NL" dirty="0"/>
            </a:br>
            <a:endParaRPr lang="nl-NL" dirty="0"/>
          </a:p>
          <a:p>
            <a:pPr marL="285750" indent="-285750">
              <a:buFont typeface="Arial" panose="020B0604020202020204" pitchFamily="34" charset="0"/>
              <a:buChar char="•"/>
            </a:pPr>
            <a:r>
              <a:rPr lang="nl-NL" dirty="0"/>
              <a:t>Daardoor krijgen we grote bestanden, doordat elke pixel apart beschreven wordt, waardoor er geen kwaliteitsverlies is, want er vindt geen </a:t>
            </a:r>
            <a:r>
              <a:rPr lang="nl-NL" dirty="0" err="1"/>
              <a:t>lossy</a:t>
            </a:r>
            <a:r>
              <a:rPr lang="nl-NL" dirty="0"/>
              <a:t> compressie plaats.</a:t>
            </a:r>
            <a:br>
              <a:rPr lang="nl-NL" dirty="0"/>
            </a:br>
            <a:endParaRPr lang="nl-NL" dirty="0"/>
          </a:p>
          <a:p>
            <a:pPr marL="285750" indent="-285750">
              <a:buFont typeface="Arial" panose="020B0604020202020204" pitchFamily="34" charset="0"/>
              <a:buChar char="•"/>
            </a:pPr>
            <a:r>
              <a:rPr lang="nl-NL" dirty="0"/>
              <a:t>Wanneer we een bestand van een bmp-afbeelding met één kleur bekijken, zoals roze,</a:t>
            </a:r>
            <a:br>
              <a:rPr lang="nl-NL" dirty="0"/>
            </a:br>
            <a:r>
              <a:rPr lang="nl-NL" dirty="0"/>
              <a:t>dan zien we met het programma </a:t>
            </a:r>
            <a:r>
              <a:rPr lang="nl-NL" dirty="0" err="1"/>
              <a:t>hexed.it</a:t>
            </a:r>
            <a:r>
              <a:rPr lang="nl-NL" dirty="0"/>
              <a:t> het volgende:</a:t>
            </a:r>
          </a:p>
        </p:txBody>
      </p:sp>
      <p:pic>
        <p:nvPicPr>
          <p:cNvPr id="3" name="Afbeelding 2">
            <a:extLst>
              <a:ext uri="{FF2B5EF4-FFF2-40B4-BE49-F238E27FC236}">
                <a16:creationId xmlns:a16="http://schemas.microsoft.com/office/drawing/2014/main" id="{5D221029-817E-724C-0E69-21C269093041}"/>
              </a:ext>
            </a:extLst>
          </p:cNvPr>
          <p:cNvPicPr>
            <a:picLocks noChangeAspect="1"/>
          </p:cNvPicPr>
          <p:nvPr/>
        </p:nvPicPr>
        <p:blipFill>
          <a:blip r:embed="rId2"/>
          <a:stretch>
            <a:fillRect/>
          </a:stretch>
        </p:blipFill>
        <p:spPr>
          <a:xfrm>
            <a:off x="10536382" y="2860077"/>
            <a:ext cx="1028700" cy="774700"/>
          </a:xfrm>
          <a:prstGeom prst="rect">
            <a:avLst/>
          </a:prstGeom>
        </p:spPr>
      </p:pic>
      <p:pic>
        <p:nvPicPr>
          <p:cNvPr id="6" name="Afbeelding 5">
            <a:extLst>
              <a:ext uri="{FF2B5EF4-FFF2-40B4-BE49-F238E27FC236}">
                <a16:creationId xmlns:a16="http://schemas.microsoft.com/office/drawing/2014/main" id="{A9F7FFE5-DFF4-D93E-8CFF-A6CB061F2CF7}"/>
              </a:ext>
            </a:extLst>
          </p:cNvPr>
          <p:cNvPicPr>
            <a:picLocks noChangeAspect="1"/>
          </p:cNvPicPr>
          <p:nvPr/>
        </p:nvPicPr>
        <p:blipFill>
          <a:blip r:embed="rId3"/>
          <a:stretch>
            <a:fillRect/>
          </a:stretch>
        </p:blipFill>
        <p:spPr>
          <a:xfrm>
            <a:off x="1914237" y="3429000"/>
            <a:ext cx="4622800" cy="3416300"/>
          </a:xfrm>
          <a:prstGeom prst="rect">
            <a:avLst/>
          </a:prstGeom>
        </p:spPr>
      </p:pic>
    </p:spTree>
    <p:extLst>
      <p:ext uri="{BB962C8B-B14F-4D97-AF65-F5344CB8AC3E}">
        <p14:creationId xmlns:p14="http://schemas.microsoft.com/office/powerpoint/2010/main" val="3851400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031325"/>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br>
              <a:rPr lang="nl-NL" dirty="0"/>
            </a:br>
            <a:endParaRPr lang="nl-NL" dirty="0"/>
          </a:p>
          <a:p>
            <a:pPr marL="285750" indent="-285750">
              <a:buFont typeface="Arial" panose="020B0604020202020204" pitchFamily="34" charset="0"/>
              <a:buChar char="•"/>
            </a:pPr>
            <a:r>
              <a:rPr lang="nl-NL" dirty="0"/>
              <a:t>Daardoor krijgen we grote bestanden, doordat elke pixel apart beschreven wordt, waardoor er geen kwaliteitsverlies is, want er vindt geen </a:t>
            </a:r>
            <a:r>
              <a:rPr lang="nl-NL" dirty="0" err="1"/>
              <a:t>lossy</a:t>
            </a:r>
            <a:r>
              <a:rPr lang="nl-NL" dirty="0"/>
              <a:t> compressie plaats.</a:t>
            </a:r>
            <a:br>
              <a:rPr lang="nl-NL" dirty="0"/>
            </a:br>
            <a:endParaRPr lang="nl-NL" dirty="0"/>
          </a:p>
          <a:p>
            <a:pPr marL="285750" indent="-285750">
              <a:buFont typeface="Arial" panose="020B0604020202020204" pitchFamily="34" charset="0"/>
              <a:buChar char="•"/>
            </a:pPr>
            <a:r>
              <a:rPr lang="nl-NL" dirty="0"/>
              <a:t>Wanneer we een bestand van een bmp-afbeelding met één kleur bekijken, zoals roze,</a:t>
            </a:r>
            <a:br>
              <a:rPr lang="nl-NL" dirty="0"/>
            </a:br>
            <a:r>
              <a:rPr lang="nl-NL" dirty="0"/>
              <a:t>dan zien we met het programma </a:t>
            </a:r>
            <a:r>
              <a:rPr lang="nl-NL" dirty="0" err="1"/>
              <a:t>hexed.it</a:t>
            </a:r>
            <a:r>
              <a:rPr lang="nl-NL" dirty="0"/>
              <a:t> het volgende:</a:t>
            </a:r>
          </a:p>
        </p:txBody>
      </p:sp>
      <p:pic>
        <p:nvPicPr>
          <p:cNvPr id="3" name="Afbeelding 2">
            <a:extLst>
              <a:ext uri="{FF2B5EF4-FFF2-40B4-BE49-F238E27FC236}">
                <a16:creationId xmlns:a16="http://schemas.microsoft.com/office/drawing/2014/main" id="{5D221029-817E-724C-0E69-21C269093041}"/>
              </a:ext>
            </a:extLst>
          </p:cNvPr>
          <p:cNvPicPr>
            <a:picLocks noChangeAspect="1"/>
          </p:cNvPicPr>
          <p:nvPr/>
        </p:nvPicPr>
        <p:blipFill>
          <a:blip r:embed="rId2"/>
          <a:stretch>
            <a:fillRect/>
          </a:stretch>
        </p:blipFill>
        <p:spPr>
          <a:xfrm>
            <a:off x="10536382" y="2860077"/>
            <a:ext cx="1028700" cy="774700"/>
          </a:xfrm>
          <a:prstGeom prst="rect">
            <a:avLst/>
          </a:prstGeom>
        </p:spPr>
      </p:pic>
      <p:pic>
        <p:nvPicPr>
          <p:cNvPr id="6" name="Afbeelding 5">
            <a:extLst>
              <a:ext uri="{FF2B5EF4-FFF2-40B4-BE49-F238E27FC236}">
                <a16:creationId xmlns:a16="http://schemas.microsoft.com/office/drawing/2014/main" id="{A9F7FFE5-DFF4-D93E-8CFF-A6CB061F2CF7}"/>
              </a:ext>
            </a:extLst>
          </p:cNvPr>
          <p:cNvPicPr>
            <a:picLocks noChangeAspect="1"/>
          </p:cNvPicPr>
          <p:nvPr/>
        </p:nvPicPr>
        <p:blipFill>
          <a:blip r:embed="rId3"/>
          <a:stretch>
            <a:fillRect/>
          </a:stretch>
        </p:blipFill>
        <p:spPr>
          <a:xfrm>
            <a:off x="1914237" y="3429000"/>
            <a:ext cx="4622800" cy="3416300"/>
          </a:xfrm>
          <a:prstGeom prst="rect">
            <a:avLst/>
          </a:prstGeom>
        </p:spPr>
      </p:pic>
      <p:sp>
        <p:nvSpPr>
          <p:cNvPr id="7" name="Tekstvak 6">
            <a:extLst>
              <a:ext uri="{FF2B5EF4-FFF2-40B4-BE49-F238E27FC236}">
                <a16:creationId xmlns:a16="http://schemas.microsoft.com/office/drawing/2014/main" id="{CC9EC0F3-03E8-C86C-17B5-8D94398747A5}"/>
              </a:ext>
            </a:extLst>
          </p:cNvPr>
          <p:cNvSpPr txBox="1"/>
          <p:nvPr/>
        </p:nvSpPr>
        <p:spPr>
          <a:xfrm>
            <a:off x="6719455" y="4000500"/>
            <a:ext cx="4949536" cy="1200329"/>
          </a:xfrm>
          <a:prstGeom prst="rect">
            <a:avLst/>
          </a:prstGeom>
          <a:noFill/>
        </p:spPr>
        <p:txBody>
          <a:bodyPr wrap="square" rtlCol="0">
            <a:spAutoFit/>
          </a:bodyPr>
          <a:lstStyle/>
          <a:p>
            <a:pPr marL="285750" indent="-285750">
              <a:buFont typeface="Arial" panose="020B0604020202020204" pitchFamily="34" charset="0"/>
              <a:buChar char="•"/>
            </a:pPr>
            <a:r>
              <a:rPr lang="nl-NL" dirty="0"/>
              <a:t>Hierin zien we de eindeloze herhaling van </a:t>
            </a:r>
            <a:br>
              <a:rPr lang="nl-NL" dirty="0"/>
            </a:br>
            <a:r>
              <a:rPr lang="nl-NL" dirty="0"/>
              <a:t>“FF 00 7F”, de hexadecimale waarden van elke byte, waarmee de kleur van een pixel beschreven wordt, drie bytes in totaal.</a:t>
            </a:r>
          </a:p>
        </p:txBody>
      </p:sp>
    </p:spTree>
    <p:extLst>
      <p:ext uri="{BB962C8B-B14F-4D97-AF65-F5344CB8AC3E}">
        <p14:creationId xmlns:p14="http://schemas.microsoft.com/office/powerpoint/2010/main" val="3858918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Windows </a:t>
            </a:r>
            <a:r>
              <a:rPr lang="nl-NL" sz="2800" b="1" dirty="0" err="1"/>
              <a:t>bitmap</a:t>
            </a:r>
            <a:r>
              <a:rPr lang="nl-NL" sz="2800" b="1" dirty="0"/>
              <a:t>: BMP</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031325"/>
          </a:xfrm>
          <a:prstGeom prst="rect">
            <a:avLst/>
          </a:prstGeom>
          <a:noFill/>
        </p:spPr>
        <p:txBody>
          <a:bodyPr wrap="square" rtlCol="0">
            <a:spAutoFit/>
          </a:bodyPr>
          <a:lstStyle/>
          <a:p>
            <a:pPr marL="285750" indent="-285750">
              <a:buFont typeface="Arial" panose="020B0604020202020204" pitchFamily="34" charset="0"/>
              <a:buChar char="•"/>
            </a:pPr>
            <a:r>
              <a:rPr lang="nl-NL" dirty="0"/>
              <a:t>Dit formaat met de bestandsextensie .bmp gebruikt geen compressie.</a:t>
            </a:r>
            <a:br>
              <a:rPr lang="nl-NL" dirty="0"/>
            </a:br>
            <a:endParaRPr lang="nl-NL" dirty="0"/>
          </a:p>
          <a:p>
            <a:pPr marL="285750" indent="-285750">
              <a:buFont typeface="Arial" panose="020B0604020202020204" pitchFamily="34" charset="0"/>
              <a:buChar char="•"/>
            </a:pPr>
            <a:r>
              <a:rPr lang="nl-NL" dirty="0"/>
              <a:t>Daardoor krijgen we grote bestanden, doordat elke pixel apart beschreven wordt, waardoor er geen kwaliteitsverlies is, want er vindt geen </a:t>
            </a:r>
            <a:r>
              <a:rPr lang="nl-NL" dirty="0" err="1"/>
              <a:t>lossy</a:t>
            </a:r>
            <a:r>
              <a:rPr lang="nl-NL" dirty="0"/>
              <a:t> compressie plaats. </a:t>
            </a:r>
            <a:br>
              <a:rPr lang="nl-NL" dirty="0"/>
            </a:br>
            <a:endParaRPr lang="nl-NL" dirty="0"/>
          </a:p>
          <a:p>
            <a:pPr marL="285750" indent="-285750">
              <a:buFont typeface="Arial" panose="020B0604020202020204" pitchFamily="34" charset="0"/>
              <a:buChar char="•"/>
            </a:pPr>
            <a:r>
              <a:rPr lang="nl-NL" dirty="0"/>
              <a:t>Wanneer we een bestand van een bmp-afbeelding met één kleur bekijken, zoals roze,</a:t>
            </a:r>
            <a:br>
              <a:rPr lang="nl-NL" dirty="0"/>
            </a:br>
            <a:r>
              <a:rPr lang="nl-NL" dirty="0"/>
              <a:t>dan zien we met het programma </a:t>
            </a:r>
            <a:r>
              <a:rPr lang="nl-NL" dirty="0" err="1"/>
              <a:t>hexed.it</a:t>
            </a:r>
            <a:r>
              <a:rPr lang="nl-NL" dirty="0"/>
              <a:t> het volgende:</a:t>
            </a:r>
          </a:p>
        </p:txBody>
      </p:sp>
      <p:pic>
        <p:nvPicPr>
          <p:cNvPr id="3" name="Afbeelding 2">
            <a:extLst>
              <a:ext uri="{FF2B5EF4-FFF2-40B4-BE49-F238E27FC236}">
                <a16:creationId xmlns:a16="http://schemas.microsoft.com/office/drawing/2014/main" id="{5D221029-817E-724C-0E69-21C269093041}"/>
              </a:ext>
            </a:extLst>
          </p:cNvPr>
          <p:cNvPicPr>
            <a:picLocks noChangeAspect="1"/>
          </p:cNvPicPr>
          <p:nvPr/>
        </p:nvPicPr>
        <p:blipFill>
          <a:blip r:embed="rId2"/>
          <a:stretch>
            <a:fillRect/>
          </a:stretch>
        </p:blipFill>
        <p:spPr>
          <a:xfrm>
            <a:off x="10536382" y="2860077"/>
            <a:ext cx="1028700" cy="774700"/>
          </a:xfrm>
          <a:prstGeom prst="rect">
            <a:avLst/>
          </a:prstGeom>
        </p:spPr>
      </p:pic>
      <p:pic>
        <p:nvPicPr>
          <p:cNvPr id="6" name="Afbeelding 5">
            <a:extLst>
              <a:ext uri="{FF2B5EF4-FFF2-40B4-BE49-F238E27FC236}">
                <a16:creationId xmlns:a16="http://schemas.microsoft.com/office/drawing/2014/main" id="{A9F7FFE5-DFF4-D93E-8CFF-A6CB061F2CF7}"/>
              </a:ext>
            </a:extLst>
          </p:cNvPr>
          <p:cNvPicPr>
            <a:picLocks noChangeAspect="1"/>
          </p:cNvPicPr>
          <p:nvPr/>
        </p:nvPicPr>
        <p:blipFill>
          <a:blip r:embed="rId3"/>
          <a:stretch>
            <a:fillRect/>
          </a:stretch>
        </p:blipFill>
        <p:spPr>
          <a:xfrm>
            <a:off x="1914237" y="3429000"/>
            <a:ext cx="4622800" cy="3416300"/>
          </a:xfrm>
          <a:prstGeom prst="rect">
            <a:avLst/>
          </a:prstGeom>
        </p:spPr>
      </p:pic>
      <p:sp>
        <p:nvSpPr>
          <p:cNvPr id="7" name="Tekstvak 6">
            <a:extLst>
              <a:ext uri="{FF2B5EF4-FFF2-40B4-BE49-F238E27FC236}">
                <a16:creationId xmlns:a16="http://schemas.microsoft.com/office/drawing/2014/main" id="{CC9EC0F3-03E8-C86C-17B5-8D94398747A5}"/>
              </a:ext>
            </a:extLst>
          </p:cNvPr>
          <p:cNvSpPr txBox="1"/>
          <p:nvPr/>
        </p:nvSpPr>
        <p:spPr>
          <a:xfrm>
            <a:off x="6719455" y="4000500"/>
            <a:ext cx="4949536" cy="2031325"/>
          </a:xfrm>
          <a:prstGeom prst="rect">
            <a:avLst/>
          </a:prstGeom>
          <a:noFill/>
        </p:spPr>
        <p:txBody>
          <a:bodyPr wrap="square" rtlCol="0">
            <a:spAutoFit/>
          </a:bodyPr>
          <a:lstStyle/>
          <a:p>
            <a:pPr marL="285750" indent="-285750">
              <a:buFont typeface="Arial" panose="020B0604020202020204" pitchFamily="34" charset="0"/>
              <a:buChar char="•"/>
            </a:pPr>
            <a:r>
              <a:rPr lang="nl-NL" dirty="0"/>
              <a:t>Hierin zien we de eindeloze herhaling van </a:t>
            </a:r>
            <a:br>
              <a:rPr lang="nl-NL" dirty="0"/>
            </a:br>
            <a:r>
              <a:rPr lang="nl-NL" dirty="0"/>
              <a:t>“FF 00 7F”, de hexadecimale waarden van elke byte, waarmee de kleur van een pixel beschreven wordt, drie bytes in totaal.</a:t>
            </a:r>
            <a:br>
              <a:rPr lang="nl-NL" dirty="0"/>
            </a:br>
            <a:endParaRPr lang="nl-NL" dirty="0"/>
          </a:p>
          <a:p>
            <a:pPr marL="285750" indent="-285750">
              <a:buFont typeface="Arial" panose="020B0604020202020204" pitchFamily="34" charset="0"/>
              <a:buChar char="•"/>
            </a:pPr>
            <a:r>
              <a:rPr lang="nl-NL" dirty="0"/>
              <a:t>Doordat bmp-bestanden erg groot zijn, zetten we ze meestal om naar een ander formaat.</a:t>
            </a:r>
          </a:p>
        </p:txBody>
      </p:sp>
    </p:spTree>
    <p:extLst>
      <p:ext uri="{BB962C8B-B14F-4D97-AF65-F5344CB8AC3E}">
        <p14:creationId xmlns:p14="http://schemas.microsoft.com/office/powerpoint/2010/main" val="1658391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p:spTree>
    <p:extLst>
      <p:ext uri="{BB962C8B-B14F-4D97-AF65-F5344CB8AC3E}">
        <p14:creationId xmlns:p14="http://schemas.microsoft.com/office/powerpoint/2010/main" val="4289852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Digitale afbeeldingen</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7803573" cy="369332"/>
          </a:xfrm>
          <a:prstGeom prst="rect">
            <a:avLst/>
          </a:prstGeom>
          <a:noFill/>
        </p:spPr>
        <p:txBody>
          <a:bodyPr wrap="square" rtlCol="0">
            <a:spAutoFit/>
          </a:bodyPr>
          <a:lstStyle/>
          <a:p>
            <a:pPr marL="285750" indent="-285750">
              <a:buFont typeface="Arial" panose="020B0604020202020204" pitchFamily="34" charset="0"/>
              <a:buChar char="•"/>
            </a:pPr>
            <a:r>
              <a:rPr lang="nl-NL" dirty="0"/>
              <a:t>Een foto van 4000 bij 3000 puntjes heeft 4000×3000 pixels = 12 miljoen.</a:t>
            </a:r>
          </a:p>
        </p:txBody>
      </p:sp>
    </p:spTree>
    <p:extLst>
      <p:ext uri="{BB962C8B-B14F-4D97-AF65-F5344CB8AC3E}">
        <p14:creationId xmlns:p14="http://schemas.microsoft.com/office/powerpoint/2010/main" val="3767049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69332"/>
          </a:xfrm>
          <a:prstGeom prst="rect">
            <a:avLst/>
          </a:prstGeom>
          <a:noFill/>
        </p:spPr>
        <p:txBody>
          <a:bodyPr wrap="square" rtlCol="0">
            <a:spAutoFit/>
          </a:bodyPr>
          <a:lstStyle/>
          <a:p>
            <a:pPr marL="285750" indent="-285750">
              <a:buFont typeface="Arial" panose="020B0604020202020204" pitchFamily="34" charset="0"/>
              <a:buChar char="•"/>
            </a:pPr>
            <a:r>
              <a:rPr lang="nl-NL" dirty="0"/>
              <a:t>“</a:t>
            </a:r>
            <a:r>
              <a:rPr lang="nl-NL" dirty="0" err="1">
                <a:solidFill>
                  <a:srgbClr val="FF0000"/>
                </a:solidFill>
              </a:rPr>
              <a:t>aaaaaaaaabbbbbbbbcccccddddddd</a:t>
            </a:r>
            <a:r>
              <a:rPr lang="nl-NL" dirty="0"/>
              <a:t>” kan je ook opschrijven als “</a:t>
            </a:r>
            <a:r>
              <a:rPr lang="nl-NL" dirty="0">
                <a:solidFill>
                  <a:srgbClr val="FF0000"/>
                </a:solidFill>
              </a:rPr>
              <a:t>9a8b5c7d</a:t>
            </a:r>
            <a:r>
              <a:rPr lang="nl-NL" dirty="0"/>
              <a:t>”.</a:t>
            </a:r>
          </a:p>
        </p:txBody>
      </p:sp>
    </p:spTree>
    <p:extLst>
      <p:ext uri="{BB962C8B-B14F-4D97-AF65-F5344CB8AC3E}">
        <p14:creationId xmlns:p14="http://schemas.microsoft.com/office/powerpoint/2010/main" val="3539177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1200329"/>
          </a:xfrm>
          <a:prstGeom prst="rect">
            <a:avLst/>
          </a:prstGeom>
          <a:noFill/>
        </p:spPr>
        <p:txBody>
          <a:bodyPr wrap="square" rtlCol="0">
            <a:spAutoFit/>
          </a:bodyPr>
          <a:lstStyle/>
          <a:p>
            <a:pPr marL="285750" indent="-285750">
              <a:buFont typeface="Arial" panose="020B0604020202020204" pitchFamily="34" charset="0"/>
              <a:buChar char="•"/>
            </a:pPr>
            <a:r>
              <a:rPr lang="nl-NL" dirty="0"/>
              <a:t>“</a:t>
            </a:r>
            <a:r>
              <a:rPr lang="nl-NL" dirty="0" err="1">
                <a:solidFill>
                  <a:srgbClr val="FF0000"/>
                </a:solidFill>
              </a:rPr>
              <a:t>aaaaaaaaabbbbbbbbcccccddddddd</a:t>
            </a:r>
            <a:r>
              <a:rPr lang="nl-NL" dirty="0"/>
              <a:t>” kan je ook opschrijven als “</a:t>
            </a:r>
            <a:r>
              <a:rPr lang="nl-NL" dirty="0">
                <a:solidFill>
                  <a:srgbClr val="FF0000"/>
                </a:solidFill>
              </a:rPr>
              <a:t>9a8b5c7d</a:t>
            </a:r>
            <a:r>
              <a:rPr lang="nl-NL" dirty="0"/>
              <a:t>”.</a:t>
            </a:r>
            <a:br>
              <a:rPr lang="nl-NL" dirty="0"/>
            </a:br>
            <a:endParaRPr lang="nl-NL" dirty="0"/>
          </a:p>
          <a:p>
            <a:pPr marL="285750" indent="-285750">
              <a:buFont typeface="Arial" panose="020B0604020202020204" pitchFamily="34" charset="0"/>
              <a:buChar char="•"/>
            </a:pPr>
            <a:r>
              <a:rPr lang="nl-NL" dirty="0"/>
              <a:t>In plaats van 29 bytes, in de eerste regel om de karakters te beschrijven volgens ASCII, heb je nu nog maar acht bytes nodig.</a:t>
            </a:r>
          </a:p>
        </p:txBody>
      </p:sp>
    </p:spTree>
    <p:extLst>
      <p:ext uri="{BB962C8B-B14F-4D97-AF65-F5344CB8AC3E}">
        <p14:creationId xmlns:p14="http://schemas.microsoft.com/office/powerpoint/2010/main" val="3542147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1754326"/>
          </a:xfrm>
          <a:prstGeom prst="rect">
            <a:avLst/>
          </a:prstGeom>
          <a:noFill/>
        </p:spPr>
        <p:txBody>
          <a:bodyPr wrap="square" rtlCol="0">
            <a:spAutoFit/>
          </a:bodyPr>
          <a:lstStyle/>
          <a:p>
            <a:pPr marL="285750" indent="-285750">
              <a:buFont typeface="Arial" panose="020B0604020202020204" pitchFamily="34" charset="0"/>
              <a:buChar char="•"/>
            </a:pPr>
            <a:r>
              <a:rPr lang="nl-NL" dirty="0"/>
              <a:t>“</a:t>
            </a:r>
            <a:r>
              <a:rPr lang="nl-NL" dirty="0" err="1">
                <a:solidFill>
                  <a:srgbClr val="FF0000"/>
                </a:solidFill>
              </a:rPr>
              <a:t>aaaaaaaaabbbbbbbbcccccddddddd</a:t>
            </a:r>
            <a:r>
              <a:rPr lang="nl-NL" dirty="0"/>
              <a:t>” kan je ook opschrijven als “</a:t>
            </a:r>
            <a:r>
              <a:rPr lang="nl-NL" dirty="0">
                <a:solidFill>
                  <a:srgbClr val="FF0000"/>
                </a:solidFill>
              </a:rPr>
              <a:t>9a8b5c7d</a:t>
            </a:r>
            <a:r>
              <a:rPr lang="nl-NL" dirty="0"/>
              <a:t>”.</a:t>
            </a:r>
            <a:br>
              <a:rPr lang="nl-NL" dirty="0"/>
            </a:br>
            <a:endParaRPr lang="nl-NL" dirty="0"/>
          </a:p>
          <a:p>
            <a:pPr marL="285750" indent="-285750">
              <a:buFont typeface="Arial" panose="020B0604020202020204" pitchFamily="34" charset="0"/>
              <a:buChar char="•"/>
            </a:pPr>
            <a:r>
              <a:rPr lang="nl-NL" dirty="0"/>
              <a:t>In plaats van 29 bytes, in de eerste regel om de karakters te beschrijven volgens ASCII, heb je nu nog maar acht bytes nodig. </a:t>
            </a:r>
            <a:br>
              <a:rPr lang="nl-NL" dirty="0"/>
            </a:br>
            <a:endParaRPr lang="nl-NL" dirty="0"/>
          </a:p>
          <a:p>
            <a:pPr marL="285750" indent="-285750">
              <a:buFont typeface="Arial" panose="020B0604020202020204" pitchFamily="34" charset="0"/>
              <a:buChar char="•"/>
            </a:pPr>
            <a:r>
              <a:rPr lang="nl-NL" dirty="0"/>
              <a:t>Deze manier van compressie heet run-</a:t>
            </a:r>
            <a:r>
              <a:rPr lang="nl-NL" dirty="0" err="1"/>
              <a:t>length</a:t>
            </a:r>
            <a:r>
              <a:rPr lang="nl-NL" dirty="0"/>
              <a:t>-</a:t>
            </a:r>
            <a:r>
              <a:rPr lang="nl-NL" dirty="0" err="1"/>
              <a:t>encoding</a:t>
            </a:r>
            <a:r>
              <a:rPr lang="nl-NL" dirty="0"/>
              <a:t>.</a:t>
            </a:r>
          </a:p>
        </p:txBody>
      </p:sp>
    </p:spTree>
    <p:extLst>
      <p:ext uri="{BB962C8B-B14F-4D97-AF65-F5344CB8AC3E}">
        <p14:creationId xmlns:p14="http://schemas.microsoft.com/office/powerpoint/2010/main" val="19311352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585323"/>
          </a:xfrm>
          <a:prstGeom prst="rect">
            <a:avLst/>
          </a:prstGeom>
          <a:noFill/>
        </p:spPr>
        <p:txBody>
          <a:bodyPr wrap="square" rtlCol="0">
            <a:spAutoFit/>
          </a:bodyPr>
          <a:lstStyle/>
          <a:p>
            <a:pPr marL="285750" indent="-285750">
              <a:buFont typeface="Arial" panose="020B0604020202020204" pitchFamily="34" charset="0"/>
              <a:buChar char="•"/>
            </a:pPr>
            <a:r>
              <a:rPr lang="nl-NL" dirty="0"/>
              <a:t>“</a:t>
            </a:r>
            <a:r>
              <a:rPr lang="nl-NL" dirty="0" err="1">
                <a:solidFill>
                  <a:srgbClr val="FF0000"/>
                </a:solidFill>
              </a:rPr>
              <a:t>aaaaaaaaabbbbbbbbcccccddddddd</a:t>
            </a:r>
            <a:r>
              <a:rPr lang="nl-NL" dirty="0"/>
              <a:t>” kan je ook opschrijven als “</a:t>
            </a:r>
            <a:r>
              <a:rPr lang="nl-NL" dirty="0">
                <a:solidFill>
                  <a:srgbClr val="FF0000"/>
                </a:solidFill>
              </a:rPr>
              <a:t>9a8b5c7d</a:t>
            </a:r>
            <a:r>
              <a:rPr lang="nl-NL" dirty="0"/>
              <a:t>”.</a:t>
            </a:r>
            <a:br>
              <a:rPr lang="nl-NL" dirty="0"/>
            </a:br>
            <a:endParaRPr lang="nl-NL" dirty="0"/>
          </a:p>
          <a:p>
            <a:pPr marL="285750" indent="-285750">
              <a:buFont typeface="Arial" panose="020B0604020202020204" pitchFamily="34" charset="0"/>
              <a:buChar char="•"/>
            </a:pPr>
            <a:r>
              <a:rPr lang="nl-NL" dirty="0"/>
              <a:t>In plaats van 29 bytes, in de eerste regel om de karakters te beschrijven volgens ASCII, heb je nu nog maar acht bytes nodig. </a:t>
            </a:r>
            <a:br>
              <a:rPr lang="nl-NL" dirty="0"/>
            </a:br>
            <a:endParaRPr lang="nl-NL" dirty="0"/>
          </a:p>
          <a:p>
            <a:pPr marL="285750" indent="-285750">
              <a:buFont typeface="Arial" panose="020B0604020202020204" pitchFamily="34" charset="0"/>
              <a:buChar char="•"/>
            </a:pPr>
            <a:r>
              <a:rPr lang="nl-NL" dirty="0"/>
              <a:t>Deze manier van compressie heet run-</a:t>
            </a:r>
            <a:r>
              <a:rPr lang="nl-NL" dirty="0" err="1"/>
              <a:t>length</a:t>
            </a:r>
            <a:r>
              <a:rPr lang="nl-NL" dirty="0"/>
              <a:t>-</a:t>
            </a:r>
            <a:r>
              <a:rPr lang="nl-NL" dirty="0" err="1"/>
              <a:t>encoding</a:t>
            </a:r>
            <a:r>
              <a:rPr lang="nl-NL" dirty="0"/>
              <a:t>.</a:t>
            </a:r>
            <a:br>
              <a:rPr lang="nl-NL" dirty="0"/>
            </a:br>
            <a:endParaRPr lang="nl-NL" dirty="0"/>
          </a:p>
          <a:p>
            <a:pPr marL="285750" indent="-285750">
              <a:buFont typeface="Arial" panose="020B0604020202020204" pitchFamily="34" charset="0"/>
              <a:buChar char="•"/>
            </a:pPr>
            <a:r>
              <a:rPr lang="nl-NL" dirty="0"/>
              <a:t>Naast run-</a:t>
            </a:r>
            <a:r>
              <a:rPr lang="nl-NL" dirty="0" err="1"/>
              <a:t>length</a:t>
            </a:r>
            <a:r>
              <a:rPr lang="nl-NL" dirty="0"/>
              <a:t>-</a:t>
            </a:r>
            <a:r>
              <a:rPr lang="nl-NL" dirty="0" err="1"/>
              <a:t>encoding</a:t>
            </a:r>
            <a:r>
              <a:rPr lang="nl-NL" dirty="0"/>
              <a:t> vinden we ook nog vele andere manieren, methoden voor compressie.</a:t>
            </a:r>
          </a:p>
        </p:txBody>
      </p:sp>
    </p:spTree>
    <p:extLst>
      <p:ext uri="{BB962C8B-B14F-4D97-AF65-F5344CB8AC3E}">
        <p14:creationId xmlns:p14="http://schemas.microsoft.com/office/powerpoint/2010/main" val="4027095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416320"/>
          </a:xfrm>
          <a:prstGeom prst="rect">
            <a:avLst/>
          </a:prstGeom>
          <a:noFill/>
        </p:spPr>
        <p:txBody>
          <a:bodyPr wrap="square" rtlCol="0">
            <a:spAutoFit/>
          </a:bodyPr>
          <a:lstStyle/>
          <a:p>
            <a:pPr marL="285750" indent="-285750">
              <a:buFont typeface="Arial" panose="020B0604020202020204" pitchFamily="34" charset="0"/>
              <a:buChar char="•"/>
            </a:pPr>
            <a:r>
              <a:rPr lang="nl-NL" dirty="0"/>
              <a:t>“</a:t>
            </a:r>
            <a:r>
              <a:rPr lang="nl-NL" dirty="0" err="1">
                <a:solidFill>
                  <a:srgbClr val="FF0000"/>
                </a:solidFill>
              </a:rPr>
              <a:t>aaaaaaaaabbbbbbbbcccccddddddd</a:t>
            </a:r>
            <a:r>
              <a:rPr lang="nl-NL" dirty="0"/>
              <a:t>” kan je ook opschrijven als “</a:t>
            </a:r>
            <a:r>
              <a:rPr lang="nl-NL" dirty="0">
                <a:solidFill>
                  <a:srgbClr val="FF0000"/>
                </a:solidFill>
              </a:rPr>
              <a:t>9a8b5c7d</a:t>
            </a:r>
            <a:r>
              <a:rPr lang="nl-NL" dirty="0"/>
              <a:t>”.</a:t>
            </a:r>
            <a:br>
              <a:rPr lang="nl-NL" dirty="0"/>
            </a:br>
            <a:endParaRPr lang="nl-NL" dirty="0"/>
          </a:p>
          <a:p>
            <a:pPr marL="285750" indent="-285750">
              <a:buFont typeface="Arial" panose="020B0604020202020204" pitchFamily="34" charset="0"/>
              <a:buChar char="•"/>
            </a:pPr>
            <a:r>
              <a:rPr lang="nl-NL" dirty="0"/>
              <a:t>In plaats van 29 bytes, in de eerste regel om de karakters te beschrijven volgens ASCII, heb je nu nog maar acht bytes nodig. </a:t>
            </a:r>
            <a:br>
              <a:rPr lang="nl-NL" dirty="0"/>
            </a:br>
            <a:endParaRPr lang="nl-NL" dirty="0"/>
          </a:p>
          <a:p>
            <a:pPr marL="285750" indent="-285750">
              <a:buFont typeface="Arial" panose="020B0604020202020204" pitchFamily="34" charset="0"/>
              <a:buChar char="•"/>
            </a:pPr>
            <a:r>
              <a:rPr lang="nl-NL" dirty="0"/>
              <a:t>Deze manier van compressie heet run-</a:t>
            </a:r>
            <a:r>
              <a:rPr lang="nl-NL" dirty="0" err="1"/>
              <a:t>length</a:t>
            </a:r>
            <a:r>
              <a:rPr lang="nl-NL" dirty="0"/>
              <a:t>-</a:t>
            </a:r>
            <a:r>
              <a:rPr lang="nl-NL" dirty="0" err="1"/>
              <a:t>encoding</a:t>
            </a:r>
            <a:r>
              <a:rPr lang="nl-NL" dirty="0"/>
              <a:t>.</a:t>
            </a:r>
            <a:br>
              <a:rPr lang="nl-NL" dirty="0"/>
            </a:br>
            <a:endParaRPr lang="nl-NL" dirty="0"/>
          </a:p>
          <a:p>
            <a:pPr marL="285750" indent="-285750">
              <a:buFont typeface="Arial" panose="020B0604020202020204" pitchFamily="34" charset="0"/>
              <a:buChar char="•"/>
            </a:pPr>
            <a:r>
              <a:rPr lang="nl-NL" dirty="0"/>
              <a:t>Naast run-</a:t>
            </a:r>
            <a:r>
              <a:rPr lang="nl-NL" dirty="0" err="1"/>
              <a:t>length</a:t>
            </a:r>
            <a:r>
              <a:rPr lang="nl-NL" dirty="0"/>
              <a:t>-</a:t>
            </a:r>
            <a:r>
              <a:rPr lang="nl-NL" dirty="0" err="1"/>
              <a:t>encoding</a:t>
            </a:r>
            <a:r>
              <a:rPr lang="nl-NL" dirty="0"/>
              <a:t> vinden we ook nog vele andere manieren, methoden voor compressie.</a:t>
            </a:r>
            <a:br>
              <a:rPr lang="nl-NL" dirty="0"/>
            </a:br>
            <a:endParaRPr lang="nl-NL" dirty="0"/>
          </a:p>
          <a:p>
            <a:pPr marL="285750" indent="-285750">
              <a:buFont typeface="Arial" panose="020B0604020202020204" pitchFamily="34" charset="0"/>
              <a:buChar char="•"/>
            </a:pPr>
            <a:r>
              <a:rPr lang="nl-NL" dirty="0"/>
              <a:t>Je kan bijvoorbeeld een foto opslaan in zwart-wit, waardoor je minder dan 16,7 miljoen RGB-kleuren gebruikt, zoals bij een BMP-afbeelding.</a:t>
            </a:r>
          </a:p>
        </p:txBody>
      </p:sp>
    </p:spTree>
    <p:extLst>
      <p:ext uri="{BB962C8B-B14F-4D97-AF65-F5344CB8AC3E}">
        <p14:creationId xmlns:p14="http://schemas.microsoft.com/office/powerpoint/2010/main" val="619959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mc:AlternateContent xmlns:mc="http://schemas.openxmlformats.org/markup-compatibility/2006" xmlns:a14="http://schemas.microsoft.com/office/drawing/2010/main">
        <mc:Choice Requires="a14">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4037131"/>
              </a:xfrm>
              <a:prstGeom prst="rect">
                <a:avLst/>
              </a:prstGeom>
              <a:noFill/>
            </p:spPr>
            <p:txBody>
              <a:bodyPr wrap="square" rtlCol="0">
                <a:spAutoFit/>
              </a:bodyPr>
              <a:lstStyle/>
              <a:p>
                <a:pPr marL="285750" indent="-285750">
                  <a:buFont typeface="Arial" panose="020B0604020202020204" pitchFamily="34" charset="0"/>
                  <a:buChar char="•"/>
                </a:pPr>
                <a:r>
                  <a:rPr lang="nl-NL" dirty="0"/>
                  <a:t>“</a:t>
                </a:r>
                <a:r>
                  <a:rPr lang="nl-NL" dirty="0" err="1">
                    <a:solidFill>
                      <a:srgbClr val="FF0000"/>
                    </a:solidFill>
                  </a:rPr>
                  <a:t>aaaaaaaaabbbbbbbbcccccddddddd</a:t>
                </a:r>
                <a:r>
                  <a:rPr lang="nl-NL" dirty="0"/>
                  <a:t>” kan je ook opschrijven als “</a:t>
                </a:r>
                <a:r>
                  <a:rPr lang="nl-NL" dirty="0">
                    <a:solidFill>
                      <a:srgbClr val="FF0000"/>
                    </a:solidFill>
                  </a:rPr>
                  <a:t>9a8b5c7d</a:t>
                </a:r>
                <a:r>
                  <a:rPr lang="nl-NL" dirty="0"/>
                  <a:t>”.</a:t>
                </a:r>
                <a:br>
                  <a:rPr lang="nl-NL" dirty="0"/>
                </a:br>
                <a:endParaRPr lang="nl-NL" dirty="0"/>
              </a:p>
              <a:p>
                <a:pPr marL="285750" indent="-285750">
                  <a:buFont typeface="Arial" panose="020B0604020202020204" pitchFamily="34" charset="0"/>
                  <a:buChar char="•"/>
                </a:pPr>
                <a:r>
                  <a:rPr lang="nl-NL" dirty="0"/>
                  <a:t>In plaats van 29 bytes, in de eerste regel om de karakters te beschrijven volgens ASCII, heb je nu nog maar acht bytes nodig. </a:t>
                </a:r>
                <a:br>
                  <a:rPr lang="nl-NL" dirty="0"/>
                </a:br>
                <a:endParaRPr lang="nl-NL" dirty="0"/>
              </a:p>
              <a:p>
                <a:pPr marL="285750" indent="-285750">
                  <a:buFont typeface="Arial" panose="020B0604020202020204" pitchFamily="34" charset="0"/>
                  <a:buChar char="•"/>
                </a:pPr>
                <a:r>
                  <a:rPr lang="nl-NL" dirty="0"/>
                  <a:t>Deze manier van compressie heet run-</a:t>
                </a:r>
                <a:r>
                  <a:rPr lang="nl-NL" dirty="0" err="1"/>
                  <a:t>length</a:t>
                </a:r>
                <a:r>
                  <a:rPr lang="nl-NL" dirty="0"/>
                  <a:t>-</a:t>
                </a:r>
                <a:r>
                  <a:rPr lang="nl-NL" dirty="0" err="1"/>
                  <a:t>encoding</a:t>
                </a:r>
                <a:r>
                  <a:rPr lang="nl-NL" dirty="0"/>
                  <a:t>.</a:t>
                </a:r>
                <a:br>
                  <a:rPr lang="nl-NL" dirty="0"/>
                </a:br>
                <a:endParaRPr lang="nl-NL" dirty="0"/>
              </a:p>
              <a:p>
                <a:pPr marL="285750" indent="-285750">
                  <a:buFont typeface="Arial" panose="020B0604020202020204" pitchFamily="34" charset="0"/>
                  <a:buChar char="•"/>
                </a:pPr>
                <a:r>
                  <a:rPr lang="nl-NL" dirty="0"/>
                  <a:t>Naast run-</a:t>
                </a:r>
                <a:r>
                  <a:rPr lang="nl-NL" dirty="0" err="1"/>
                  <a:t>length</a:t>
                </a:r>
                <a:r>
                  <a:rPr lang="nl-NL" dirty="0"/>
                  <a:t>-</a:t>
                </a:r>
                <a:r>
                  <a:rPr lang="nl-NL" dirty="0" err="1"/>
                  <a:t>encoding</a:t>
                </a:r>
                <a:r>
                  <a:rPr lang="nl-NL" dirty="0"/>
                  <a:t> vinden we ook nog vele andere manieren, methoden voor compressie.</a:t>
                </a:r>
                <a:br>
                  <a:rPr lang="nl-NL" dirty="0"/>
                </a:br>
                <a:endParaRPr lang="nl-NL" dirty="0"/>
              </a:p>
              <a:p>
                <a:pPr marL="285750" indent="-285750">
                  <a:buFont typeface="Arial" panose="020B0604020202020204" pitchFamily="34" charset="0"/>
                  <a:buChar char="•"/>
                </a:pPr>
                <a:r>
                  <a:rPr lang="nl-NL" dirty="0"/>
                  <a:t>Je kan bijvoorbeeld een foto opslaan in zwart-wit, waardoor je minder dan 16,7 miljoen RGB-kleuren gebruikt, zoals bij een BMP-afbeelding.</a:t>
                </a:r>
                <a:br>
                  <a:rPr lang="nl-NL" dirty="0"/>
                </a:br>
                <a:endParaRPr lang="nl-NL" dirty="0"/>
              </a:p>
              <a:p>
                <a:pPr marL="285750" indent="-285750">
                  <a:buFont typeface="Arial" panose="020B0604020202020204" pitchFamily="34" charset="0"/>
                  <a:buChar char="•"/>
                </a:pPr>
                <a:r>
                  <a:rPr lang="nl-NL" dirty="0"/>
                  <a:t>16,7 miljoen RGB-kleuren ≈ </a:t>
                </a:r>
                <a14:m>
                  <m:oMath xmlns:m="http://schemas.openxmlformats.org/officeDocument/2006/math">
                    <m:sSup>
                      <m:sSupPr>
                        <m:ctrlPr>
                          <a:rPr lang="nl-NL" i="1" smtClean="0">
                            <a:latin typeface="Cambria Math" panose="02040503050406030204" pitchFamily="18" charset="0"/>
                          </a:rPr>
                        </m:ctrlPr>
                      </m:sSupPr>
                      <m:e>
                        <m:r>
                          <m:rPr>
                            <m:nor/>
                          </m:rPr>
                          <a:rPr lang="nl-NL" dirty="0" smtClean="0"/>
                          <m:t>(1 </m:t>
                        </m:r>
                        <m:r>
                          <m:rPr>
                            <m:nor/>
                          </m:rPr>
                          <a:rPr lang="nl-NL" dirty="0" smtClean="0"/>
                          <m:t>byte</m:t>
                        </m:r>
                        <m:r>
                          <m:rPr>
                            <m:nor/>
                          </m:rPr>
                          <a:rPr lang="nl-NL" dirty="0" smtClean="0"/>
                          <m:t> + 1)</m:t>
                        </m:r>
                      </m:e>
                      <m:sup>
                        <m:r>
                          <a:rPr lang="nl-NL" b="0" i="1" smtClean="0">
                            <a:latin typeface="Cambria Math" panose="02040503050406030204" pitchFamily="18" charset="0"/>
                          </a:rPr>
                          <m:t>3</m:t>
                        </m:r>
                      </m:sup>
                    </m:sSup>
                  </m:oMath>
                </a14:m>
                <a:r>
                  <a:rPr lang="nl-NL" dirty="0"/>
                  <a:t>= </a:t>
                </a:r>
                <a14:m>
                  <m:oMath xmlns:m="http://schemas.openxmlformats.org/officeDocument/2006/math">
                    <m:sSup>
                      <m:sSupPr>
                        <m:ctrlPr>
                          <a:rPr lang="nl-NL" i="1" smtClean="0">
                            <a:latin typeface="Cambria Math" panose="02040503050406030204" pitchFamily="18" charset="0"/>
                          </a:rPr>
                        </m:ctrlPr>
                      </m:sSupPr>
                      <m:e>
                        <m:r>
                          <m:rPr>
                            <m:nor/>
                          </m:rPr>
                          <a:rPr lang="nl-NL" dirty="0" smtClean="0"/>
                          <m:t>(</m:t>
                        </m:r>
                        <m:sSub>
                          <m:sSubPr>
                            <m:ctrlPr>
                              <a:rPr lang="nl-NL" i="1" smtClean="0">
                                <a:latin typeface="Cambria Math" panose="02040503050406030204" pitchFamily="18" charset="0"/>
                              </a:rPr>
                            </m:ctrlPr>
                          </m:sSubPr>
                          <m:e>
                            <m:r>
                              <a:rPr lang="nl-NL" b="0" i="1" smtClean="0">
                                <a:latin typeface="Cambria Math" panose="02040503050406030204" pitchFamily="18" charset="0"/>
                              </a:rPr>
                              <m:t>1111 1111</m:t>
                            </m:r>
                          </m:e>
                          <m:sub>
                            <m:r>
                              <a:rPr lang="nl-NL" b="0" i="1" smtClean="0">
                                <a:latin typeface="Cambria Math" panose="02040503050406030204" pitchFamily="18" charset="0"/>
                              </a:rPr>
                              <m:t>2</m:t>
                            </m:r>
                          </m:sub>
                        </m:sSub>
                        <m:r>
                          <m:rPr>
                            <m:nor/>
                          </m:rPr>
                          <a:rPr lang="nl-NL" dirty="0" smtClean="0"/>
                          <m:t>+</m:t>
                        </m:r>
                        <m:r>
                          <m:rPr>
                            <m:nor/>
                          </m:rPr>
                          <a:rPr lang="nl-NL" b="0" i="0" dirty="0" smtClean="0"/>
                          <m:t> </m:t>
                        </m:r>
                        <m:sSub>
                          <m:sSubPr>
                            <m:ctrlPr>
                              <a:rPr lang="nl-NL" i="1" smtClean="0">
                                <a:latin typeface="Cambria Math" panose="02040503050406030204" pitchFamily="18" charset="0"/>
                              </a:rPr>
                            </m:ctrlPr>
                          </m:sSubPr>
                          <m:e>
                            <m:r>
                              <a:rPr lang="nl-NL" b="0" i="1" smtClean="0">
                                <a:latin typeface="Cambria Math" panose="02040503050406030204" pitchFamily="18" charset="0"/>
                              </a:rPr>
                              <m:t>1</m:t>
                            </m:r>
                          </m:e>
                          <m:sub>
                            <m:r>
                              <a:rPr lang="nl-NL" b="0" i="1" smtClean="0">
                                <a:latin typeface="Cambria Math" panose="02040503050406030204" pitchFamily="18" charset="0"/>
                              </a:rPr>
                              <m:t>2</m:t>
                            </m:r>
                          </m:sub>
                        </m:sSub>
                        <m:r>
                          <m:rPr>
                            <m:nor/>
                          </m:rPr>
                          <a:rPr lang="nl-NL" dirty="0" smtClean="0"/>
                          <m:t>)</m:t>
                        </m:r>
                      </m:e>
                      <m:sup>
                        <m:sSub>
                          <m:sSubPr>
                            <m:ctrlPr>
                              <a:rPr lang="nl-NL" i="1" smtClean="0">
                                <a:latin typeface="Cambria Math" panose="02040503050406030204" pitchFamily="18" charset="0"/>
                              </a:rPr>
                            </m:ctrlPr>
                          </m:sSubPr>
                          <m:e>
                            <m:r>
                              <a:rPr lang="nl-NL" b="0" i="1" smtClean="0">
                                <a:latin typeface="Cambria Math" panose="02040503050406030204" pitchFamily="18" charset="0"/>
                              </a:rPr>
                              <m:t>3</m:t>
                            </m:r>
                          </m:e>
                          <m:sub>
                            <m:r>
                              <a:rPr lang="nl-NL" b="0" i="1" smtClean="0">
                                <a:latin typeface="Cambria Math" panose="02040503050406030204" pitchFamily="18" charset="0"/>
                              </a:rPr>
                              <m:t>10</m:t>
                            </m:r>
                          </m:sub>
                        </m:sSub>
                      </m:sup>
                    </m:sSup>
                    <m:r>
                      <a:rPr lang="nl-NL" b="0" i="1" smtClean="0">
                        <a:latin typeface="Cambria Math" panose="02040503050406030204" pitchFamily="18" charset="0"/>
                      </a:rPr>
                      <m:t> </m:t>
                    </m:r>
                  </m:oMath>
                </a14:m>
                <a:r>
                  <a:rPr lang="nl-NL" dirty="0"/>
                  <a:t>= </a:t>
                </a:r>
                <a14:m>
                  <m:oMath xmlns:m="http://schemas.openxmlformats.org/officeDocument/2006/math">
                    <m:sSup>
                      <m:sSupPr>
                        <m:ctrlPr>
                          <a:rPr lang="nl-NL" i="1" smtClean="0">
                            <a:latin typeface="Cambria Math" panose="02040503050406030204" pitchFamily="18" charset="0"/>
                          </a:rPr>
                        </m:ctrlPr>
                      </m:sSupPr>
                      <m:e>
                        <m:r>
                          <a:rPr lang="nl-NL" b="0" i="1" smtClean="0">
                            <a:latin typeface="Cambria Math" panose="02040503050406030204" pitchFamily="18" charset="0"/>
                          </a:rPr>
                          <m:t>256</m:t>
                        </m:r>
                      </m:e>
                      <m:sup>
                        <m:r>
                          <a:rPr lang="nl-NL" b="0" i="1" smtClean="0">
                            <a:latin typeface="Cambria Math" panose="02040503050406030204" pitchFamily="18" charset="0"/>
                          </a:rPr>
                          <m:t>3</m:t>
                        </m:r>
                      </m:sup>
                    </m:sSup>
                  </m:oMath>
                </a14:m>
                <a:endParaRPr lang="nl-NL" dirty="0"/>
              </a:p>
            </p:txBody>
          </p:sp>
        </mc:Choice>
        <mc:Fallback xmlns="">
          <p:sp>
            <p:nvSpPr>
              <p:cNvPr id="5" name="Tekstvak 4">
                <a:extLst>
                  <a:ext uri="{FF2B5EF4-FFF2-40B4-BE49-F238E27FC236}">
                    <a16:creationId xmlns:a16="http://schemas.microsoft.com/office/drawing/2014/main" id="{29DD6080-4A46-08E5-F7A7-49311390A284}"/>
                  </a:ext>
                </a:extLst>
              </p:cNvPr>
              <p:cNvSpPr txBox="1">
                <a:spLocks noRot="1" noChangeAspect="1" noMove="1" noResize="1" noEditPoints="1" noAdjustHandles="1" noChangeArrowheads="1" noChangeShapeType="1" noTextEdit="1"/>
              </p:cNvSpPr>
              <p:nvPr/>
            </p:nvSpPr>
            <p:spPr>
              <a:xfrm>
                <a:off x="1548245" y="1433945"/>
                <a:ext cx="9081655" cy="4037131"/>
              </a:xfrm>
              <a:prstGeom prst="rect">
                <a:avLst/>
              </a:prstGeom>
              <a:blipFill>
                <a:blip r:embed="rId2"/>
                <a:stretch>
                  <a:fillRect l="-279" t="-627"/>
                </a:stretch>
              </a:blipFill>
            </p:spPr>
            <p:txBody>
              <a:bodyPr/>
              <a:lstStyle/>
              <a:p>
                <a:r>
                  <a:rPr lang="nl-NL">
                    <a:noFill/>
                  </a:rPr>
                  <a:t> </a:t>
                </a:r>
              </a:p>
            </p:txBody>
          </p:sp>
        </mc:Fallback>
      </mc:AlternateContent>
    </p:spTree>
    <p:extLst>
      <p:ext uri="{BB962C8B-B14F-4D97-AF65-F5344CB8AC3E}">
        <p14:creationId xmlns:p14="http://schemas.microsoft.com/office/powerpoint/2010/main" val="1855275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Compressie</a:t>
            </a:r>
          </a:p>
        </p:txBody>
      </p:sp>
      <mc:AlternateContent xmlns:mc="http://schemas.openxmlformats.org/markup-compatibility/2006" xmlns:a14="http://schemas.microsoft.com/office/drawing/2010/main">
        <mc:Choice Requires="a14">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4037131"/>
              </a:xfrm>
              <a:prstGeom prst="rect">
                <a:avLst/>
              </a:prstGeom>
              <a:noFill/>
            </p:spPr>
            <p:txBody>
              <a:bodyPr wrap="square" rtlCol="0">
                <a:spAutoFit/>
              </a:bodyPr>
              <a:lstStyle/>
              <a:p>
                <a:pPr marL="285750" indent="-285750">
                  <a:buFont typeface="Arial" panose="020B0604020202020204" pitchFamily="34" charset="0"/>
                  <a:buChar char="•"/>
                </a:pPr>
                <a:r>
                  <a:rPr lang="nl-NL" dirty="0"/>
                  <a:t>“</a:t>
                </a:r>
                <a:r>
                  <a:rPr lang="nl-NL" dirty="0" err="1">
                    <a:solidFill>
                      <a:srgbClr val="FF0000"/>
                    </a:solidFill>
                  </a:rPr>
                  <a:t>aaaaaaaaabbbbbbbbcccccddddddd</a:t>
                </a:r>
                <a:r>
                  <a:rPr lang="nl-NL" dirty="0"/>
                  <a:t>” kan je ook opschrijven als “</a:t>
                </a:r>
                <a:r>
                  <a:rPr lang="nl-NL" dirty="0">
                    <a:solidFill>
                      <a:srgbClr val="FF0000"/>
                    </a:solidFill>
                  </a:rPr>
                  <a:t>9a8b5c7d</a:t>
                </a:r>
                <a:r>
                  <a:rPr lang="nl-NL" dirty="0"/>
                  <a:t>”.</a:t>
                </a:r>
                <a:br>
                  <a:rPr lang="nl-NL" dirty="0"/>
                </a:br>
                <a:endParaRPr lang="nl-NL" dirty="0"/>
              </a:p>
              <a:p>
                <a:pPr marL="285750" indent="-285750">
                  <a:buFont typeface="Arial" panose="020B0604020202020204" pitchFamily="34" charset="0"/>
                  <a:buChar char="•"/>
                </a:pPr>
                <a:r>
                  <a:rPr lang="nl-NL" dirty="0"/>
                  <a:t>In plaats van 29 bytes, in de eerste regel om de karakters te beschrijven volgens ASCII, heb je nu nog maar acht bytes nodig. </a:t>
                </a:r>
                <a:br>
                  <a:rPr lang="nl-NL" dirty="0"/>
                </a:br>
                <a:endParaRPr lang="nl-NL" dirty="0"/>
              </a:p>
              <a:p>
                <a:pPr marL="285750" indent="-285750">
                  <a:buFont typeface="Arial" panose="020B0604020202020204" pitchFamily="34" charset="0"/>
                  <a:buChar char="•"/>
                </a:pPr>
                <a:r>
                  <a:rPr lang="nl-NL" dirty="0"/>
                  <a:t>Deze manier van compressie heet run-</a:t>
                </a:r>
                <a:r>
                  <a:rPr lang="nl-NL" dirty="0" err="1"/>
                  <a:t>length</a:t>
                </a:r>
                <a:r>
                  <a:rPr lang="nl-NL" dirty="0"/>
                  <a:t>-</a:t>
                </a:r>
                <a:r>
                  <a:rPr lang="nl-NL" dirty="0" err="1"/>
                  <a:t>encoding</a:t>
                </a:r>
                <a:r>
                  <a:rPr lang="nl-NL" dirty="0"/>
                  <a:t>.</a:t>
                </a:r>
                <a:br>
                  <a:rPr lang="nl-NL" dirty="0"/>
                </a:br>
                <a:endParaRPr lang="nl-NL" dirty="0"/>
              </a:p>
              <a:p>
                <a:pPr marL="285750" indent="-285750">
                  <a:buFont typeface="Arial" panose="020B0604020202020204" pitchFamily="34" charset="0"/>
                  <a:buChar char="•"/>
                </a:pPr>
                <a:r>
                  <a:rPr lang="nl-NL" dirty="0"/>
                  <a:t>Naast run-</a:t>
                </a:r>
                <a:r>
                  <a:rPr lang="nl-NL" dirty="0" err="1"/>
                  <a:t>length</a:t>
                </a:r>
                <a:r>
                  <a:rPr lang="nl-NL" dirty="0"/>
                  <a:t>-</a:t>
                </a:r>
                <a:r>
                  <a:rPr lang="nl-NL" dirty="0" err="1"/>
                  <a:t>encoding</a:t>
                </a:r>
                <a:r>
                  <a:rPr lang="nl-NL" dirty="0"/>
                  <a:t> vinden we ook nog vele andere manieren, methoden voor compressie.</a:t>
                </a:r>
                <a:br>
                  <a:rPr lang="nl-NL" dirty="0"/>
                </a:br>
                <a:endParaRPr lang="nl-NL" dirty="0"/>
              </a:p>
              <a:p>
                <a:pPr marL="285750" indent="-285750">
                  <a:buFont typeface="Arial" panose="020B0604020202020204" pitchFamily="34" charset="0"/>
                  <a:buChar char="•"/>
                </a:pPr>
                <a:r>
                  <a:rPr lang="nl-NL" dirty="0"/>
                  <a:t>Je kan bijvoorbeeld een foto opslaan in zwart-wit, waardoor je minder dan 16,7 miljoen RGB-kleuren gebruikt, zoals bij een BMP-afbeelding.</a:t>
                </a:r>
                <a:br>
                  <a:rPr lang="nl-NL" dirty="0"/>
                </a:br>
                <a:endParaRPr lang="nl-NL" dirty="0"/>
              </a:p>
              <a:p>
                <a:pPr marL="285750" indent="-285750">
                  <a:buFont typeface="Arial" panose="020B0604020202020204" pitchFamily="34" charset="0"/>
                  <a:buChar char="•"/>
                </a:pPr>
                <a:r>
                  <a:rPr lang="nl-NL" dirty="0"/>
                  <a:t>16,7 miljoen RGB-kleuren ≈ </a:t>
                </a:r>
                <a14:m>
                  <m:oMath xmlns:m="http://schemas.openxmlformats.org/officeDocument/2006/math">
                    <m:sSup>
                      <m:sSupPr>
                        <m:ctrlPr>
                          <a:rPr lang="nl-NL" i="1" smtClean="0">
                            <a:latin typeface="Cambria Math" panose="02040503050406030204" pitchFamily="18" charset="0"/>
                          </a:rPr>
                        </m:ctrlPr>
                      </m:sSupPr>
                      <m:e>
                        <m:r>
                          <m:rPr>
                            <m:nor/>
                          </m:rPr>
                          <a:rPr lang="nl-NL" dirty="0" smtClean="0"/>
                          <m:t>(1 </m:t>
                        </m:r>
                        <m:r>
                          <m:rPr>
                            <m:nor/>
                          </m:rPr>
                          <a:rPr lang="nl-NL" dirty="0" smtClean="0"/>
                          <m:t>byte</m:t>
                        </m:r>
                        <m:r>
                          <m:rPr>
                            <m:nor/>
                          </m:rPr>
                          <a:rPr lang="nl-NL" dirty="0" smtClean="0"/>
                          <m:t> + 1)</m:t>
                        </m:r>
                      </m:e>
                      <m:sup>
                        <m:r>
                          <a:rPr lang="nl-NL" b="0" i="1" smtClean="0">
                            <a:latin typeface="Cambria Math" panose="02040503050406030204" pitchFamily="18" charset="0"/>
                          </a:rPr>
                          <m:t>3</m:t>
                        </m:r>
                      </m:sup>
                    </m:sSup>
                  </m:oMath>
                </a14:m>
                <a:r>
                  <a:rPr lang="nl-NL" dirty="0"/>
                  <a:t>= </a:t>
                </a:r>
                <a14:m>
                  <m:oMath xmlns:m="http://schemas.openxmlformats.org/officeDocument/2006/math">
                    <m:sSup>
                      <m:sSupPr>
                        <m:ctrlPr>
                          <a:rPr lang="nl-NL" i="1" smtClean="0">
                            <a:latin typeface="Cambria Math" panose="02040503050406030204" pitchFamily="18" charset="0"/>
                          </a:rPr>
                        </m:ctrlPr>
                      </m:sSupPr>
                      <m:e>
                        <m:r>
                          <m:rPr>
                            <m:nor/>
                          </m:rPr>
                          <a:rPr lang="nl-NL" dirty="0" smtClean="0"/>
                          <m:t>(</m:t>
                        </m:r>
                        <m:sSub>
                          <m:sSubPr>
                            <m:ctrlPr>
                              <a:rPr lang="nl-NL" i="1" smtClean="0">
                                <a:latin typeface="Cambria Math" panose="02040503050406030204" pitchFamily="18" charset="0"/>
                              </a:rPr>
                            </m:ctrlPr>
                          </m:sSubPr>
                          <m:e>
                            <m:r>
                              <a:rPr lang="nl-NL" b="0" i="1" smtClean="0">
                                <a:latin typeface="Cambria Math" panose="02040503050406030204" pitchFamily="18" charset="0"/>
                              </a:rPr>
                              <m:t>1111 1111</m:t>
                            </m:r>
                          </m:e>
                          <m:sub>
                            <m:r>
                              <a:rPr lang="nl-NL" b="0" i="1" smtClean="0">
                                <a:latin typeface="Cambria Math" panose="02040503050406030204" pitchFamily="18" charset="0"/>
                              </a:rPr>
                              <m:t>2</m:t>
                            </m:r>
                          </m:sub>
                        </m:sSub>
                        <m:r>
                          <m:rPr>
                            <m:nor/>
                          </m:rPr>
                          <a:rPr lang="nl-NL" dirty="0" smtClean="0"/>
                          <m:t>+</m:t>
                        </m:r>
                        <m:r>
                          <m:rPr>
                            <m:nor/>
                          </m:rPr>
                          <a:rPr lang="nl-NL" b="0" i="0" dirty="0" smtClean="0"/>
                          <m:t> </m:t>
                        </m:r>
                        <m:sSub>
                          <m:sSubPr>
                            <m:ctrlPr>
                              <a:rPr lang="nl-NL" i="1" smtClean="0">
                                <a:latin typeface="Cambria Math" panose="02040503050406030204" pitchFamily="18" charset="0"/>
                              </a:rPr>
                            </m:ctrlPr>
                          </m:sSubPr>
                          <m:e>
                            <m:r>
                              <a:rPr lang="nl-NL" b="0" i="1" smtClean="0">
                                <a:latin typeface="Cambria Math" panose="02040503050406030204" pitchFamily="18" charset="0"/>
                              </a:rPr>
                              <m:t>1</m:t>
                            </m:r>
                          </m:e>
                          <m:sub>
                            <m:r>
                              <a:rPr lang="nl-NL" b="0" i="1" smtClean="0">
                                <a:latin typeface="Cambria Math" panose="02040503050406030204" pitchFamily="18" charset="0"/>
                              </a:rPr>
                              <m:t>2</m:t>
                            </m:r>
                          </m:sub>
                        </m:sSub>
                        <m:r>
                          <m:rPr>
                            <m:nor/>
                          </m:rPr>
                          <a:rPr lang="nl-NL" dirty="0" smtClean="0"/>
                          <m:t>)</m:t>
                        </m:r>
                      </m:e>
                      <m:sup>
                        <m:sSub>
                          <m:sSubPr>
                            <m:ctrlPr>
                              <a:rPr lang="nl-NL" i="1" smtClean="0">
                                <a:latin typeface="Cambria Math" panose="02040503050406030204" pitchFamily="18" charset="0"/>
                              </a:rPr>
                            </m:ctrlPr>
                          </m:sSubPr>
                          <m:e>
                            <m:r>
                              <a:rPr lang="nl-NL" b="0" i="1" smtClean="0">
                                <a:latin typeface="Cambria Math" panose="02040503050406030204" pitchFamily="18" charset="0"/>
                              </a:rPr>
                              <m:t>3</m:t>
                            </m:r>
                          </m:e>
                          <m:sub>
                            <m:r>
                              <a:rPr lang="nl-NL" b="0" i="1" smtClean="0">
                                <a:latin typeface="Cambria Math" panose="02040503050406030204" pitchFamily="18" charset="0"/>
                              </a:rPr>
                              <m:t>10</m:t>
                            </m:r>
                          </m:sub>
                        </m:sSub>
                      </m:sup>
                    </m:sSup>
                    <m:r>
                      <a:rPr lang="nl-NL" b="0" i="1" smtClean="0">
                        <a:latin typeface="Cambria Math" panose="02040503050406030204" pitchFamily="18" charset="0"/>
                      </a:rPr>
                      <m:t> </m:t>
                    </m:r>
                  </m:oMath>
                </a14:m>
                <a:r>
                  <a:rPr lang="nl-NL" dirty="0"/>
                  <a:t>= </a:t>
                </a:r>
                <a14:m>
                  <m:oMath xmlns:m="http://schemas.openxmlformats.org/officeDocument/2006/math">
                    <m:sSup>
                      <m:sSupPr>
                        <m:ctrlPr>
                          <a:rPr lang="nl-NL" i="1" smtClean="0">
                            <a:latin typeface="Cambria Math" panose="02040503050406030204" pitchFamily="18" charset="0"/>
                          </a:rPr>
                        </m:ctrlPr>
                      </m:sSupPr>
                      <m:e>
                        <m:r>
                          <a:rPr lang="nl-NL" b="0" i="1" smtClean="0">
                            <a:latin typeface="Cambria Math" panose="02040503050406030204" pitchFamily="18" charset="0"/>
                          </a:rPr>
                          <m:t>256</m:t>
                        </m:r>
                      </m:e>
                      <m:sup>
                        <m:r>
                          <a:rPr lang="nl-NL" b="0" i="1" smtClean="0">
                            <a:latin typeface="Cambria Math" panose="02040503050406030204" pitchFamily="18" charset="0"/>
                          </a:rPr>
                          <m:t>3</m:t>
                        </m:r>
                      </m:sup>
                    </m:sSup>
                  </m:oMath>
                </a14:m>
                <a:endParaRPr lang="nl-NL" dirty="0"/>
              </a:p>
            </p:txBody>
          </p:sp>
        </mc:Choice>
        <mc:Fallback xmlns="">
          <p:sp>
            <p:nvSpPr>
              <p:cNvPr id="5" name="Tekstvak 4">
                <a:extLst>
                  <a:ext uri="{FF2B5EF4-FFF2-40B4-BE49-F238E27FC236}">
                    <a16:creationId xmlns:a16="http://schemas.microsoft.com/office/drawing/2014/main" id="{29DD6080-4A46-08E5-F7A7-49311390A284}"/>
                  </a:ext>
                </a:extLst>
              </p:cNvPr>
              <p:cNvSpPr txBox="1">
                <a:spLocks noRot="1" noChangeAspect="1" noMove="1" noResize="1" noEditPoints="1" noAdjustHandles="1" noChangeArrowheads="1" noChangeShapeType="1" noTextEdit="1"/>
              </p:cNvSpPr>
              <p:nvPr/>
            </p:nvSpPr>
            <p:spPr>
              <a:xfrm>
                <a:off x="1548245" y="1433945"/>
                <a:ext cx="9081655" cy="4037131"/>
              </a:xfrm>
              <a:prstGeom prst="rect">
                <a:avLst/>
              </a:prstGeom>
              <a:blipFill>
                <a:blip r:embed="rId2"/>
                <a:stretch>
                  <a:fillRect l="-279" t="-627"/>
                </a:stretch>
              </a:blipFill>
            </p:spPr>
            <p:txBody>
              <a:bodyPr/>
              <a:lstStyle/>
              <a:p>
                <a:r>
                  <a:rPr lang="nl-NL">
                    <a:noFill/>
                  </a:rPr>
                  <a:t> </a:t>
                </a:r>
              </a:p>
            </p:txBody>
          </p:sp>
        </mc:Fallback>
      </mc:AlternateContent>
      <p:sp>
        <p:nvSpPr>
          <p:cNvPr id="2" name="Ovaal 1">
            <a:extLst>
              <a:ext uri="{FF2B5EF4-FFF2-40B4-BE49-F238E27FC236}">
                <a16:creationId xmlns:a16="http://schemas.microsoft.com/office/drawing/2014/main" id="{F112DF61-67DE-D4E2-8005-BD1D89567223}"/>
              </a:ext>
            </a:extLst>
          </p:cNvPr>
          <p:cNvSpPr/>
          <p:nvPr/>
        </p:nvSpPr>
        <p:spPr>
          <a:xfrm>
            <a:off x="5309753" y="5060373"/>
            <a:ext cx="329045" cy="25977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 name="Tekstvak 7">
            <a:extLst>
              <a:ext uri="{FF2B5EF4-FFF2-40B4-BE49-F238E27FC236}">
                <a16:creationId xmlns:a16="http://schemas.microsoft.com/office/drawing/2014/main" id="{2F296A0A-E732-119F-5A34-A6058F38A674}"/>
              </a:ext>
            </a:extLst>
          </p:cNvPr>
          <p:cNvSpPr txBox="1"/>
          <p:nvPr/>
        </p:nvSpPr>
        <p:spPr>
          <a:xfrm>
            <a:off x="1898075" y="5666509"/>
            <a:ext cx="3768436" cy="646331"/>
          </a:xfrm>
          <a:prstGeom prst="rect">
            <a:avLst/>
          </a:prstGeom>
          <a:noFill/>
        </p:spPr>
        <p:txBody>
          <a:bodyPr wrap="square" rtlCol="0">
            <a:spAutoFit/>
          </a:bodyPr>
          <a:lstStyle/>
          <a:p>
            <a:r>
              <a:rPr lang="nl-NL" dirty="0">
                <a:solidFill>
                  <a:srgbClr val="FF0000"/>
                </a:solidFill>
              </a:rPr>
              <a:t>Doordat de waarde nul ook meegeteld wordt voor zwart.</a:t>
            </a:r>
          </a:p>
        </p:txBody>
      </p:sp>
      <p:sp>
        <p:nvSpPr>
          <p:cNvPr id="9" name="Ovaal 8">
            <a:extLst>
              <a:ext uri="{FF2B5EF4-FFF2-40B4-BE49-F238E27FC236}">
                <a16:creationId xmlns:a16="http://schemas.microsoft.com/office/drawing/2014/main" id="{97BE42E8-1F8D-CBB0-292C-1290EEAA7E80}"/>
              </a:ext>
            </a:extLst>
          </p:cNvPr>
          <p:cNvSpPr/>
          <p:nvPr/>
        </p:nvSpPr>
        <p:spPr>
          <a:xfrm>
            <a:off x="7207827" y="5067299"/>
            <a:ext cx="329045" cy="25977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dirty="0"/>
          </a:p>
        </p:txBody>
      </p:sp>
      <p:cxnSp>
        <p:nvCxnSpPr>
          <p:cNvPr id="12" name="Rechte verbindingslijn 11">
            <a:extLst>
              <a:ext uri="{FF2B5EF4-FFF2-40B4-BE49-F238E27FC236}">
                <a16:creationId xmlns:a16="http://schemas.microsoft.com/office/drawing/2014/main" id="{1888DA2A-8A8B-84AB-056E-B7EA8C57BE74}"/>
              </a:ext>
            </a:extLst>
          </p:cNvPr>
          <p:cNvCxnSpPr/>
          <p:nvPr/>
        </p:nvCxnSpPr>
        <p:spPr>
          <a:xfrm>
            <a:off x="4821382" y="5953991"/>
            <a:ext cx="256655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Rechte verbindingslijn met pijl 15">
            <a:extLst>
              <a:ext uri="{FF2B5EF4-FFF2-40B4-BE49-F238E27FC236}">
                <a16:creationId xmlns:a16="http://schemas.microsoft.com/office/drawing/2014/main" id="{17987469-48A6-2CE7-5D17-4EAA7233B6FC}"/>
              </a:ext>
            </a:extLst>
          </p:cNvPr>
          <p:cNvCxnSpPr>
            <a:cxnSpLocks/>
          </p:cNvCxnSpPr>
          <p:nvPr/>
        </p:nvCxnSpPr>
        <p:spPr>
          <a:xfrm flipV="1">
            <a:off x="5476008" y="5316681"/>
            <a:ext cx="0" cy="6373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Rechte verbindingslijn met pijl 19">
            <a:extLst>
              <a:ext uri="{FF2B5EF4-FFF2-40B4-BE49-F238E27FC236}">
                <a16:creationId xmlns:a16="http://schemas.microsoft.com/office/drawing/2014/main" id="{835C29DC-DEA8-E739-7158-506C60584FA6}"/>
              </a:ext>
            </a:extLst>
          </p:cNvPr>
          <p:cNvCxnSpPr>
            <a:cxnSpLocks/>
          </p:cNvCxnSpPr>
          <p:nvPr/>
        </p:nvCxnSpPr>
        <p:spPr>
          <a:xfrm flipV="1">
            <a:off x="7377545" y="5316681"/>
            <a:ext cx="0" cy="6373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3767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solidFill>
                  <a:srgbClr val="1D2125"/>
                </a:solidFill>
                <a:highlight>
                  <a:srgbClr val="FFFFFF"/>
                </a:highlight>
                <a:latin typeface="-apple-system"/>
              </a:rPr>
              <a:t>R</a:t>
            </a:r>
            <a:r>
              <a:rPr lang="nl-NL" sz="2800" b="1" i="0" dirty="0">
                <a:solidFill>
                  <a:srgbClr val="1D2125"/>
                </a:solidFill>
                <a:effectLst/>
                <a:highlight>
                  <a:srgbClr val="FFFFFF"/>
                </a:highlight>
                <a:latin typeface="-apple-system"/>
              </a:rPr>
              <a:t>un-</a:t>
            </a:r>
            <a:r>
              <a:rPr lang="nl-NL" sz="2800" b="1" i="0" dirty="0" err="1">
                <a:solidFill>
                  <a:srgbClr val="1D2125"/>
                </a:solidFill>
                <a:effectLst/>
                <a:highlight>
                  <a:srgbClr val="FFFFFF"/>
                </a:highlight>
                <a:latin typeface="-apple-system"/>
              </a:rPr>
              <a:t>length</a:t>
            </a:r>
            <a:r>
              <a:rPr lang="nl-NL" sz="2800" b="1" i="0" dirty="0">
                <a:solidFill>
                  <a:srgbClr val="1D2125"/>
                </a:solidFill>
                <a:effectLst/>
                <a:highlight>
                  <a:srgbClr val="FFFFFF"/>
                </a:highlight>
                <a:latin typeface="-apple-system"/>
              </a:rPr>
              <a:t>-</a:t>
            </a:r>
            <a:r>
              <a:rPr lang="nl-NL" sz="2800" b="1" i="0" dirty="0" err="1">
                <a:solidFill>
                  <a:srgbClr val="1D2125"/>
                </a:solidFill>
                <a:effectLst/>
                <a:highlight>
                  <a:srgbClr val="FFFFFF"/>
                </a:highlight>
                <a:latin typeface="-apple-system"/>
              </a:rPr>
              <a:t>encoding</a:t>
            </a:r>
            <a:r>
              <a:rPr lang="nl-NL" sz="2800" b="1" i="0" dirty="0">
                <a:solidFill>
                  <a:srgbClr val="1D2125"/>
                </a:solidFill>
                <a:effectLst/>
                <a:highlight>
                  <a:srgbClr val="FFFFFF"/>
                </a:highlight>
                <a:latin typeface="-apple-system"/>
              </a:rPr>
              <a:t> voor afbeeldingen</a:t>
            </a:r>
            <a:endParaRPr lang="nl-NL" sz="2800" b="1" dirty="0"/>
          </a:p>
        </p:txBody>
      </p:sp>
    </p:spTree>
    <p:extLst>
      <p:ext uri="{BB962C8B-B14F-4D97-AF65-F5344CB8AC3E}">
        <p14:creationId xmlns:p14="http://schemas.microsoft.com/office/powerpoint/2010/main" val="42409961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solidFill>
                  <a:srgbClr val="1D2125"/>
                </a:solidFill>
                <a:highlight>
                  <a:srgbClr val="FFFFFF"/>
                </a:highlight>
                <a:latin typeface="-apple-system"/>
              </a:rPr>
              <a:t>R</a:t>
            </a:r>
            <a:r>
              <a:rPr lang="nl-NL" sz="2800" b="1" i="0" dirty="0">
                <a:solidFill>
                  <a:srgbClr val="1D2125"/>
                </a:solidFill>
                <a:effectLst/>
                <a:highlight>
                  <a:srgbClr val="FFFFFF"/>
                </a:highlight>
                <a:latin typeface="-apple-system"/>
              </a:rPr>
              <a:t>un-</a:t>
            </a:r>
            <a:r>
              <a:rPr lang="nl-NL" sz="2800" b="1" i="0" dirty="0" err="1">
                <a:solidFill>
                  <a:srgbClr val="1D2125"/>
                </a:solidFill>
                <a:effectLst/>
                <a:highlight>
                  <a:srgbClr val="FFFFFF"/>
                </a:highlight>
                <a:latin typeface="-apple-system"/>
              </a:rPr>
              <a:t>length</a:t>
            </a:r>
            <a:r>
              <a:rPr lang="nl-NL" sz="2800" b="1" i="0" dirty="0">
                <a:solidFill>
                  <a:srgbClr val="1D2125"/>
                </a:solidFill>
                <a:effectLst/>
                <a:highlight>
                  <a:srgbClr val="FFFFFF"/>
                </a:highlight>
                <a:latin typeface="-apple-system"/>
              </a:rPr>
              <a:t>-</a:t>
            </a:r>
            <a:r>
              <a:rPr lang="nl-NL" sz="2800" b="1" i="0" dirty="0" err="1">
                <a:solidFill>
                  <a:srgbClr val="1D2125"/>
                </a:solidFill>
                <a:effectLst/>
                <a:highlight>
                  <a:srgbClr val="FFFFFF"/>
                </a:highlight>
                <a:latin typeface="-apple-system"/>
              </a:rPr>
              <a:t>encoding</a:t>
            </a:r>
            <a:r>
              <a:rPr lang="nl-NL" sz="2800" b="1" i="0" dirty="0">
                <a:solidFill>
                  <a:srgbClr val="1D2125"/>
                </a:solidFill>
                <a:effectLst/>
                <a:highlight>
                  <a:srgbClr val="FFFFFF"/>
                </a:highlight>
                <a:latin typeface="-apple-system"/>
              </a:rPr>
              <a:t> voor afbeeldingen</a:t>
            </a:r>
            <a:endParaRPr lang="nl-NL" sz="2800" b="1" dirty="0"/>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69332"/>
          </a:xfrm>
          <a:prstGeom prst="rect">
            <a:avLst/>
          </a:prstGeom>
          <a:noFill/>
        </p:spPr>
        <p:txBody>
          <a:bodyPr wrap="square" rtlCol="0">
            <a:spAutoFit/>
          </a:bodyPr>
          <a:lstStyle/>
          <a:p>
            <a:pPr marL="285750" indent="-285750">
              <a:buFont typeface="Arial" panose="020B0604020202020204" pitchFamily="34" charset="0"/>
              <a:buChar char="•"/>
            </a:pPr>
            <a:r>
              <a:rPr lang="nl-NL" dirty="0"/>
              <a:t>We beschrijven alleen de pixels die relevant zijn, zoals bijvoorbeeld bij:</a:t>
            </a:r>
          </a:p>
        </p:txBody>
      </p:sp>
    </p:spTree>
    <p:extLst>
      <p:ext uri="{BB962C8B-B14F-4D97-AF65-F5344CB8AC3E}">
        <p14:creationId xmlns:p14="http://schemas.microsoft.com/office/powerpoint/2010/main" val="1603978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solidFill>
                  <a:srgbClr val="1D2125"/>
                </a:solidFill>
                <a:highlight>
                  <a:srgbClr val="FFFFFF"/>
                </a:highlight>
                <a:latin typeface="-apple-system"/>
              </a:rPr>
              <a:t>R</a:t>
            </a:r>
            <a:r>
              <a:rPr lang="nl-NL" sz="2800" b="1" i="0" dirty="0">
                <a:solidFill>
                  <a:srgbClr val="1D2125"/>
                </a:solidFill>
                <a:effectLst/>
                <a:highlight>
                  <a:srgbClr val="FFFFFF"/>
                </a:highlight>
                <a:latin typeface="-apple-system"/>
              </a:rPr>
              <a:t>un-</a:t>
            </a:r>
            <a:r>
              <a:rPr lang="nl-NL" sz="2800" b="1" i="0" dirty="0" err="1">
                <a:solidFill>
                  <a:srgbClr val="1D2125"/>
                </a:solidFill>
                <a:effectLst/>
                <a:highlight>
                  <a:srgbClr val="FFFFFF"/>
                </a:highlight>
                <a:latin typeface="-apple-system"/>
              </a:rPr>
              <a:t>length</a:t>
            </a:r>
            <a:r>
              <a:rPr lang="nl-NL" sz="2800" b="1" i="0" dirty="0">
                <a:solidFill>
                  <a:srgbClr val="1D2125"/>
                </a:solidFill>
                <a:effectLst/>
                <a:highlight>
                  <a:srgbClr val="FFFFFF"/>
                </a:highlight>
                <a:latin typeface="-apple-system"/>
              </a:rPr>
              <a:t>-</a:t>
            </a:r>
            <a:r>
              <a:rPr lang="nl-NL" sz="2800" b="1" i="0" dirty="0" err="1">
                <a:solidFill>
                  <a:srgbClr val="1D2125"/>
                </a:solidFill>
                <a:effectLst/>
                <a:highlight>
                  <a:srgbClr val="FFFFFF"/>
                </a:highlight>
                <a:latin typeface="-apple-system"/>
              </a:rPr>
              <a:t>encoding</a:t>
            </a:r>
            <a:r>
              <a:rPr lang="nl-NL" sz="2800" b="1" i="0" dirty="0">
                <a:solidFill>
                  <a:srgbClr val="1D2125"/>
                </a:solidFill>
                <a:effectLst/>
                <a:highlight>
                  <a:srgbClr val="FFFFFF"/>
                </a:highlight>
                <a:latin typeface="-apple-system"/>
              </a:rPr>
              <a:t> voor afbeeldingen</a:t>
            </a:r>
            <a:endParaRPr lang="nl-NL" sz="2800" b="1" dirty="0"/>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69332"/>
          </a:xfrm>
          <a:prstGeom prst="rect">
            <a:avLst/>
          </a:prstGeom>
          <a:noFill/>
        </p:spPr>
        <p:txBody>
          <a:bodyPr wrap="square" rtlCol="0">
            <a:spAutoFit/>
          </a:bodyPr>
          <a:lstStyle/>
          <a:p>
            <a:pPr marL="285750" indent="-285750">
              <a:buFont typeface="Arial" panose="020B0604020202020204" pitchFamily="34" charset="0"/>
              <a:buChar char="•"/>
            </a:pPr>
            <a:r>
              <a:rPr lang="nl-NL" dirty="0"/>
              <a:t>We beschrijven alleen de pixels die relevant zijn, zoals bijvoorbeeld bij:</a:t>
            </a:r>
          </a:p>
        </p:txBody>
      </p:sp>
      <p:pic>
        <p:nvPicPr>
          <p:cNvPr id="3" name="Afbeelding 2">
            <a:extLst>
              <a:ext uri="{FF2B5EF4-FFF2-40B4-BE49-F238E27FC236}">
                <a16:creationId xmlns:a16="http://schemas.microsoft.com/office/drawing/2014/main" id="{164CA9F5-048B-1506-9D5B-143D52AD42AE}"/>
              </a:ext>
            </a:extLst>
          </p:cNvPr>
          <p:cNvPicPr>
            <a:picLocks noChangeAspect="1"/>
          </p:cNvPicPr>
          <p:nvPr/>
        </p:nvPicPr>
        <p:blipFill>
          <a:blip r:embed="rId2"/>
          <a:stretch>
            <a:fillRect/>
          </a:stretch>
        </p:blipFill>
        <p:spPr>
          <a:xfrm>
            <a:off x="1900381" y="1893332"/>
            <a:ext cx="1879600" cy="1651000"/>
          </a:xfrm>
          <a:prstGeom prst="rect">
            <a:avLst/>
          </a:prstGeom>
        </p:spPr>
      </p:pic>
    </p:spTree>
    <p:extLst>
      <p:ext uri="{BB962C8B-B14F-4D97-AF65-F5344CB8AC3E}">
        <p14:creationId xmlns:p14="http://schemas.microsoft.com/office/powerpoint/2010/main" val="3773879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Digitale afbeeldingen</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7803573" cy="923330"/>
          </a:xfrm>
          <a:prstGeom prst="rect">
            <a:avLst/>
          </a:prstGeom>
          <a:noFill/>
        </p:spPr>
        <p:txBody>
          <a:bodyPr wrap="square" rtlCol="0">
            <a:spAutoFit/>
          </a:bodyPr>
          <a:lstStyle/>
          <a:p>
            <a:pPr marL="285750" indent="-285750">
              <a:buFont typeface="Arial" panose="020B0604020202020204" pitchFamily="34" charset="0"/>
              <a:buChar char="•"/>
            </a:pPr>
            <a:r>
              <a:rPr lang="nl-NL" dirty="0"/>
              <a:t>Een foto van 4000 bij 3000 puntjes heeft 4000×3000 pixels = 12 miljoen.</a:t>
            </a:r>
            <a:br>
              <a:rPr lang="nl-NL" dirty="0"/>
            </a:br>
            <a:endParaRPr lang="nl-NL" dirty="0"/>
          </a:p>
          <a:p>
            <a:pPr marL="285750" indent="-285750">
              <a:buFont typeface="Arial" panose="020B0604020202020204" pitchFamily="34" charset="0"/>
              <a:buChar char="•"/>
            </a:pPr>
            <a:r>
              <a:rPr lang="nl-NL" dirty="0"/>
              <a:t>Elke pixel wordt beschreven met drie bytes voor zijn RGB-waarden.</a:t>
            </a:r>
          </a:p>
        </p:txBody>
      </p:sp>
    </p:spTree>
    <p:extLst>
      <p:ext uri="{BB962C8B-B14F-4D97-AF65-F5344CB8AC3E}">
        <p14:creationId xmlns:p14="http://schemas.microsoft.com/office/powerpoint/2010/main" val="13388086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solidFill>
                  <a:srgbClr val="1D2125"/>
                </a:solidFill>
                <a:highlight>
                  <a:srgbClr val="FFFFFF"/>
                </a:highlight>
                <a:latin typeface="-apple-system"/>
              </a:rPr>
              <a:t>R</a:t>
            </a:r>
            <a:r>
              <a:rPr lang="nl-NL" sz="2800" b="1" i="0" dirty="0">
                <a:solidFill>
                  <a:srgbClr val="1D2125"/>
                </a:solidFill>
                <a:effectLst/>
                <a:highlight>
                  <a:srgbClr val="FFFFFF"/>
                </a:highlight>
                <a:latin typeface="-apple-system"/>
              </a:rPr>
              <a:t>un-</a:t>
            </a:r>
            <a:r>
              <a:rPr lang="nl-NL" sz="2800" b="1" i="0" dirty="0" err="1">
                <a:solidFill>
                  <a:srgbClr val="1D2125"/>
                </a:solidFill>
                <a:effectLst/>
                <a:highlight>
                  <a:srgbClr val="FFFFFF"/>
                </a:highlight>
                <a:latin typeface="-apple-system"/>
              </a:rPr>
              <a:t>length</a:t>
            </a:r>
            <a:r>
              <a:rPr lang="nl-NL" sz="2800" b="1" i="0" dirty="0">
                <a:solidFill>
                  <a:srgbClr val="1D2125"/>
                </a:solidFill>
                <a:effectLst/>
                <a:highlight>
                  <a:srgbClr val="FFFFFF"/>
                </a:highlight>
                <a:latin typeface="-apple-system"/>
              </a:rPr>
              <a:t>-</a:t>
            </a:r>
            <a:r>
              <a:rPr lang="nl-NL" sz="2800" b="1" i="0" dirty="0" err="1">
                <a:solidFill>
                  <a:srgbClr val="1D2125"/>
                </a:solidFill>
                <a:effectLst/>
                <a:highlight>
                  <a:srgbClr val="FFFFFF"/>
                </a:highlight>
                <a:latin typeface="-apple-system"/>
              </a:rPr>
              <a:t>encoding</a:t>
            </a:r>
            <a:r>
              <a:rPr lang="nl-NL" sz="2800" b="1" i="0" dirty="0">
                <a:solidFill>
                  <a:srgbClr val="1D2125"/>
                </a:solidFill>
                <a:effectLst/>
                <a:highlight>
                  <a:srgbClr val="FFFFFF"/>
                </a:highlight>
                <a:latin typeface="-apple-system"/>
              </a:rPr>
              <a:t> voor afbeeldingen</a:t>
            </a:r>
            <a:endParaRPr lang="nl-NL" sz="2800" b="1" dirty="0"/>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69332"/>
          </a:xfrm>
          <a:prstGeom prst="rect">
            <a:avLst/>
          </a:prstGeom>
          <a:noFill/>
        </p:spPr>
        <p:txBody>
          <a:bodyPr wrap="square" rtlCol="0">
            <a:spAutoFit/>
          </a:bodyPr>
          <a:lstStyle/>
          <a:p>
            <a:pPr marL="285750" indent="-285750">
              <a:buFont typeface="Arial" panose="020B0604020202020204" pitchFamily="34" charset="0"/>
              <a:buChar char="•"/>
            </a:pPr>
            <a:r>
              <a:rPr lang="nl-NL" dirty="0"/>
              <a:t>We beschrijven alleen de pixels die relevant zijn, zoals bijvoorbeeld bij:</a:t>
            </a:r>
          </a:p>
        </p:txBody>
      </p:sp>
      <p:pic>
        <p:nvPicPr>
          <p:cNvPr id="3" name="Afbeelding 2">
            <a:extLst>
              <a:ext uri="{FF2B5EF4-FFF2-40B4-BE49-F238E27FC236}">
                <a16:creationId xmlns:a16="http://schemas.microsoft.com/office/drawing/2014/main" id="{164CA9F5-048B-1506-9D5B-143D52AD42AE}"/>
              </a:ext>
            </a:extLst>
          </p:cNvPr>
          <p:cNvPicPr>
            <a:picLocks noChangeAspect="1"/>
          </p:cNvPicPr>
          <p:nvPr/>
        </p:nvPicPr>
        <p:blipFill>
          <a:blip r:embed="rId2"/>
          <a:stretch>
            <a:fillRect/>
          </a:stretch>
        </p:blipFill>
        <p:spPr>
          <a:xfrm>
            <a:off x="1900381" y="1893332"/>
            <a:ext cx="1879600" cy="1651000"/>
          </a:xfrm>
          <a:prstGeom prst="rect">
            <a:avLst/>
          </a:prstGeom>
        </p:spPr>
      </p:pic>
      <p:sp>
        <p:nvSpPr>
          <p:cNvPr id="6" name="Tekstvak 5">
            <a:extLst>
              <a:ext uri="{FF2B5EF4-FFF2-40B4-BE49-F238E27FC236}">
                <a16:creationId xmlns:a16="http://schemas.microsoft.com/office/drawing/2014/main" id="{FD40D587-D2D9-CDE2-E33F-1F838F47A7BE}"/>
              </a:ext>
            </a:extLst>
          </p:cNvPr>
          <p:cNvSpPr txBox="1"/>
          <p:nvPr/>
        </p:nvSpPr>
        <p:spPr>
          <a:xfrm>
            <a:off x="3962400" y="2286000"/>
            <a:ext cx="61352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Hier wordt bijvoorbeeld eerst het aantal uit-bits en vervolgens het aantal aan-bits beschreven voor elke rij.</a:t>
            </a:r>
          </a:p>
        </p:txBody>
      </p:sp>
    </p:spTree>
    <p:extLst>
      <p:ext uri="{BB962C8B-B14F-4D97-AF65-F5344CB8AC3E}">
        <p14:creationId xmlns:p14="http://schemas.microsoft.com/office/powerpoint/2010/main" val="28085946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Tree>
    <p:extLst>
      <p:ext uri="{BB962C8B-B14F-4D97-AF65-F5344CB8AC3E}">
        <p14:creationId xmlns:p14="http://schemas.microsoft.com/office/powerpoint/2010/main" val="20195034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geschikt is voor eenvoudige illustraties met minder kleuren, zoals bijvoorbeeld:</a:t>
            </a:r>
          </a:p>
        </p:txBody>
      </p:sp>
    </p:spTree>
    <p:extLst>
      <p:ext uri="{BB962C8B-B14F-4D97-AF65-F5344CB8AC3E}">
        <p14:creationId xmlns:p14="http://schemas.microsoft.com/office/powerpoint/2010/main" val="14132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geschikt is voor eenvoudige illustraties met minder kleuren, zoals bijvoorbeeld:</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2"/>
          <a:stretch>
            <a:fillRect/>
          </a:stretch>
        </p:blipFill>
        <p:spPr>
          <a:xfrm>
            <a:off x="1920009" y="2210955"/>
            <a:ext cx="3987800" cy="2768600"/>
          </a:xfrm>
          <a:prstGeom prst="rect">
            <a:avLst/>
          </a:prstGeom>
        </p:spPr>
      </p:pic>
    </p:spTree>
    <p:extLst>
      <p:ext uri="{BB962C8B-B14F-4D97-AF65-F5344CB8AC3E}">
        <p14:creationId xmlns:p14="http://schemas.microsoft.com/office/powerpoint/2010/main" val="28574724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geschikt is voor eenvoudige illustraties met minder kleuren, zoals bijvoorbeeld:</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2"/>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096000" y="2208217"/>
            <a:ext cx="5676900" cy="923330"/>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veel minder geschikt is om foto’s mee op te slaan.</a:t>
            </a:r>
          </a:p>
        </p:txBody>
      </p:sp>
    </p:spTree>
    <p:extLst>
      <p:ext uri="{BB962C8B-B14F-4D97-AF65-F5344CB8AC3E}">
        <p14:creationId xmlns:p14="http://schemas.microsoft.com/office/powerpoint/2010/main" val="22903888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geschikt is voor eenvoudige illustraties met minder kleuren, zoals bijvoorbeeld:</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2"/>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096000" y="2208217"/>
            <a:ext cx="5676900" cy="1754326"/>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veel minder geschikt is om foto’s mee op te slaan.</a:t>
            </a:r>
            <a:br>
              <a:rPr lang="nl-NL" dirty="0"/>
            </a:br>
            <a:endParaRPr lang="nl-NL" dirty="0"/>
          </a:p>
          <a:p>
            <a:pPr marL="285750" indent="-285750">
              <a:buFont typeface="Arial" panose="020B0604020202020204" pitchFamily="34" charset="0"/>
              <a:buChar char="•"/>
            </a:pPr>
            <a:r>
              <a:rPr lang="nl-NL" dirty="0"/>
              <a:t>Gif-compressie is daardoor alleen </a:t>
            </a:r>
            <a:r>
              <a:rPr lang="nl-NL" dirty="0" err="1"/>
              <a:t>lossy</a:t>
            </a:r>
            <a:r>
              <a:rPr lang="nl-NL" dirty="0"/>
              <a:t> wanneer we er foto’s mee opslaan.</a:t>
            </a:r>
          </a:p>
        </p:txBody>
      </p:sp>
    </p:spTree>
    <p:extLst>
      <p:ext uri="{BB962C8B-B14F-4D97-AF65-F5344CB8AC3E}">
        <p14:creationId xmlns:p14="http://schemas.microsoft.com/office/powerpoint/2010/main" val="15378690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geschikt is voor eenvoudige illustraties met minder kleuren, zoals bijvoorbeeld:</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2"/>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096000" y="2208217"/>
            <a:ext cx="5676900" cy="2585323"/>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veel minder geschikt is om foto’s mee op te slaan.</a:t>
            </a:r>
            <a:br>
              <a:rPr lang="nl-NL" dirty="0"/>
            </a:br>
            <a:endParaRPr lang="nl-NL" dirty="0"/>
          </a:p>
          <a:p>
            <a:pPr marL="285750" indent="-285750">
              <a:buFont typeface="Arial" panose="020B0604020202020204" pitchFamily="34" charset="0"/>
              <a:buChar char="•"/>
            </a:pPr>
            <a:r>
              <a:rPr lang="nl-NL" dirty="0"/>
              <a:t>Gif-compressie is daardoor alleen </a:t>
            </a:r>
            <a:r>
              <a:rPr lang="nl-NL" dirty="0" err="1"/>
              <a:t>lossy</a:t>
            </a:r>
            <a:r>
              <a:rPr lang="nl-NL" dirty="0"/>
              <a:t> wanneer we er foto’s mee opslaan.</a:t>
            </a:r>
            <a:br>
              <a:rPr lang="nl-NL" dirty="0"/>
            </a:br>
            <a:endParaRPr lang="nl-NL" dirty="0"/>
          </a:p>
          <a:p>
            <a:pPr marL="285750" indent="-285750">
              <a:buFont typeface="Arial" panose="020B0604020202020204" pitchFamily="34" charset="0"/>
              <a:buChar char="•"/>
            </a:pPr>
            <a:r>
              <a:rPr lang="nl-NL" dirty="0"/>
              <a:t>Voor tekeningen met maximaal 256 kleuren wordt </a:t>
            </a:r>
            <a:br>
              <a:rPr lang="nl-NL" dirty="0"/>
            </a:br>
            <a:r>
              <a:rPr lang="nl-NL" dirty="0"/>
              <a:t>gif-compressie </a:t>
            </a:r>
            <a:r>
              <a:rPr lang="nl-NL" dirty="0" err="1"/>
              <a:t>lossless</a:t>
            </a:r>
            <a:r>
              <a:rPr lang="nl-NL" dirty="0"/>
              <a:t> genoemd.</a:t>
            </a:r>
          </a:p>
        </p:txBody>
      </p:sp>
    </p:spTree>
    <p:extLst>
      <p:ext uri="{BB962C8B-B14F-4D97-AF65-F5344CB8AC3E}">
        <p14:creationId xmlns:p14="http://schemas.microsoft.com/office/powerpoint/2010/main" val="23661934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geschikt is voor eenvoudige illustraties met minder kleuren, zoals bijvoorbeeld:</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2"/>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096000" y="2208217"/>
            <a:ext cx="5676900" cy="3416320"/>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veel minder geschikt is om foto’s mee op te slaan.</a:t>
            </a:r>
            <a:br>
              <a:rPr lang="nl-NL" dirty="0"/>
            </a:br>
            <a:endParaRPr lang="nl-NL" dirty="0"/>
          </a:p>
          <a:p>
            <a:pPr marL="285750" indent="-285750">
              <a:buFont typeface="Arial" panose="020B0604020202020204" pitchFamily="34" charset="0"/>
              <a:buChar char="•"/>
            </a:pPr>
            <a:r>
              <a:rPr lang="nl-NL" dirty="0"/>
              <a:t>Gif-compressie is daardoor alleen </a:t>
            </a:r>
            <a:r>
              <a:rPr lang="nl-NL" dirty="0" err="1"/>
              <a:t>lossy</a:t>
            </a:r>
            <a:r>
              <a:rPr lang="nl-NL" dirty="0"/>
              <a:t> wanneer we er foto’s mee opslaan.</a:t>
            </a:r>
            <a:br>
              <a:rPr lang="nl-NL" dirty="0"/>
            </a:br>
            <a:endParaRPr lang="nl-NL" dirty="0"/>
          </a:p>
          <a:p>
            <a:pPr marL="285750" indent="-285750">
              <a:buFont typeface="Arial" panose="020B0604020202020204" pitchFamily="34" charset="0"/>
              <a:buChar char="•"/>
            </a:pPr>
            <a:r>
              <a:rPr lang="nl-NL" dirty="0"/>
              <a:t>Voor tekeningen met maximaal 256 kleuren wordt </a:t>
            </a:r>
            <a:br>
              <a:rPr lang="nl-NL" dirty="0"/>
            </a:br>
            <a:r>
              <a:rPr lang="nl-NL" dirty="0"/>
              <a:t>gif-compressie </a:t>
            </a:r>
            <a:r>
              <a:rPr lang="nl-NL" dirty="0" err="1"/>
              <a:t>lossless</a:t>
            </a:r>
            <a:r>
              <a:rPr lang="nl-NL" dirty="0"/>
              <a:t> genoemd.</a:t>
            </a:r>
            <a:br>
              <a:rPr lang="nl-NL" dirty="0"/>
            </a:br>
            <a:endParaRPr lang="nl-NL" dirty="0"/>
          </a:p>
          <a:p>
            <a:pPr marL="285750" indent="-285750">
              <a:buFont typeface="Arial" panose="020B0604020202020204" pitchFamily="34" charset="0"/>
              <a:buChar char="•"/>
            </a:pPr>
            <a:r>
              <a:rPr lang="nl-NL" dirty="0"/>
              <a:t>Gif gebruikt 256 kleuren, welke in één byte passen voor elke pixel.</a:t>
            </a:r>
          </a:p>
        </p:txBody>
      </p:sp>
    </p:spTree>
    <p:extLst>
      <p:ext uri="{BB962C8B-B14F-4D97-AF65-F5344CB8AC3E}">
        <p14:creationId xmlns:p14="http://schemas.microsoft.com/office/powerpoint/2010/main" val="38072208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GIF: Graphics </a:t>
            </a:r>
            <a:r>
              <a:rPr lang="nl-NL" sz="2800" b="1" i="0" dirty="0" err="1">
                <a:solidFill>
                  <a:srgbClr val="1D2125"/>
                </a:solidFill>
                <a:effectLst/>
                <a:highlight>
                  <a:srgbClr val="FFFFFF"/>
                </a:highlight>
                <a:latin typeface="-apple-system"/>
              </a:rPr>
              <a:t>Interchange</a:t>
            </a:r>
            <a:r>
              <a:rPr lang="nl-NL" sz="2800" b="1" i="0" dirty="0">
                <a:solidFill>
                  <a:srgbClr val="1D2125"/>
                </a:solidFill>
                <a:effectLst/>
                <a:highlight>
                  <a:srgbClr val="FFFFFF"/>
                </a:highlight>
                <a:latin typeface="-apple-system"/>
              </a:rPr>
              <a:t> Format</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geschikt is voor eenvoudige illustraties met minder kleuren, zoals bijvoorbeeld:</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2"/>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096000" y="2208217"/>
            <a:ext cx="5676900" cy="3416320"/>
          </a:xfrm>
          <a:prstGeom prst="rect">
            <a:avLst/>
          </a:prstGeom>
          <a:noFill/>
        </p:spPr>
        <p:txBody>
          <a:bodyPr wrap="square" rtlCol="0">
            <a:spAutoFit/>
          </a:bodyPr>
          <a:lstStyle/>
          <a:p>
            <a:pPr marL="285750" indent="-285750">
              <a:buFont typeface="Arial" panose="020B0604020202020204" pitchFamily="34" charset="0"/>
              <a:buChar char="•"/>
            </a:pPr>
            <a:r>
              <a:rPr lang="nl-NL" dirty="0"/>
              <a:t>Gif-compressie werkt met een beperkt aantal kleuren, waardoor deze veel minder geschikt is om foto’s mee op te slaan.</a:t>
            </a:r>
            <a:br>
              <a:rPr lang="nl-NL" dirty="0"/>
            </a:br>
            <a:endParaRPr lang="nl-NL" dirty="0"/>
          </a:p>
          <a:p>
            <a:pPr marL="285750" indent="-285750">
              <a:buFont typeface="Arial" panose="020B0604020202020204" pitchFamily="34" charset="0"/>
              <a:buChar char="•"/>
            </a:pPr>
            <a:r>
              <a:rPr lang="nl-NL" dirty="0"/>
              <a:t>Gif-compressie is daardoor alleen </a:t>
            </a:r>
            <a:r>
              <a:rPr lang="nl-NL" dirty="0" err="1"/>
              <a:t>lossy</a:t>
            </a:r>
            <a:r>
              <a:rPr lang="nl-NL" dirty="0"/>
              <a:t> wanneer we er foto’s mee opslaan.</a:t>
            </a:r>
            <a:br>
              <a:rPr lang="nl-NL" dirty="0"/>
            </a:br>
            <a:endParaRPr lang="nl-NL" dirty="0"/>
          </a:p>
          <a:p>
            <a:pPr marL="285750" indent="-285750">
              <a:buFont typeface="Arial" panose="020B0604020202020204" pitchFamily="34" charset="0"/>
              <a:buChar char="•"/>
            </a:pPr>
            <a:r>
              <a:rPr lang="nl-NL" dirty="0"/>
              <a:t>Voor tekeningen met maximaal 256 kleuren wordt </a:t>
            </a:r>
            <a:br>
              <a:rPr lang="nl-NL" dirty="0"/>
            </a:br>
            <a:r>
              <a:rPr lang="nl-NL" dirty="0"/>
              <a:t>gif-compressie </a:t>
            </a:r>
            <a:r>
              <a:rPr lang="nl-NL" dirty="0" err="1"/>
              <a:t>lossless</a:t>
            </a:r>
            <a:r>
              <a:rPr lang="nl-NL" dirty="0"/>
              <a:t> genoemd.</a:t>
            </a:r>
            <a:br>
              <a:rPr lang="nl-NL" dirty="0"/>
            </a:br>
            <a:endParaRPr lang="nl-NL" dirty="0"/>
          </a:p>
          <a:p>
            <a:pPr marL="285750" indent="-285750">
              <a:buFont typeface="Arial" panose="020B0604020202020204" pitchFamily="34" charset="0"/>
              <a:buChar char="•"/>
            </a:pPr>
            <a:r>
              <a:rPr lang="nl-NL" dirty="0"/>
              <a:t>Gif gebruikt 256 kleuren, welke in één byte passen voor elke pixel.</a:t>
            </a:r>
          </a:p>
        </p:txBody>
      </p:sp>
      <p:sp>
        <p:nvSpPr>
          <p:cNvPr id="9" name="Tekstvak 8">
            <a:extLst>
              <a:ext uri="{FF2B5EF4-FFF2-40B4-BE49-F238E27FC236}">
                <a16:creationId xmlns:a16="http://schemas.microsoft.com/office/drawing/2014/main" id="{78E7E19F-1F68-E904-0308-FC0163019496}"/>
              </a:ext>
            </a:extLst>
          </p:cNvPr>
          <p:cNvSpPr txBox="1"/>
          <p:nvPr/>
        </p:nvSpPr>
        <p:spPr>
          <a:xfrm>
            <a:off x="1544780" y="5732314"/>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Met behulp van een programma, waarmee we afbeeldingen kunnen bewerken, is het mogelijk </a:t>
            </a:r>
            <a:r>
              <a:rPr lang="nl-NL" dirty="0" err="1"/>
              <a:t>animated-gifs</a:t>
            </a:r>
            <a:r>
              <a:rPr lang="nl-NL" dirty="0"/>
              <a:t> te maken, afbeeldingen die kunnen bewegen.</a:t>
            </a:r>
          </a:p>
        </p:txBody>
      </p:sp>
    </p:spTree>
    <p:extLst>
      <p:ext uri="{BB962C8B-B14F-4D97-AF65-F5344CB8AC3E}">
        <p14:creationId xmlns:p14="http://schemas.microsoft.com/office/powerpoint/2010/main" val="42904505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De opvolger van GIF: PNG</a:t>
            </a:r>
          </a:p>
        </p:txBody>
      </p:sp>
    </p:spTree>
    <p:extLst>
      <p:ext uri="{BB962C8B-B14F-4D97-AF65-F5344CB8AC3E}">
        <p14:creationId xmlns:p14="http://schemas.microsoft.com/office/powerpoint/2010/main" val="3197236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Digitale afbeeldingen</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7803573" cy="1477328"/>
          </a:xfrm>
          <a:prstGeom prst="rect">
            <a:avLst/>
          </a:prstGeom>
          <a:noFill/>
        </p:spPr>
        <p:txBody>
          <a:bodyPr wrap="square" rtlCol="0">
            <a:spAutoFit/>
          </a:bodyPr>
          <a:lstStyle/>
          <a:p>
            <a:pPr marL="285750" indent="-285750">
              <a:buFont typeface="Arial" panose="020B0604020202020204" pitchFamily="34" charset="0"/>
              <a:buChar char="•"/>
            </a:pPr>
            <a:r>
              <a:rPr lang="nl-NL" dirty="0"/>
              <a:t>Een foto van 4000 bij 3000 puntjes heeft 4000×3000 pixels = 12 miljoen.</a:t>
            </a:r>
            <a:br>
              <a:rPr lang="nl-NL" dirty="0"/>
            </a:br>
            <a:endParaRPr lang="nl-NL" dirty="0"/>
          </a:p>
          <a:p>
            <a:pPr marL="285750" indent="-285750">
              <a:buFont typeface="Arial" panose="020B0604020202020204" pitchFamily="34" charset="0"/>
              <a:buChar char="•"/>
            </a:pPr>
            <a:r>
              <a:rPr lang="nl-NL" dirty="0"/>
              <a:t>Elke pixel wordt beschreven met drie bytes voor zijn RGB-waarden.</a:t>
            </a:r>
            <a:br>
              <a:rPr lang="nl-NL" dirty="0"/>
            </a:br>
            <a:endParaRPr lang="nl-NL" dirty="0"/>
          </a:p>
          <a:p>
            <a:pPr marL="285750" indent="-285750">
              <a:buFont typeface="Arial" panose="020B0604020202020204" pitchFamily="34" charset="0"/>
              <a:buChar char="•"/>
            </a:pPr>
            <a:r>
              <a:rPr lang="nl-NL" dirty="0"/>
              <a:t>De RGB-waarden beschrijven de kleur van een pixel.</a:t>
            </a:r>
          </a:p>
        </p:txBody>
      </p:sp>
    </p:spTree>
    <p:extLst>
      <p:ext uri="{BB962C8B-B14F-4D97-AF65-F5344CB8AC3E}">
        <p14:creationId xmlns:p14="http://schemas.microsoft.com/office/powerpoint/2010/main" val="3891791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De opvolger van GIF: PNG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In plaats van 256 kleuren, zoals bij gif, kunnen we bij </a:t>
            </a:r>
            <a:r>
              <a:rPr lang="nl-NL" dirty="0" err="1"/>
              <a:t>png</a:t>
            </a:r>
            <a:r>
              <a:rPr lang="nl-NL" dirty="0"/>
              <a:t> alle kleuren, ongeveer 16,7 miljoen, gebruiken.</a:t>
            </a:r>
          </a:p>
        </p:txBody>
      </p:sp>
    </p:spTree>
    <p:extLst>
      <p:ext uri="{BB962C8B-B14F-4D97-AF65-F5344CB8AC3E}">
        <p14:creationId xmlns:p14="http://schemas.microsoft.com/office/powerpoint/2010/main" val="35083167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De opvolger van GIF: PNG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In plaats van 256 kleuren, zoals bij gif, kunnen we bij </a:t>
            </a:r>
            <a:r>
              <a:rPr lang="nl-NL" dirty="0" err="1"/>
              <a:t>png</a:t>
            </a:r>
            <a:r>
              <a:rPr lang="nl-NL" dirty="0"/>
              <a:t> alle kleuren, ongeveer 16,7 miljoen, gebruiken.</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3"/>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606309" y="2436819"/>
            <a:ext cx="5228936" cy="646331"/>
          </a:xfrm>
          <a:prstGeom prst="rect">
            <a:avLst/>
          </a:prstGeom>
          <a:noFill/>
        </p:spPr>
        <p:txBody>
          <a:bodyPr wrap="square" rtlCol="0">
            <a:spAutoFit/>
          </a:bodyPr>
          <a:lstStyle/>
          <a:p>
            <a:pPr marL="285750" indent="-285750">
              <a:buFont typeface="Arial" panose="020B0604020202020204" pitchFamily="34" charset="0"/>
              <a:buChar char="•"/>
            </a:pPr>
            <a:r>
              <a:rPr lang="nl-NL" dirty="0"/>
              <a:t>PNG is een goed formaat voor alle illustraties, behalve foto’s.</a:t>
            </a:r>
          </a:p>
        </p:txBody>
      </p:sp>
    </p:spTree>
    <p:extLst>
      <p:ext uri="{BB962C8B-B14F-4D97-AF65-F5344CB8AC3E}">
        <p14:creationId xmlns:p14="http://schemas.microsoft.com/office/powerpoint/2010/main" val="9228151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De opvolger van GIF: PNG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In plaats van 256 kleuren, zoals bij gif, kunnen we bij </a:t>
            </a:r>
            <a:r>
              <a:rPr lang="nl-NL" dirty="0" err="1"/>
              <a:t>png</a:t>
            </a:r>
            <a:r>
              <a:rPr lang="nl-NL" dirty="0"/>
              <a:t> alle kleuren, ongeveer 16,7 miljoen, gebruiken.</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3"/>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606309" y="2436819"/>
            <a:ext cx="5228936" cy="1200329"/>
          </a:xfrm>
          <a:prstGeom prst="rect">
            <a:avLst/>
          </a:prstGeom>
          <a:noFill/>
        </p:spPr>
        <p:txBody>
          <a:bodyPr wrap="square" rtlCol="0">
            <a:spAutoFit/>
          </a:bodyPr>
          <a:lstStyle/>
          <a:p>
            <a:pPr marL="285750" indent="-285750">
              <a:buFont typeface="Arial" panose="020B0604020202020204" pitchFamily="34" charset="0"/>
              <a:buChar char="•"/>
            </a:pPr>
            <a:r>
              <a:rPr lang="nl-NL" dirty="0"/>
              <a:t>PNG is een goed formaat voor alle illustraties, behalve foto’s.</a:t>
            </a:r>
            <a:br>
              <a:rPr lang="nl-NL" dirty="0"/>
            </a:br>
            <a:endParaRPr lang="nl-NL" dirty="0"/>
          </a:p>
          <a:p>
            <a:pPr marL="285750" indent="-285750">
              <a:buFont typeface="Arial" panose="020B0604020202020204" pitchFamily="34" charset="0"/>
              <a:buChar char="•"/>
            </a:pPr>
            <a:r>
              <a:rPr lang="nl-NL" dirty="0"/>
              <a:t>PNG-compressie is voor foto’s </a:t>
            </a:r>
            <a:r>
              <a:rPr lang="nl-NL" dirty="0" err="1"/>
              <a:t>lossy</a:t>
            </a:r>
            <a:r>
              <a:rPr lang="nl-NL" dirty="0"/>
              <a:t>.</a:t>
            </a:r>
          </a:p>
        </p:txBody>
      </p:sp>
    </p:spTree>
    <p:extLst>
      <p:ext uri="{BB962C8B-B14F-4D97-AF65-F5344CB8AC3E}">
        <p14:creationId xmlns:p14="http://schemas.microsoft.com/office/powerpoint/2010/main" val="37317953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De opvolger van GIF: PNG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In plaats van 256 kleuren, zoals bij gif, kunnen we bij </a:t>
            </a:r>
            <a:r>
              <a:rPr lang="nl-NL" dirty="0" err="1"/>
              <a:t>png</a:t>
            </a:r>
            <a:r>
              <a:rPr lang="nl-NL" dirty="0"/>
              <a:t> alle kleuren, ongeveer 16,7 miljoen, gebruiken.</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3"/>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606309" y="2436819"/>
            <a:ext cx="5228936" cy="2862322"/>
          </a:xfrm>
          <a:prstGeom prst="rect">
            <a:avLst/>
          </a:prstGeom>
          <a:noFill/>
        </p:spPr>
        <p:txBody>
          <a:bodyPr wrap="square" rtlCol="0">
            <a:spAutoFit/>
          </a:bodyPr>
          <a:lstStyle/>
          <a:p>
            <a:pPr marL="285750" indent="-285750">
              <a:buFont typeface="Arial" panose="020B0604020202020204" pitchFamily="34" charset="0"/>
              <a:buChar char="•"/>
            </a:pPr>
            <a:r>
              <a:rPr lang="nl-NL" dirty="0"/>
              <a:t>PNG is een goed formaat voor alle illustraties, behalve foto’s.</a:t>
            </a:r>
            <a:br>
              <a:rPr lang="nl-NL" dirty="0"/>
            </a:br>
            <a:endParaRPr lang="nl-NL" dirty="0"/>
          </a:p>
          <a:p>
            <a:pPr marL="285750" indent="-285750">
              <a:buFont typeface="Arial" panose="020B0604020202020204" pitchFamily="34" charset="0"/>
              <a:buChar char="•"/>
            </a:pPr>
            <a:r>
              <a:rPr lang="nl-NL" dirty="0"/>
              <a:t>PNG-compressie is voor foto’s </a:t>
            </a:r>
            <a:r>
              <a:rPr lang="nl-NL" dirty="0" err="1"/>
              <a:t>lossy</a:t>
            </a:r>
            <a:r>
              <a:rPr lang="nl-NL" dirty="0"/>
              <a:t>.</a:t>
            </a:r>
            <a:br>
              <a:rPr lang="nl-NL" dirty="0"/>
            </a:br>
            <a:endParaRPr lang="nl-NL" dirty="0"/>
          </a:p>
          <a:p>
            <a:pPr marL="285750" indent="-285750">
              <a:buFont typeface="Arial" panose="020B0604020202020204" pitchFamily="34" charset="0"/>
              <a:buChar char="•"/>
            </a:pPr>
            <a:r>
              <a:rPr lang="nl-NL" dirty="0"/>
              <a:t>Voor tekeningen is PNG-compressie </a:t>
            </a:r>
            <a:r>
              <a:rPr lang="nl-NL" dirty="0" err="1"/>
              <a:t>lossless</a:t>
            </a:r>
            <a:r>
              <a:rPr lang="nl-NL" dirty="0"/>
              <a:t>, wat inhoudt dat we precies dezelfde afbeelding krijgen met dezelfde kwaliteit, wanneer we een PNG-afbeelding bijvoorbeeld converteren naar een BMP-afbeelding.</a:t>
            </a:r>
          </a:p>
        </p:txBody>
      </p:sp>
    </p:spTree>
    <p:extLst>
      <p:ext uri="{BB962C8B-B14F-4D97-AF65-F5344CB8AC3E}">
        <p14:creationId xmlns:p14="http://schemas.microsoft.com/office/powerpoint/2010/main" val="33349249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De opvolger van GIF: PNG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In plaats van 256 kleuren, zoals bij gif, kunnen we bij </a:t>
            </a:r>
            <a:r>
              <a:rPr lang="nl-NL" dirty="0" err="1"/>
              <a:t>png</a:t>
            </a:r>
            <a:r>
              <a:rPr lang="nl-NL" dirty="0"/>
              <a:t> alle kleuren, ongeveer 16,7 miljoen, gebruiken.</a:t>
            </a:r>
          </a:p>
        </p:txBody>
      </p:sp>
      <p:pic>
        <p:nvPicPr>
          <p:cNvPr id="2" name="Afbeelding 1">
            <a:extLst>
              <a:ext uri="{FF2B5EF4-FFF2-40B4-BE49-F238E27FC236}">
                <a16:creationId xmlns:a16="http://schemas.microsoft.com/office/drawing/2014/main" id="{5CC94CFF-C8EE-72A8-32FE-6A3D067ED7EA}"/>
              </a:ext>
            </a:extLst>
          </p:cNvPr>
          <p:cNvPicPr>
            <a:picLocks noChangeAspect="1"/>
          </p:cNvPicPr>
          <p:nvPr/>
        </p:nvPicPr>
        <p:blipFill>
          <a:blip r:embed="rId3"/>
          <a:stretch>
            <a:fillRect/>
          </a:stretch>
        </p:blipFill>
        <p:spPr>
          <a:xfrm>
            <a:off x="1920009" y="2210955"/>
            <a:ext cx="3987800" cy="2768600"/>
          </a:xfrm>
          <a:prstGeom prst="rect">
            <a:avLst/>
          </a:prstGeom>
        </p:spPr>
      </p:pic>
      <p:sp>
        <p:nvSpPr>
          <p:cNvPr id="8" name="Tekstvak 7">
            <a:extLst>
              <a:ext uri="{FF2B5EF4-FFF2-40B4-BE49-F238E27FC236}">
                <a16:creationId xmlns:a16="http://schemas.microsoft.com/office/drawing/2014/main" id="{C1D870DE-39B2-B320-03B4-44215B7045D4}"/>
              </a:ext>
            </a:extLst>
          </p:cNvPr>
          <p:cNvSpPr txBox="1"/>
          <p:nvPr/>
        </p:nvSpPr>
        <p:spPr>
          <a:xfrm>
            <a:off x="6606309" y="2436819"/>
            <a:ext cx="5228936" cy="2862322"/>
          </a:xfrm>
          <a:prstGeom prst="rect">
            <a:avLst/>
          </a:prstGeom>
          <a:noFill/>
        </p:spPr>
        <p:txBody>
          <a:bodyPr wrap="square" rtlCol="0">
            <a:spAutoFit/>
          </a:bodyPr>
          <a:lstStyle/>
          <a:p>
            <a:pPr marL="285750" indent="-285750">
              <a:buFont typeface="Arial" panose="020B0604020202020204" pitchFamily="34" charset="0"/>
              <a:buChar char="•"/>
            </a:pPr>
            <a:r>
              <a:rPr lang="nl-NL" dirty="0"/>
              <a:t>PNG is een goed formaat voor alle illustraties, behalve foto’s.</a:t>
            </a:r>
            <a:br>
              <a:rPr lang="nl-NL" dirty="0"/>
            </a:br>
            <a:endParaRPr lang="nl-NL" dirty="0"/>
          </a:p>
          <a:p>
            <a:pPr marL="285750" indent="-285750">
              <a:buFont typeface="Arial" panose="020B0604020202020204" pitchFamily="34" charset="0"/>
              <a:buChar char="•"/>
            </a:pPr>
            <a:r>
              <a:rPr lang="nl-NL" dirty="0"/>
              <a:t>PNG-compressie is voor foto’s </a:t>
            </a:r>
            <a:r>
              <a:rPr lang="nl-NL" dirty="0" err="1"/>
              <a:t>lossy</a:t>
            </a:r>
            <a:r>
              <a:rPr lang="nl-NL" dirty="0"/>
              <a:t>.</a:t>
            </a:r>
            <a:br>
              <a:rPr lang="nl-NL" dirty="0"/>
            </a:br>
            <a:endParaRPr lang="nl-NL" dirty="0"/>
          </a:p>
          <a:p>
            <a:pPr marL="285750" indent="-285750">
              <a:buFont typeface="Arial" panose="020B0604020202020204" pitchFamily="34" charset="0"/>
              <a:buChar char="•"/>
            </a:pPr>
            <a:r>
              <a:rPr lang="nl-NL" dirty="0"/>
              <a:t>Voor tekeningen is PNG-compressie </a:t>
            </a:r>
            <a:r>
              <a:rPr lang="nl-NL" dirty="0" err="1"/>
              <a:t>lossless</a:t>
            </a:r>
            <a:r>
              <a:rPr lang="nl-NL" dirty="0"/>
              <a:t>, wat inhoudt dat we precies dezelfde afbeelding krijgen met dezelfde kwaliteit, wanneer we een PNG-afbeelding bijvoorbeeld converteren naar een BMP-afbeelding.</a:t>
            </a:r>
          </a:p>
        </p:txBody>
      </p:sp>
      <p:sp>
        <p:nvSpPr>
          <p:cNvPr id="9" name="Tekstvak 8">
            <a:extLst>
              <a:ext uri="{FF2B5EF4-FFF2-40B4-BE49-F238E27FC236}">
                <a16:creationId xmlns:a16="http://schemas.microsoft.com/office/drawing/2014/main" id="{78E7E19F-1F68-E904-0308-FC0163019496}"/>
              </a:ext>
            </a:extLst>
          </p:cNvPr>
          <p:cNvSpPr txBox="1"/>
          <p:nvPr/>
        </p:nvSpPr>
        <p:spPr>
          <a:xfrm>
            <a:off x="1544780" y="5472539"/>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dirty="0"/>
              <a:t>Zo worden bij een BMP-afbeelding alle pixels apart beschreven, volgens 16,7 miljoen mogelijkheden, maar dat resulteert in grotere bestanden.</a:t>
            </a:r>
          </a:p>
        </p:txBody>
      </p:sp>
    </p:spTree>
    <p:extLst>
      <p:ext uri="{BB962C8B-B14F-4D97-AF65-F5344CB8AC3E}">
        <p14:creationId xmlns:p14="http://schemas.microsoft.com/office/powerpoint/2010/main" val="13408103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Hét formaat voor foto’s: JPG of JPEG</a:t>
            </a:r>
          </a:p>
        </p:txBody>
      </p:sp>
    </p:spTree>
    <p:extLst>
      <p:ext uri="{BB962C8B-B14F-4D97-AF65-F5344CB8AC3E}">
        <p14:creationId xmlns:p14="http://schemas.microsoft.com/office/powerpoint/2010/main" val="39559664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Hét formaat voor foto’s: JPG of JPEG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69332"/>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kleur van een pixel wordt vastgelegd en daarna het verschil in kleur met de andere pixels.</a:t>
            </a:r>
            <a:endParaRPr lang="nl-NL" dirty="0"/>
          </a:p>
        </p:txBody>
      </p:sp>
    </p:spTree>
    <p:extLst>
      <p:ext uri="{BB962C8B-B14F-4D97-AF65-F5344CB8AC3E}">
        <p14:creationId xmlns:p14="http://schemas.microsoft.com/office/powerpoint/2010/main" val="16243915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Hét formaat voor foto’s: JPG of JPEG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923330"/>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kleur van een pixel wordt vastgelegd en daarna het verschil in kleur met de andere pixels.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 Je kunt zelf aangeven hoe gedetailleerd dat verschil beschreven wordt.</a:t>
            </a:r>
            <a:endParaRPr lang="nl-NL" dirty="0"/>
          </a:p>
        </p:txBody>
      </p:sp>
    </p:spTree>
    <p:extLst>
      <p:ext uri="{BB962C8B-B14F-4D97-AF65-F5344CB8AC3E}">
        <p14:creationId xmlns:p14="http://schemas.microsoft.com/office/powerpoint/2010/main" val="5983891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Hét formaat voor foto’s: JPG of JPEG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1477328"/>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kleur van een pixel wordt vastgelegd en daarna het verschil in kleur met de andere pixels.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 Je kunt zelf aangeven hoe gedetailleerd dat verschil beschreven wordt.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Daardoor </a:t>
            </a:r>
            <a:r>
              <a:rPr lang="nl-NL" dirty="0"/>
              <a:t>gebruikt JPG </a:t>
            </a:r>
            <a:r>
              <a:rPr lang="nl-NL" dirty="0" err="1"/>
              <a:t>lossy</a:t>
            </a:r>
            <a:r>
              <a:rPr lang="nl-NL" dirty="0"/>
              <a:t> compressie, waardoor er kwaliteitsverlies optreedt. </a:t>
            </a:r>
          </a:p>
        </p:txBody>
      </p:sp>
    </p:spTree>
    <p:extLst>
      <p:ext uri="{BB962C8B-B14F-4D97-AF65-F5344CB8AC3E}">
        <p14:creationId xmlns:p14="http://schemas.microsoft.com/office/powerpoint/2010/main" val="19985105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Hét formaat voor foto’s: JPG of JPEG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031325"/>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kleur van een pixel wordt vastgelegd en daarna het verschil in kleur met de andere pixels.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 Je kunt zelf aangeven hoe gedetailleerd dat verschil beschreven wordt.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Daardoor </a:t>
            </a:r>
            <a:r>
              <a:rPr lang="nl-NL" dirty="0"/>
              <a:t>gebruikt JPG </a:t>
            </a:r>
            <a:r>
              <a:rPr lang="nl-NL" dirty="0" err="1"/>
              <a:t>lossy</a:t>
            </a:r>
            <a:r>
              <a:rPr lang="nl-NL" dirty="0"/>
              <a:t> compressie, waardoor er kwaliteitsverlies optreedt. </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je veel informatie bewaart, heb je minder compressie en een betere foto. </a:t>
            </a:r>
            <a:endParaRPr lang="nl-NL" dirty="0"/>
          </a:p>
        </p:txBody>
      </p:sp>
    </p:spTree>
    <p:extLst>
      <p:ext uri="{BB962C8B-B14F-4D97-AF65-F5344CB8AC3E}">
        <p14:creationId xmlns:p14="http://schemas.microsoft.com/office/powerpoint/2010/main" val="1977703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Digitale afbeeldingen</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7803573" cy="2308324"/>
          </a:xfrm>
          <a:prstGeom prst="rect">
            <a:avLst/>
          </a:prstGeom>
          <a:noFill/>
        </p:spPr>
        <p:txBody>
          <a:bodyPr wrap="square" rtlCol="0">
            <a:spAutoFit/>
          </a:bodyPr>
          <a:lstStyle/>
          <a:p>
            <a:pPr marL="285750" indent="-285750">
              <a:buFont typeface="Arial" panose="020B0604020202020204" pitchFamily="34" charset="0"/>
              <a:buChar char="•"/>
            </a:pPr>
            <a:r>
              <a:rPr lang="nl-NL" dirty="0"/>
              <a:t>Een foto van 4000 bij 3000 puntjes heeft 4000×3000 pixels = 12 miljoen.</a:t>
            </a:r>
            <a:br>
              <a:rPr lang="nl-NL" dirty="0"/>
            </a:br>
            <a:endParaRPr lang="nl-NL" dirty="0"/>
          </a:p>
          <a:p>
            <a:pPr marL="285750" indent="-285750">
              <a:buFont typeface="Arial" panose="020B0604020202020204" pitchFamily="34" charset="0"/>
              <a:buChar char="•"/>
            </a:pPr>
            <a:r>
              <a:rPr lang="nl-NL" dirty="0"/>
              <a:t>Elke pixel wordt beschreven met drie bytes voor zijn RGB-waarden.</a:t>
            </a:r>
            <a:br>
              <a:rPr lang="nl-NL" dirty="0"/>
            </a:br>
            <a:endParaRPr lang="nl-NL" dirty="0"/>
          </a:p>
          <a:p>
            <a:pPr marL="285750" indent="-285750">
              <a:buFont typeface="Arial" panose="020B0604020202020204" pitchFamily="34" charset="0"/>
              <a:buChar char="•"/>
            </a:pPr>
            <a:r>
              <a:rPr lang="nl-NL" dirty="0"/>
              <a:t>De RGB-waarden beschrijven de kleur van een pixel.</a:t>
            </a:r>
            <a:br>
              <a:rPr lang="nl-NL" dirty="0"/>
            </a:br>
            <a:endParaRPr lang="nl-NL" dirty="0"/>
          </a:p>
          <a:p>
            <a:pPr marL="285750" indent="-285750">
              <a:buFont typeface="Arial" panose="020B0604020202020204" pitchFamily="34" charset="0"/>
              <a:buChar char="•"/>
            </a:pPr>
            <a:r>
              <a:rPr lang="nl-NL" dirty="0"/>
              <a:t>Daardoor krijgen we zeer grote bestanden, wanneer we op foto’s geen compressie toepassen.</a:t>
            </a:r>
          </a:p>
        </p:txBody>
      </p:sp>
    </p:spTree>
    <p:extLst>
      <p:ext uri="{BB962C8B-B14F-4D97-AF65-F5344CB8AC3E}">
        <p14:creationId xmlns:p14="http://schemas.microsoft.com/office/powerpoint/2010/main" val="19969595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Hét formaat voor foto’s: JPG of JPEG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862322"/>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kleur van een pixel wordt vastgelegd en daarna het verschil in kleur met de andere pixels.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 Je kunt zelf aangeven hoe gedetailleerd dat verschil beschreven wordt.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Daardoor </a:t>
            </a:r>
            <a:r>
              <a:rPr lang="nl-NL" dirty="0"/>
              <a:t>gebruikt JPG </a:t>
            </a:r>
            <a:r>
              <a:rPr lang="nl-NL" dirty="0" err="1"/>
              <a:t>lossy</a:t>
            </a:r>
            <a:r>
              <a:rPr lang="nl-NL" dirty="0"/>
              <a:t> compressie, waardoor er kwaliteitsverlies optreedt. </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je veel informatie bewaart, heb je minder compressie en een betere foto.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je weinig informatie bewaart, heb je veel compressie, maar op een zeker moment wordt de kwaliteit van de foto slecht.</a:t>
            </a:r>
            <a:endParaRPr lang="nl-NL" dirty="0"/>
          </a:p>
        </p:txBody>
      </p:sp>
    </p:spTree>
    <p:extLst>
      <p:ext uri="{BB962C8B-B14F-4D97-AF65-F5344CB8AC3E}">
        <p14:creationId xmlns:p14="http://schemas.microsoft.com/office/powerpoint/2010/main" val="26301602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i="0" dirty="0">
                <a:solidFill>
                  <a:srgbClr val="1D2125"/>
                </a:solidFill>
                <a:effectLst/>
                <a:highlight>
                  <a:srgbClr val="FFFFFF"/>
                </a:highlight>
                <a:latin typeface="-apple-system"/>
              </a:rPr>
              <a:t>Hét formaat voor foto’s: JPG of JPEG</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862322"/>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kleur van een pixel wordt vastgelegd en daarna het verschil in kleur met de andere pixels.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 Je kunt zelf aangeven hoe gedetailleerd dat verschil beschreven wordt.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Daardoor </a:t>
            </a:r>
            <a:r>
              <a:rPr lang="nl-NL" dirty="0"/>
              <a:t>gebruikt JPG </a:t>
            </a:r>
            <a:r>
              <a:rPr lang="nl-NL" dirty="0" err="1"/>
              <a:t>lossy</a:t>
            </a:r>
            <a:r>
              <a:rPr lang="nl-NL" dirty="0"/>
              <a:t> compressie, waardoor er kwaliteitsverlies optreedt. </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je veel informatie bewaart, heb je minder compressie en een betere foto.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je weinig informatie bewaart, heb je veel compressie, maar op een zeker moment wordt de kwaliteit van de foto slecht.</a:t>
            </a:r>
            <a:endParaRPr lang="nl-NL" dirty="0"/>
          </a:p>
        </p:txBody>
      </p:sp>
      <p:pic>
        <p:nvPicPr>
          <p:cNvPr id="3" name="Afbeelding 2">
            <a:extLst>
              <a:ext uri="{FF2B5EF4-FFF2-40B4-BE49-F238E27FC236}">
                <a16:creationId xmlns:a16="http://schemas.microsoft.com/office/drawing/2014/main" id="{651F5AE8-3D70-F61F-6495-259099927D1C}"/>
              </a:ext>
            </a:extLst>
          </p:cNvPr>
          <p:cNvPicPr>
            <a:picLocks noChangeAspect="1"/>
          </p:cNvPicPr>
          <p:nvPr/>
        </p:nvPicPr>
        <p:blipFill>
          <a:blip r:embed="rId3"/>
          <a:stretch>
            <a:fillRect/>
          </a:stretch>
        </p:blipFill>
        <p:spPr>
          <a:xfrm>
            <a:off x="6123393" y="4170218"/>
            <a:ext cx="4520361" cy="2687782"/>
          </a:xfrm>
          <a:prstGeom prst="rect">
            <a:avLst/>
          </a:prstGeom>
        </p:spPr>
      </p:pic>
    </p:spTree>
    <p:extLst>
      <p:ext uri="{BB962C8B-B14F-4D97-AF65-F5344CB8AC3E}">
        <p14:creationId xmlns:p14="http://schemas.microsoft.com/office/powerpoint/2010/main" val="37056330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Tree>
    <p:extLst>
      <p:ext uri="{BB962C8B-B14F-4D97-AF65-F5344CB8AC3E}">
        <p14:creationId xmlns:p14="http://schemas.microsoft.com/office/powerpoint/2010/main" val="5998086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Tot nu toe hebben we gekeken naar verschillende wijzen waarop afbeeldingen konden worden opgeslagen, met of zonder compressie.</a:t>
            </a:r>
            <a:endParaRPr lang="nl-NL" dirty="0"/>
          </a:p>
        </p:txBody>
      </p:sp>
    </p:spTree>
    <p:extLst>
      <p:ext uri="{BB962C8B-B14F-4D97-AF65-F5344CB8AC3E}">
        <p14:creationId xmlns:p14="http://schemas.microsoft.com/office/powerpoint/2010/main" val="18740352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1477328"/>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Tot nu toe hebben we gekeken naar verschillende wijzen waarop afbeeldingen konden worden opgeslagen, met of zonder compressie.</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t>Deze methoden of formaten van afbeeldingen, zoals bijvoorbeeld Gif, JPG, PNG en BMP, hadden op zijn minst gemeen dat ze pixels beschreven.</a:t>
            </a:r>
          </a:p>
        </p:txBody>
      </p:sp>
    </p:spTree>
    <p:extLst>
      <p:ext uri="{BB962C8B-B14F-4D97-AF65-F5344CB8AC3E}">
        <p14:creationId xmlns:p14="http://schemas.microsoft.com/office/powerpoint/2010/main" val="20453071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585323"/>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Tot nu toe hebben we gekeken naar verschillende wijzen waarop afbeeldingen konden worden opgeslagen, met of zonder compressie.</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t>Deze methoden of formaten van afbeeldingen, zoals bijvoorbeeld Gif, JPG, PNG en BMP, hadden op zijn minst gemeen dat ze pixels beschreven.</a:t>
            </a:r>
            <a:br>
              <a:rPr lang="nl-NL" dirty="0"/>
            </a:br>
            <a:endParaRPr lang="nl-NL" dirty="0"/>
          </a:p>
          <a:p>
            <a:pPr marL="285750" indent="-285750">
              <a:buFont typeface="Arial" panose="020B0604020202020204" pitchFamily="34" charset="0"/>
              <a:buChar char="•"/>
            </a:pPr>
            <a:r>
              <a:rPr lang="nl-NL" dirty="0"/>
              <a:t>In plaats van elke pixel te beschrijven kunnen we ook lijnstukken of vectoren beschrijven van afbeeldingen en de vlakken die ze beschrijven. Dat gaat in principe net zoals in het wiskundig assenstelsel:</a:t>
            </a:r>
          </a:p>
        </p:txBody>
      </p:sp>
    </p:spTree>
    <p:extLst>
      <p:ext uri="{BB962C8B-B14F-4D97-AF65-F5344CB8AC3E}">
        <p14:creationId xmlns:p14="http://schemas.microsoft.com/office/powerpoint/2010/main" val="15738908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585323"/>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Tot nu toe hebben we gekeken naar verschillende wijzen waarop afbeeldingen konden worden opgeslagen, met of zonder compressie.</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t>Deze methoden of formaten van afbeeldingen, zoals bijvoorbeeld Gif, JPG, PNG en BMP, hadden op zijn minst gemeen dat ze pixels beschreven.</a:t>
            </a:r>
            <a:br>
              <a:rPr lang="nl-NL" dirty="0"/>
            </a:br>
            <a:endParaRPr lang="nl-NL" dirty="0"/>
          </a:p>
          <a:p>
            <a:pPr marL="285750" indent="-285750">
              <a:buFont typeface="Arial" panose="020B0604020202020204" pitchFamily="34" charset="0"/>
              <a:buChar char="•"/>
            </a:pPr>
            <a:r>
              <a:rPr lang="nl-NL" dirty="0"/>
              <a:t>In plaats van elke pixel te beschrijven kunnen we ook lijnstukken of vectoren beschrijven van afbeeldingen en de vlakken die ze beschrijven. Dat gaat in principe net zoals in het wiskundig assenstelsel:</a:t>
            </a:r>
          </a:p>
        </p:txBody>
      </p:sp>
      <p:pic>
        <p:nvPicPr>
          <p:cNvPr id="2" name="Afbeelding 1">
            <a:extLst>
              <a:ext uri="{FF2B5EF4-FFF2-40B4-BE49-F238E27FC236}">
                <a16:creationId xmlns:a16="http://schemas.microsoft.com/office/drawing/2014/main" id="{CD6808D1-A62F-1C2A-0C0D-10C002A4951C}"/>
              </a:ext>
            </a:extLst>
          </p:cNvPr>
          <p:cNvPicPr>
            <a:picLocks noChangeAspect="1"/>
          </p:cNvPicPr>
          <p:nvPr/>
        </p:nvPicPr>
        <p:blipFill>
          <a:blip r:embed="rId3"/>
          <a:stretch>
            <a:fillRect/>
          </a:stretch>
        </p:blipFill>
        <p:spPr>
          <a:xfrm>
            <a:off x="6914572" y="4202546"/>
            <a:ext cx="2540000" cy="1549400"/>
          </a:xfrm>
          <a:prstGeom prst="rect">
            <a:avLst/>
          </a:prstGeom>
        </p:spPr>
      </p:pic>
    </p:spTree>
    <p:extLst>
      <p:ext uri="{BB962C8B-B14F-4D97-AF65-F5344CB8AC3E}">
        <p14:creationId xmlns:p14="http://schemas.microsoft.com/office/powerpoint/2010/main" val="31311533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3416320"/>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Tot nu toe hebben we gekeken naar verschillende wijzen waarop afbeeldingen konden worden opgeslagen, met of zonder compressie.</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t>Deze methoden of formaten van afbeeldingen, zoals bijvoorbeeld Gif, JPG, PNG en BMP, hadden op zijn minst gemeen dat ze pixels beschreven.</a:t>
            </a:r>
            <a:br>
              <a:rPr lang="nl-NL" dirty="0"/>
            </a:br>
            <a:endParaRPr lang="nl-NL" dirty="0"/>
          </a:p>
          <a:p>
            <a:pPr marL="285750" indent="-285750">
              <a:buFont typeface="Arial" panose="020B0604020202020204" pitchFamily="34" charset="0"/>
              <a:buChar char="•"/>
            </a:pPr>
            <a:r>
              <a:rPr lang="nl-NL" dirty="0"/>
              <a:t>In plaats van elke pixel te beschrijven kunnen we ook lijnstukken of vectoren beschrijven van afbeeldingen en de vlakken die ze beschrijven. Dat gaat in principe net zoals in het wiskundig assenstelsel:</a:t>
            </a:r>
            <a:br>
              <a:rPr lang="nl-NL" dirty="0"/>
            </a:br>
            <a:endParaRPr lang="nl-NL" dirty="0"/>
          </a:p>
          <a:p>
            <a:pPr marL="285750" indent="-285750">
              <a:buFont typeface="Arial" panose="020B0604020202020204" pitchFamily="34" charset="0"/>
              <a:buChar char="•"/>
            </a:pPr>
            <a:r>
              <a:rPr lang="nl-NL" dirty="0"/>
              <a:t>Daarmee kunnen we een hoop data, waarmee</a:t>
            </a:r>
            <a:br>
              <a:rPr lang="nl-NL" dirty="0"/>
            </a:br>
            <a:r>
              <a:rPr lang="nl-NL" dirty="0"/>
              <a:t>elke pixel beschreven wordt, achterwege laten.</a:t>
            </a:r>
          </a:p>
        </p:txBody>
      </p:sp>
      <p:pic>
        <p:nvPicPr>
          <p:cNvPr id="2" name="Afbeelding 1">
            <a:extLst>
              <a:ext uri="{FF2B5EF4-FFF2-40B4-BE49-F238E27FC236}">
                <a16:creationId xmlns:a16="http://schemas.microsoft.com/office/drawing/2014/main" id="{CD6808D1-A62F-1C2A-0C0D-10C002A4951C}"/>
              </a:ext>
            </a:extLst>
          </p:cNvPr>
          <p:cNvPicPr>
            <a:picLocks noChangeAspect="1"/>
          </p:cNvPicPr>
          <p:nvPr/>
        </p:nvPicPr>
        <p:blipFill>
          <a:blip r:embed="rId3"/>
          <a:stretch>
            <a:fillRect/>
          </a:stretch>
        </p:blipFill>
        <p:spPr>
          <a:xfrm>
            <a:off x="6914572" y="4202546"/>
            <a:ext cx="2540000" cy="1549400"/>
          </a:xfrm>
          <a:prstGeom prst="rect">
            <a:avLst/>
          </a:prstGeom>
        </p:spPr>
      </p:pic>
    </p:spTree>
    <p:extLst>
      <p:ext uri="{BB962C8B-B14F-4D97-AF65-F5344CB8AC3E}">
        <p14:creationId xmlns:p14="http://schemas.microsoft.com/office/powerpoint/2010/main" val="6886800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4247317"/>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Tot nu toe hebben we gekeken naar verschillende wijzen waarop afbeeldingen konden worden opgeslagen, met of zonder compressie.</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t>Deze methoden of formaten van afbeeldingen, zoals bijvoorbeeld Gif, JPG, PNG en BMP, hadden op zijn minst gemeen dat ze pixels beschreven.</a:t>
            </a:r>
            <a:br>
              <a:rPr lang="nl-NL" dirty="0"/>
            </a:br>
            <a:endParaRPr lang="nl-NL" dirty="0"/>
          </a:p>
          <a:p>
            <a:pPr marL="285750" indent="-285750">
              <a:buFont typeface="Arial" panose="020B0604020202020204" pitchFamily="34" charset="0"/>
              <a:buChar char="•"/>
            </a:pPr>
            <a:r>
              <a:rPr lang="nl-NL" dirty="0"/>
              <a:t>In plaats van elke pixel te beschrijven kunnen we ook lijnstukken of vectoren beschrijven van afbeeldingen en de vlakken die ze beschrijven. Dat gaat in principe net zoals in het wiskundig assenstelsel:</a:t>
            </a:r>
            <a:br>
              <a:rPr lang="nl-NL" dirty="0"/>
            </a:br>
            <a:endParaRPr lang="nl-NL" dirty="0"/>
          </a:p>
          <a:p>
            <a:pPr marL="285750" indent="-285750">
              <a:buFont typeface="Arial" panose="020B0604020202020204" pitchFamily="34" charset="0"/>
              <a:buChar char="•"/>
            </a:pPr>
            <a:r>
              <a:rPr lang="nl-NL" dirty="0"/>
              <a:t>Daarmee kunnen we een hoop data, waarmee</a:t>
            </a:r>
            <a:br>
              <a:rPr lang="nl-NL" dirty="0"/>
            </a:br>
            <a:r>
              <a:rPr lang="nl-NL" dirty="0"/>
              <a:t>elke pixel beschreven wordt, achterwege laten.</a:t>
            </a:r>
            <a:br>
              <a:rPr lang="nl-NL" dirty="0"/>
            </a:br>
            <a:endParaRPr lang="nl-NL" dirty="0"/>
          </a:p>
          <a:p>
            <a:pPr marL="285750" indent="-285750">
              <a:buFont typeface="Arial" panose="020B0604020202020204" pitchFamily="34" charset="0"/>
              <a:buChar char="•"/>
            </a:pPr>
            <a:r>
              <a:rPr lang="nl-NL" dirty="0"/>
              <a:t>SVG (</a:t>
            </a:r>
            <a:r>
              <a:rPr lang="nl-NL" dirty="0" err="1"/>
              <a:t>Scalable</a:t>
            </a:r>
            <a:r>
              <a:rPr lang="nl-NL" dirty="0"/>
              <a:t> Vector Graphics) is een veel</a:t>
            </a:r>
            <a:br>
              <a:rPr lang="nl-NL" dirty="0"/>
            </a:br>
            <a:r>
              <a:rPr lang="nl-NL" dirty="0"/>
              <a:t>gebruikt formaat voor vectorafbeeldingen.</a:t>
            </a:r>
          </a:p>
        </p:txBody>
      </p:sp>
      <p:pic>
        <p:nvPicPr>
          <p:cNvPr id="2" name="Afbeelding 1">
            <a:extLst>
              <a:ext uri="{FF2B5EF4-FFF2-40B4-BE49-F238E27FC236}">
                <a16:creationId xmlns:a16="http://schemas.microsoft.com/office/drawing/2014/main" id="{CD6808D1-A62F-1C2A-0C0D-10C002A4951C}"/>
              </a:ext>
            </a:extLst>
          </p:cNvPr>
          <p:cNvPicPr>
            <a:picLocks noChangeAspect="1"/>
          </p:cNvPicPr>
          <p:nvPr/>
        </p:nvPicPr>
        <p:blipFill>
          <a:blip r:embed="rId3"/>
          <a:stretch>
            <a:fillRect/>
          </a:stretch>
        </p:blipFill>
        <p:spPr>
          <a:xfrm>
            <a:off x="6914572" y="4202546"/>
            <a:ext cx="2540000" cy="1549400"/>
          </a:xfrm>
          <a:prstGeom prst="rect">
            <a:avLst/>
          </a:prstGeom>
        </p:spPr>
      </p:pic>
    </p:spTree>
    <p:extLst>
      <p:ext uri="{BB962C8B-B14F-4D97-AF65-F5344CB8AC3E}">
        <p14:creationId xmlns:p14="http://schemas.microsoft.com/office/powerpoint/2010/main" val="32962884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646331"/>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Deze wijze van compressie is echter ongeschikt voor het opslaan van foto’s, waarvan elke pixel apart moet worden beschreven.</a:t>
            </a:r>
            <a:endParaRPr lang="nl-NL" dirty="0"/>
          </a:p>
        </p:txBody>
      </p:sp>
    </p:spTree>
    <p:extLst>
      <p:ext uri="{BB962C8B-B14F-4D97-AF65-F5344CB8AC3E}">
        <p14:creationId xmlns:p14="http://schemas.microsoft.com/office/powerpoint/2010/main" val="693024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Soorten compressie</a:t>
            </a:r>
          </a:p>
        </p:txBody>
      </p:sp>
    </p:spTree>
    <p:extLst>
      <p:ext uri="{BB962C8B-B14F-4D97-AF65-F5344CB8AC3E}">
        <p14:creationId xmlns:p14="http://schemas.microsoft.com/office/powerpoint/2010/main" val="28357648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1477328"/>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Deze wijze van compressie is echter ongeschikt voor het opslaan van foto’s, waarvan elke pixel apart moet worden beschreven.</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Vectorafbeeldingen zijn vooral geschikt voor het maken van eenvoudige tekeningen en diagrammen.</a:t>
            </a:r>
            <a:endParaRPr lang="nl-NL" dirty="0"/>
          </a:p>
        </p:txBody>
      </p:sp>
    </p:spTree>
    <p:extLst>
      <p:ext uri="{BB962C8B-B14F-4D97-AF65-F5344CB8AC3E}">
        <p14:creationId xmlns:p14="http://schemas.microsoft.com/office/powerpoint/2010/main" val="15152384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pPr algn="l"/>
            <a:r>
              <a:rPr lang="nl-NL" sz="2800" b="1" dirty="0">
                <a:solidFill>
                  <a:srgbClr val="1D2125"/>
                </a:solidFill>
                <a:highlight>
                  <a:srgbClr val="FFFFFF"/>
                </a:highlight>
                <a:latin typeface="-apple-system"/>
              </a:rPr>
              <a:t>Vectorafbeeldingen</a:t>
            </a:r>
            <a:endParaRPr lang="nl-NL" sz="2800" b="1" i="0" dirty="0">
              <a:solidFill>
                <a:srgbClr val="1D2125"/>
              </a:solidFill>
              <a:effectLst/>
              <a:highlight>
                <a:srgbClr val="FFFFFF"/>
              </a:highlight>
              <a:latin typeface="-apple-system"/>
            </a:endParaRP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9081655" cy="2308324"/>
          </a:xfrm>
          <a:prstGeom prst="rect">
            <a:avLst/>
          </a:prstGeom>
          <a:noFill/>
        </p:spPr>
        <p:txBody>
          <a:bodyPr wrap="square" rtlCol="0">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Deze wijze van compressie is echter ongeschikt voor het opslaan van foto’s, waarvan elke pixel apart moet worden beschreven.</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Vectorafbeeldingen zijn vooral geschikt voor het maken van eenvoudige tekeningen en diagrammen.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Vectorafbeeldingen zijn gemakkelijk aan te passen, bijvoorbeeld door de parameters van een lijnstuk of een vlak te veranderen.</a:t>
            </a:r>
            <a:endParaRPr lang="nl-NL" dirty="0"/>
          </a:p>
        </p:txBody>
      </p:sp>
    </p:spTree>
    <p:extLst>
      <p:ext uri="{BB962C8B-B14F-4D97-AF65-F5344CB8AC3E}">
        <p14:creationId xmlns:p14="http://schemas.microsoft.com/office/powerpoint/2010/main" val="2567206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Soorten 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7803573" cy="369332"/>
          </a:xfrm>
          <a:prstGeom prst="rect">
            <a:avLst/>
          </a:prstGeom>
          <a:noFill/>
        </p:spPr>
        <p:txBody>
          <a:bodyPr wrap="square" rtlCol="0">
            <a:spAutoFit/>
          </a:bodyPr>
          <a:lstStyle/>
          <a:p>
            <a:pPr marL="285750" indent="-285750">
              <a:buFont typeface="Arial" panose="020B0604020202020204" pitchFamily="34" charset="0"/>
              <a:buChar char="•"/>
            </a:pPr>
            <a:r>
              <a:rPr lang="nl-NL" dirty="0"/>
              <a:t>Er bestaan vele soorten compressie.</a:t>
            </a:r>
          </a:p>
        </p:txBody>
      </p:sp>
    </p:spTree>
    <p:extLst>
      <p:ext uri="{BB962C8B-B14F-4D97-AF65-F5344CB8AC3E}">
        <p14:creationId xmlns:p14="http://schemas.microsoft.com/office/powerpoint/2010/main" val="1805115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Soorten 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7803573" cy="369332"/>
          </a:xfrm>
          <a:prstGeom prst="rect">
            <a:avLst/>
          </a:prstGeom>
          <a:noFill/>
        </p:spPr>
        <p:txBody>
          <a:bodyPr wrap="square" rtlCol="0">
            <a:spAutoFit/>
          </a:bodyPr>
          <a:lstStyle/>
          <a:p>
            <a:pPr marL="285750" indent="-285750">
              <a:buFont typeface="Arial" panose="020B0604020202020204" pitchFamily="34" charset="0"/>
              <a:buChar char="•"/>
            </a:pPr>
            <a:r>
              <a:rPr lang="nl-NL" dirty="0"/>
              <a:t>Er bestaan vele soorten compressie.</a:t>
            </a:r>
          </a:p>
        </p:txBody>
      </p:sp>
      <p:pic>
        <p:nvPicPr>
          <p:cNvPr id="2" name="Afbeelding 1">
            <a:extLst>
              <a:ext uri="{FF2B5EF4-FFF2-40B4-BE49-F238E27FC236}">
                <a16:creationId xmlns:a16="http://schemas.microsoft.com/office/drawing/2014/main" id="{39B246D1-BE79-6FEF-F27B-980A83E8C13F}"/>
              </a:ext>
            </a:extLst>
          </p:cNvPr>
          <p:cNvPicPr>
            <a:picLocks noChangeAspect="1"/>
          </p:cNvPicPr>
          <p:nvPr/>
        </p:nvPicPr>
        <p:blipFill>
          <a:blip r:embed="rId2"/>
          <a:stretch>
            <a:fillRect/>
          </a:stretch>
        </p:blipFill>
        <p:spPr>
          <a:xfrm>
            <a:off x="5817754" y="389082"/>
            <a:ext cx="5765800" cy="6273800"/>
          </a:xfrm>
          <a:prstGeom prst="rect">
            <a:avLst/>
          </a:prstGeom>
        </p:spPr>
      </p:pic>
    </p:spTree>
    <p:extLst>
      <p:ext uri="{BB962C8B-B14F-4D97-AF65-F5344CB8AC3E}">
        <p14:creationId xmlns:p14="http://schemas.microsoft.com/office/powerpoint/2010/main" val="4221816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19E9B0-3F1C-2426-8A6F-C855AB833E5F}"/>
              </a:ext>
            </a:extLst>
          </p:cNvPr>
          <p:cNvSpPr txBox="1"/>
          <p:nvPr/>
        </p:nvSpPr>
        <p:spPr>
          <a:xfrm>
            <a:off x="290945" y="554182"/>
            <a:ext cx="6428510" cy="523220"/>
          </a:xfrm>
          <a:prstGeom prst="rect">
            <a:avLst/>
          </a:prstGeom>
          <a:noFill/>
        </p:spPr>
        <p:txBody>
          <a:bodyPr wrap="square" rtlCol="0">
            <a:spAutoFit/>
          </a:bodyPr>
          <a:lstStyle/>
          <a:p>
            <a:r>
              <a:rPr lang="nl-NL" sz="2800" b="1" dirty="0"/>
              <a:t>Soorten compressie</a:t>
            </a:r>
          </a:p>
        </p:txBody>
      </p:sp>
      <p:sp>
        <p:nvSpPr>
          <p:cNvPr id="5" name="Tekstvak 4">
            <a:extLst>
              <a:ext uri="{FF2B5EF4-FFF2-40B4-BE49-F238E27FC236}">
                <a16:creationId xmlns:a16="http://schemas.microsoft.com/office/drawing/2014/main" id="{29DD6080-4A46-08E5-F7A7-49311390A284}"/>
              </a:ext>
            </a:extLst>
          </p:cNvPr>
          <p:cNvSpPr txBox="1"/>
          <p:nvPr/>
        </p:nvSpPr>
        <p:spPr>
          <a:xfrm>
            <a:off x="1548245" y="1433945"/>
            <a:ext cx="7803573" cy="923330"/>
          </a:xfrm>
          <a:prstGeom prst="rect">
            <a:avLst/>
          </a:prstGeom>
          <a:noFill/>
        </p:spPr>
        <p:txBody>
          <a:bodyPr wrap="square" rtlCol="0">
            <a:spAutoFit/>
          </a:bodyPr>
          <a:lstStyle/>
          <a:p>
            <a:pPr marL="285750" indent="-285750">
              <a:buFont typeface="Arial" panose="020B0604020202020204" pitchFamily="34" charset="0"/>
              <a:buChar char="•"/>
            </a:pPr>
            <a:r>
              <a:rPr lang="nl-NL" dirty="0"/>
              <a:t>Er bestaan vele soorten compressie.</a:t>
            </a:r>
            <a:br>
              <a:rPr lang="nl-NL" dirty="0"/>
            </a:br>
            <a:endParaRPr lang="nl-NL" dirty="0"/>
          </a:p>
          <a:p>
            <a:pPr marL="285750" indent="-285750">
              <a:buFont typeface="Arial" panose="020B0604020202020204" pitchFamily="34" charset="0"/>
              <a:buChar char="•"/>
            </a:pPr>
            <a:r>
              <a:rPr lang="nl-NL" dirty="0"/>
              <a:t>Daarvan gaan we enkele behandelen.</a:t>
            </a:r>
          </a:p>
        </p:txBody>
      </p:sp>
      <p:pic>
        <p:nvPicPr>
          <p:cNvPr id="2" name="Afbeelding 1">
            <a:extLst>
              <a:ext uri="{FF2B5EF4-FFF2-40B4-BE49-F238E27FC236}">
                <a16:creationId xmlns:a16="http://schemas.microsoft.com/office/drawing/2014/main" id="{39B246D1-BE79-6FEF-F27B-980A83E8C13F}"/>
              </a:ext>
            </a:extLst>
          </p:cNvPr>
          <p:cNvPicPr>
            <a:picLocks noChangeAspect="1"/>
          </p:cNvPicPr>
          <p:nvPr/>
        </p:nvPicPr>
        <p:blipFill>
          <a:blip r:embed="rId2"/>
          <a:stretch>
            <a:fillRect/>
          </a:stretch>
        </p:blipFill>
        <p:spPr>
          <a:xfrm>
            <a:off x="5817754" y="389082"/>
            <a:ext cx="5765800" cy="6273800"/>
          </a:xfrm>
          <a:prstGeom prst="rect">
            <a:avLst/>
          </a:prstGeom>
        </p:spPr>
      </p:pic>
    </p:spTree>
    <p:extLst>
      <p:ext uri="{BB962C8B-B14F-4D97-AF65-F5344CB8AC3E}">
        <p14:creationId xmlns:p14="http://schemas.microsoft.com/office/powerpoint/2010/main" val="390396311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1403</TotalTime>
  <Words>2909</Words>
  <Application>Microsoft Macintosh PowerPoint</Application>
  <PresentationFormat>Breedbeeld</PresentationFormat>
  <Paragraphs>233</Paragraphs>
  <Slides>61</Slides>
  <Notes>23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61</vt:i4>
      </vt:variant>
    </vt:vector>
  </HeadingPairs>
  <TitlesOfParts>
    <vt:vector size="67" baseType="lpstr">
      <vt:lpstr>-apple-system</vt:lpstr>
      <vt:lpstr>Aptos</vt:lpstr>
      <vt:lpstr>Aptos Display</vt:lpstr>
      <vt:lpstr>Arial</vt:lpstr>
      <vt:lpstr>Cambria Math</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Aksel Harrewijn</dc:creator>
  <cp:lastModifiedBy>Aksel Harrewijn</cp:lastModifiedBy>
  <cp:revision>3</cp:revision>
  <dcterms:created xsi:type="dcterms:W3CDTF">2024-12-17T05:03:54Z</dcterms:created>
  <dcterms:modified xsi:type="dcterms:W3CDTF">2025-01-07T07:45:52Z</dcterms:modified>
</cp:coreProperties>
</file>