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7"/>
  </p:notesMasterIdLst>
  <p:sldIdLst>
    <p:sldId id="256" r:id="rId2"/>
    <p:sldId id="269" r:id="rId3"/>
    <p:sldId id="270" r:id="rId4"/>
    <p:sldId id="271" r:id="rId5"/>
    <p:sldId id="272" r:id="rId6"/>
    <p:sldId id="257" r:id="rId7"/>
    <p:sldId id="273" r:id="rId8"/>
    <p:sldId id="310" r:id="rId9"/>
    <p:sldId id="274" r:id="rId10"/>
    <p:sldId id="259" r:id="rId11"/>
    <p:sldId id="275" r:id="rId12"/>
    <p:sldId id="258" r:id="rId13"/>
    <p:sldId id="276" r:id="rId14"/>
    <p:sldId id="277" r:id="rId15"/>
    <p:sldId id="311" r:id="rId16"/>
    <p:sldId id="278" r:id="rId17"/>
    <p:sldId id="260" r:id="rId18"/>
    <p:sldId id="281" r:id="rId19"/>
    <p:sldId id="279" r:id="rId20"/>
    <p:sldId id="261" r:id="rId21"/>
    <p:sldId id="262" r:id="rId22"/>
    <p:sldId id="282" r:id="rId23"/>
    <p:sldId id="283" r:id="rId24"/>
    <p:sldId id="284" r:id="rId25"/>
    <p:sldId id="285" r:id="rId26"/>
    <p:sldId id="263" r:id="rId27"/>
    <p:sldId id="264" r:id="rId28"/>
    <p:sldId id="286" r:id="rId29"/>
    <p:sldId id="287" r:id="rId30"/>
    <p:sldId id="288" r:id="rId31"/>
    <p:sldId id="289" r:id="rId32"/>
    <p:sldId id="290" r:id="rId33"/>
    <p:sldId id="266" r:id="rId34"/>
    <p:sldId id="291" r:id="rId35"/>
    <p:sldId id="292" r:id="rId36"/>
    <p:sldId id="293" r:id="rId37"/>
    <p:sldId id="294" r:id="rId38"/>
    <p:sldId id="295" r:id="rId39"/>
    <p:sldId id="296" r:id="rId40"/>
    <p:sldId id="267" r:id="rId41"/>
    <p:sldId id="297" r:id="rId42"/>
    <p:sldId id="298" r:id="rId43"/>
    <p:sldId id="299" r:id="rId44"/>
    <p:sldId id="300" r:id="rId45"/>
    <p:sldId id="301" r:id="rId46"/>
    <p:sldId id="268" r:id="rId47"/>
    <p:sldId id="302" r:id="rId48"/>
    <p:sldId id="303" r:id="rId49"/>
    <p:sldId id="304" r:id="rId50"/>
    <p:sldId id="305" r:id="rId51"/>
    <p:sldId id="306" r:id="rId52"/>
    <p:sldId id="307" r:id="rId53"/>
    <p:sldId id="265" r:id="rId54"/>
    <p:sldId id="308" r:id="rId55"/>
    <p:sldId id="309" r:id="rId56"/>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1"/>
    <p:restoredTop sz="94660"/>
  </p:normalViewPr>
  <p:slideViewPr>
    <p:cSldViewPr snapToGrid="0">
      <p:cViewPr varScale="1">
        <p:scale>
          <a:sx n="123" d="100"/>
          <a:sy n="123" d="100"/>
        </p:scale>
        <p:origin x="256"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D372C0-A5A4-0A4E-A886-58E538236FFC}" type="datetimeFigureOut">
              <a:rPr lang="nl-NL" smtClean="0"/>
              <a:t>01-12-2024</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F3D90D-D091-9B48-8132-901745A0AC4E}" type="slidenum">
              <a:rPr lang="nl-NL" smtClean="0"/>
              <a:t>‹nr.›</a:t>
            </a:fld>
            <a:endParaRPr lang="nl-NL"/>
          </a:p>
        </p:txBody>
      </p:sp>
    </p:spTree>
    <p:extLst>
      <p:ext uri="{BB962C8B-B14F-4D97-AF65-F5344CB8AC3E}">
        <p14:creationId xmlns:p14="http://schemas.microsoft.com/office/powerpoint/2010/main" val="16344231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B6F3D90D-D091-9B48-8132-901745A0AC4E}" type="slidenum">
              <a:rPr lang="nl-NL" smtClean="0"/>
              <a:t>1</a:t>
            </a:fld>
            <a:endParaRPr lang="nl-NL"/>
          </a:p>
        </p:txBody>
      </p:sp>
    </p:spTree>
    <p:extLst>
      <p:ext uri="{BB962C8B-B14F-4D97-AF65-F5344CB8AC3E}">
        <p14:creationId xmlns:p14="http://schemas.microsoft.com/office/powerpoint/2010/main" val="9745611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B6F3D90D-D091-9B48-8132-901745A0AC4E}" type="slidenum">
              <a:rPr lang="nl-NL" smtClean="0"/>
              <a:t>2</a:t>
            </a:fld>
            <a:endParaRPr lang="nl-NL"/>
          </a:p>
        </p:txBody>
      </p:sp>
    </p:spTree>
    <p:extLst>
      <p:ext uri="{BB962C8B-B14F-4D97-AF65-F5344CB8AC3E}">
        <p14:creationId xmlns:p14="http://schemas.microsoft.com/office/powerpoint/2010/main" val="9316616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B6F3D90D-D091-9B48-8132-901745A0AC4E}" type="slidenum">
              <a:rPr lang="nl-NL" smtClean="0"/>
              <a:t>3</a:t>
            </a:fld>
            <a:endParaRPr lang="nl-NL"/>
          </a:p>
        </p:txBody>
      </p:sp>
    </p:spTree>
    <p:extLst>
      <p:ext uri="{BB962C8B-B14F-4D97-AF65-F5344CB8AC3E}">
        <p14:creationId xmlns:p14="http://schemas.microsoft.com/office/powerpoint/2010/main" val="29958266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B6F3D90D-D091-9B48-8132-901745A0AC4E}" type="slidenum">
              <a:rPr lang="nl-NL" smtClean="0"/>
              <a:t>4</a:t>
            </a:fld>
            <a:endParaRPr lang="nl-NL"/>
          </a:p>
        </p:txBody>
      </p:sp>
    </p:spTree>
    <p:extLst>
      <p:ext uri="{BB962C8B-B14F-4D97-AF65-F5344CB8AC3E}">
        <p14:creationId xmlns:p14="http://schemas.microsoft.com/office/powerpoint/2010/main" val="26068755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B6F3D90D-D091-9B48-8132-901745A0AC4E}" type="slidenum">
              <a:rPr lang="nl-NL" smtClean="0"/>
              <a:t>5</a:t>
            </a:fld>
            <a:endParaRPr lang="nl-NL"/>
          </a:p>
        </p:txBody>
      </p:sp>
    </p:spTree>
    <p:extLst>
      <p:ext uri="{BB962C8B-B14F-4D97-AF65-F5344CB8AC3E}">
        <p14:creationId xmlns:p14="http://schemas.microsoft.com/office/powerpoint/2010/main" val="20085333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B6F3D90D-D091-9B48-8132-901745A0AC4E}" type="slidenum">
              <a:rPr lang="nl-NL" smtClean="0"/>
              <a:t>17</a:t>
            </a:fld>
            <a:endParaRPr lang="nl-NL"/>
          </a:p>
        </p:txBody>
      </p:sp>
    </p:spTree>
    <p:extLst>
      <p:ext uri="{BB962C8B-B14F-4D97-AF65-F5344CB8AC3E}">
        <p14:creationId xmlns:p14="http://schemas.microsoft.com/office/powerpoint/2010/main" val="24098481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B6F3D90D-D091-9B48-8132-901745A0AC4E}" type="slidenum">
              <a:rPr lang="nl-NL" smtClean="0"/>
              <a:t>18</a:t>
            </a:fld>
            <a:endParaRPr lang="nl-NL"/>
          </a:p>
        </p:txBody>
      </p:sp>
    </p:spTree>
    <p:extLst>
      <p:ext uri="{BB962C8B-B14F-4D97-AF65-F5344CB8AC3E}">
        <p14:creationId xmlns:p14="http://schemas.microsoft.com/office/powerpoint/2010/main" val="17203725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B6F3D90D-D091-9B48-8132-901745A0AC4E}" type="slidenum">
              <a:rPr lang="nl-NL" smtClean="0"/>
              <a:t>19</a:t>
            </a:fld>
            <a:endParaRPr lang="nl-NL"/>
          </a:p>
        </p:txBody>
      </p:sp>
    </p:spTree>
    <p:extLst>
      <p:ext uri="{BB962C8B-B14F-4D97-AF65-F5344CB8AC3E}">
        <p14:creationId xmlns:p14="http://schemas.microsoft.com/office/powerpoint/2010/main" val="13472861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AA8A786-2F18-F862-C57B-1DFB9F24CA6E}"/>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1D489CF1-D17F-2A66-0F48-7CF3C1D14C9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42A99660-19DF-72CD-CE3E-C555865E8758}"/>
              </a:ext>
            </a:extLst>
          </p:cNvPr>
          <p:cNvSpPr>
            <a:spLocks noGrp="1"/>
          </p:cNvSpPr>
          <p:nvPr>
            <p:ph type="dt" sz="half" idx="10"/>
          </p:nvPr>
        </p:nvSpPr>
        <p:spPr/>
        <p:txBody>
          <a:bodyPr/>
          <a:lstStyle/>
          <a:p>
            <a:fld id="{95C2FBF0-1FFD-5F4B-BE2D-587979343A2E}" type="datetimeFigureOut">
              <a:rPr lang="nl-NL" smtClean="0"/>
              <a:t>01-12-2024</a:t>
            </a:fld>
            <a:endParaRPr lang="nl-NL"/>
          </a:p>
        </p:txBody>
      </p:sp>
      <p:sp>
        <p:nvSpPr>
          <p:cNvPr id="5" name="Tijdelijke aanduiding voor voettekst 4">
            <a:extLst>
              <a:ext uri="{FF2B5EF4-FFF2-40B4-BE49-F238E27FC236}">
                <a16:creationId xmlns:a16="http://schemas.microsoft.com/office/drawing/2014/main" id="{782A1E48-BDE7-CF90-D07F-73F5C52796B1}"/>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22F16C8A-1E0A-B319-D8FC-AC032BD964B3}"/>
              </a:ext>
            </a:extLst>
          </p:cNvPr>
          <p:cNvSpPr>
            <a:spLocks noGrp="1"/>
          </p:cNvSpPr>
          <p:nvPr>
            <p:ph type="sldNum" sz="quarter" idx="12"/>
          </p:nvPr>
        </p:nvSpPr>
        <p:spPr/>
        <p:txBody>
          <a:bodyPr/>
          <a:lstStyle/>
          <a:p>
            <a:fld id="{A52E4BF9-1BD1-784F-973D-6A999E36378D}" type="slidenum">
              <a:rPr lang="nl-NL" smtClean="0"/>
              <a:t>‹nr.›</a:t>
            </a:fld>
            <a:endParaRPr lang="nl-NL"/>
          </a:p>
        </p:txBody>
      </p:sp>
    </p:spTree>
    <p:extLst>
      <p:ext uri="{BB962C8B-B14F-4D97-AF65-F5344CB8AC3E}">
        <p14:creationId xmlns:p14="http://schemas.microsoft.com/office/powerpoint/2010/main" val="33857943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DC2FB7B-3129-C87E-59D0-5A73BAB4DE20}"/>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D942AF16-597A-29BD-3FD1-BF6B88F77172}"/>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B3A84F2F-2FC8-5BBD-E707-758AF8B145F5}"/>
              </a:ext>
            </a:extLst>
          </p:cNvPr>
          <p:cNvSpPr>
            <a:spLocks noGrp="1"/>
          </p:cNvSpPr>
          <p:nvPr>
            <p:ph type="dt" sz="half" idx="10"/>
          </p:nvPr>
        </p:nvSpPr>
        <p:spPr/>
        <p:txBody>
          <a:bodyPr/>
          <a:lstStyle/>
          <a:p>
            <a:fld id="{95C2FBF0-1FFD-5F4B-BE2D-587979343A2E}" type="datetimeFigureOut">
              <a:rPr lang="nl-NL" smtClean="0"/>
              <a:t>01-12-2024</a:t>
            </a:fld>
            <a:endParaRPr lang="nl-NL"/>
          </a:p>
        </p:txBody>
      </p:sp>
      <p:sp>
        <p:nvSpPr>
          <p:cNvPr id="5" name="Tijdelijke aanduiding voor voettekst 4">
            <a:extLst>
              <a:ext uri="{FF2B5EF4-FFF2-40B4-BE49-F238E27FC236}">
                <a16:creationId xmlns:a16="http://schemas.microsoft.com/office/drawing/2014/main" id="{533AE2FB-287E-D27D-A796-769282FDAFFD}"/>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192BEFD4-19C3-053E-2E86-3228A394BAEE}"/>
              </a:ext>
            </a:extLst>
          </p:cNvPr>
          <p:cNvSpPr>
            <a:spLocks noGrp="1"/>
          </p:cNvSpPr>
          <p:nvPr>
            <p:ph type="sldNum" sz="quarter" idx="12"/>
          </p:nvPr>
        </p:nvSpPr>
        <p:spPr/>
        <p:txBody>
          <a:bodyPr/>
          <a:lstStyle/>
          <a:p>
            <a:fld id="{A52E4BF9-1BD1-784F-973D-6A999E36378D}" type="slidenum">
              <a:rPr lang="nl-NL" smtClean="0"/>
              <a:t>‹nr.›</a:t>
            </a:fld>
            <a:endParaRPr lang="nl-NL"/>
          </a:p>
        </p:txBody>
      </p:sp>
    </p:spTree>
    <p:extLst>
      <p:ext uri="{BB962C8B-B14F-4D97-AF65-F5344CB8AC3E}">
        <p14:creationId xmlns:p14="http://schemas.microsoft.com/office/powerpoint/2010/main" val="8737479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423E950C-893F-D94A-4278-6169E6C2FDB3}"/>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DB4D569D-5510-3892-A438-20ACF5D7B19F}"/>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BC1D464E-52D4-7960-DA25-029C492A36E2}"/>
              </a:ext>
            </a:extLst>
          </p:cNvPr>
          <p:cNvSpPr>
            <a:spLocks noGrp="1"/>
          </p:cNvSpPr>
          <p:nvPr>
            <p:ph type="dt" sz="half" idx="10"/>
          </p:nvPr>
        </p:nvSpPr>
        <p:spPr/>
        <p:txBody>
          <a:bodyPr/>
          <a:lstStyle/>
          <a:p>
            <a:fld id="{95C2FBF0-1FFD-5F4B-BE2D-587979343A2E}" type="datetimeFigureOut">
              <a:rPr lang="nl-NL" smtClean="0"/>
              <a:t>01-12-2024</a:t>
            </a:fld>
            <a:endParaRPr lang="nl-NL"/>
          </a:p>
        </p:txBody>
      </p:sp>
      <p:sp>
        <p:nvSpPr>
          <p:cNvPr id="5" name="Tijdelijke aanduiding voor voettekst 4">
            <a:extLst>
              <a:ext uri="{FF2B5EF4-FFF2-40B4-BE49-F238E27FC236}">
                <a16:creationId xmlns:a16="http://schemas.microsoft.com/office/drawing/2014/main" id="{04A99B36-5C9A-55EB-91C8-9AC2744862E8}"/>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A12A0010-3503-D27E-C9CB-E0C6BE9EFCDA}"/>
              </a:ext>
            </a:extLst>
          </p:cNvPr>
          <p:cNvSpPr>
            <a:spLocks noGrp="1"/>
          </p:cNvSpPr>
          <p:nvPr>
            <p:ph type="sldNum" sz="quarter" idx="12"/>
          </p:nvPr>
        </p:nvSpPr>
        <p:spPr/>
        <p:txBody>
          <a:bodyPr/>
          <a:lstStyle/>
          <a:p>
            <a:fld id="{A52E4BF9-1BD1-784F-973D-6A999E36378D}" type="slidenum">
              <a:rPr lang="nl-NL" smtClean="0"/>
              <a:t>‹nr.›</a:t>
            </a:fld>
            <a:endParaRPr lang="nl-NL"/>
          </a:p>
        </p:txBody>
      </p:sp>
    </p:spTree>
    <p:extLst>
      <p:ext uri="{BB962C8B-B14F-4D97-AF65-F5344CB8AC3E}">
        <p14:creationId xmlns:p14="http://schemas.microsoft.com/office/powerpoint/2010/main" val="31720704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4451997-49EF-11F7-F51C-277B43F25403}"/>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5E329BE1-EE41-948A-D7CF-3886ADB220B2}"/>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4C1F99CC-7234-4696-B512-6193FB7D0931}"/>
              </a:ext>
            </a:extLst>
          </p:cNvPr>
          <p:cNvSpPr>
            <a:spLocks noGrp="1"/>
          </p:cNvSpPr>
          <p:nvPr>
            <p:ph type="dt" sz="half" idx="10"/>
          </p:nvPr>
        </p:nvSpPr>
        <p:spPr/>
        <p:txBody>
          <a:bodyPr/>
          <a:lstStyle/>
          <a:p>
            <a:fld id="{95C2FBF0-1FFD-5F4B-BE2D-587979343A2E}" type="datetimeFigureOut">
              <a:rPr lang="nl-NL" smtClean="0"/>
              <a:t>01-12-2024</a:t>
            </a:fld>
            <a:endParaRPr lang="nl-NL"/>
          </a:p>
        </p:txBody>
      </p:sp>
      <p:sp>
        <p:nvSpPr>
          <p:cNvPr id="5" name="Tijdelijke aanduiding voor voettekst 4">
            <a:extLst>
              <a:ext uri="{FF2B5EF4-FFF2-40B4-BE49-F238E27FC236}">
                <a16:creationId xmlns:a16="http://schemas.microsoft.com/office/drawing/2014/main" id="{67F2F08E-C5F5-A111-6EBA-80B838C30F17}"/>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A51756FB-B492-93F1-B82C-3963A1B25355}"/>
              </a:ext>
            </a:extLst>
          </p:cNvPr>
          <p:cNvSpPr>
            <a:spLocks noGrp="1"/>
          </p:cNvSpPr>
          <p:nvPr>
            <p:ph type="sldNum" sz="quarter" idx="12"/>
          </p:nvPr>
        </p:nvSpPr>
        <p:spPr/>
        <p:txBody>
          <a:bodyPr/>
          <a:lstStyle/>
          <a:p>
            <a:fld id="{A52E4BF9-1BD1-784F-973D-6A999E36378D}" type="slidenum">
              <a:rPr lang="nl-NL" smtClean="0"/>
              <a:t>‹nr.›</a:t>
            </a:fld>
            <a:endParaRPr lang="nl-NL"/>
          </a:p>
        </p:txBody>
      </p:sp>
    </p:spTree>
    <p:extLst>
      <p:ext uri="{BB962C8B-B14F-4D97-AF65-F5344CB8AC3E}">
        <p14:creationId xmlns:p14="http://schemas.microsoft.com/office/powerpoint/2010/main" val="2865050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F708B0-41D6-25C0-0976-EEA20A279ECD}"/>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9B87420D-6434-13B1-88DF-04A18EC4149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DB31B130-42ED-5827-D6BF-7BC2C6674C95}"/>
              </a:ext>
            </a:extLst>
          </p:cNvPr>
          <p:cNvSpPr>
            <a:spLocks noGrp="1"/>
          </p:cNvSpPr>
          <p:nvPr>
            <p:ph type="dt" sz="half" idx="10"/>
          </p:nvPr>
        </p:nvSpPr>
        <p:spPr/>
        <p:txBody>
          <a:bodyPr/>
          <a:lstStyle/>
          <a:p>
            <a:fld id="{95C2FBF0-1FFD-5F4B-BE2D-587979343A2E}" type="datetimeFigureOut">
              <a:rPr lang="nl-NL" smtClean="0"/>
              <a:t>01-12-2024</a:t>
            </a:fld>
            <a:endParaRPr lang="nl-NL"/>
          </a:p>
        </p:txBody>
      </p:sp>
      <p:sp>
        <p:nvSpPr>
          <p:cNvPr id="5" name="Tijdelijke aanduiding voor voettekst 4">
            <a:extLst>
              <a:ext uri="{FF2B5EF4-FFF2-40B4-BE49-F238E27FC236}">
                <a16:creationId xmlns:a16="http://schemas.microsoft.com/office/drawing/2014/main" id="{687F565F-7BF4-D7E5-89ED-048070EDB935}"/>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C4FDE07A-F8EB-8D55-2418-60F169F4BFDC}"/>
              </a:ext>
            </a:extLst>
          </p:cNvPr>
          <p:cNvSpPr>
            <a:spLocks noGrp="1"/>
          </p:cNvSpPr>
          <p:nvPr>
            <p:ph type="sldNum" sz="quarter" idx="12"/>
          </p:nvPr>
        </p:nvSpPr>
        <p:spPr/>
        <p:txBody>
          <a:bodyPr/>
          <a:lstStyle/>
          <a:p>
            <a:fld id="{A52E4BF9-1BD1-784F-973D-6A999E36378D}" type="slidenum">
              <a:rPr lang="nl-NL" smtClean="0"/>
              <a:t>‹nr.›</a:t>
            </a:fld>
            <a:endParaRPr lang="nl-NL"/>
          </a:p>
        </p:txBody>
      </p:sp>
    </p:spTree>
    <p:extLst>
      <p:ext uri="{BB962C8B-B14F-4D97-AF65-F5344CB8AC3E}">
        <p14:creationId xmlns:p14="http://schemas.microsoft.com/office/powerpoint/2010/main" val="37331135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460F90F-7F4A-5954-2681-21801266867C}"/>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541BCA4D-9BF7-0553-2E13-622E06B13C45}"/>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2CEBE520-BE79-054E-1BBD-2CE1B8C2A4A8}"/>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87CA6C7D-D480-CFCC-3232-55122879C7F7}"/>
              </a:ext>
            </a:extLst>
          </p:cNvPr>
          <p:cNvSpPr>
            <a:spLocks noGrp="1"/>
          </p:cNvSpPr>
          <p:nvPr>
            <p:ph type="dt" sz="half" idx="10"/>
          </p:nvPr>
        </p:nvSpPr>
        <p:spPr/>
        <p:txBody>
          <a:bodyPr/>
          <a:lstStyle/>
          <a:p>
            <a:fld id="{95C2FBF0-1FFD-5F4B-BE2D-587979343A2E}" type="datetimeFigureOut">
              <a:rPr lang="nl-NL" smtClean="0"/>
              <a:t>01-12-2024</a:t>
            </a:fld>
            <a:endParaRPr lang="nl-NL"/>
          </a:p>
        </p:txBody>
      </p:sp>
      <p:sp>
        <p:nvSpPr>
          <p:cNvPr id="6" name="Tijdelijke aanduiding voor voettekst 5">
            <a:extLst>
              <a:ext uri="{FF2B5EF4-FFF2-40B4-BE49-F238E27FC236}">
                <a16:creationId xmlns:a16="http://schemas.microsoft.com/office/drawing/2014/main" id="{0E522B6E-A4D4-3EA9-D2BB-974B265D7A68}"/>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61A1C9B2-7403-7698-04A9-90A620D5E6D4}"/>
              </a:ext>
            </a:extLst>
          </p:cNvPr>
          <p:cNvSpPr>
            <a:spLocks noGrp="1"/>
          </p:cNvSpPr>
          <p:nvPr>
            <p:ph type="sldNum" sz="quarter" idx="12"/>
          </p:nvPr>
        </p:nvSpPr>
        <p:spPr/>
        <p:txBody>
          <a:bodyPr/>
          <a:lstStyle/>
          <a:p>
            <a:fld id="{A52E4BF9-1BD1-784F-973D-6A999E36378D}" type="slidenum">
              <a:rPr lang="nl-NL" smtClean="0"/>
              <a:t>‹nr.›</a:t>
            </a:fld>
            <a:endParaRPr lang="nl-NL"/>
          </a:p>
        </p:txBody>
      </p:sp>
    </p:spTree>
    <p:extLst>
      <p:ext uri="{BB962C8B-B14F-4D97-AF65-F5344CB8AC3E}">
        <p14:creationId xmlns:p14="http://schemas.microsoft.com/office/powerpoint/2010/main" val="2382167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31498A6-27E3-A7B4-B516-4806B466BE65}"/>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FD8C8FFB-4306-D87A-D53A-47836778ECB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8574F1D1-7B20-B084-F146-D52830438B1A}"/>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43272FE8-96E0-B946-730B-C739064AEA9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1F955957-50B0-7FCD-68D8-A59D60F263D3}"/>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1DA52CA7-AD40-7277-8A2B-02310F24AF3B}"/>
              </a:ext>
            </a:extLst>
          </p:cNvPr>
          <p:cNvSpPr>
            <a:spLocks noGrp="1"/>
          </p:cNvSpPr>
          <p:nvPr>
            <p:ph type="dt" sz="half" idx="10"/>
          </p:nvPr>
        </p:nvSpPr>
        <p:spPr/>
        <p:txBody>
          <a:bodyPr/>
          <a:lstStyle/>
          <a:p>
            <a:fld id="{95C2FBF0-1FFD-5F4B-BE2D-587979343A2E}" type="datetimeFigureOut">
              <a:rPr lang="nl-NL" smtClean="0"/>
              <a:t>01-12-2024</a:t>
            </a:fld>
            <a:endParaRPr lang="nl-NL"/>
          </a:p>
        </p:txBody>
      </p:sp>
      <p:sp>
        <p:nvSpPr>
          <p:cNvPr id="8" name="Tijdelijke aanduiding voor voettekst 7">
            <a:extLst>
              <a:ext uri="{FF2B5EF4-FFF2-40B4-BE49-F238E27FC236}">
                <a16:creationId xmlns:a16="http://schemas.microsoft.com/office/drawing/2014/main" id="{B5126BDC-B6AC-F8DA-F85C-C2CA4635D29D}"/>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90D3B03D-8E78-A077-01BF-1D3D367B7684}"/>
              </a:ext>
            </a:extLst>
          </p:cNvPr>
          <p:cNvSpPr>
            <a:spLocks noGrp="1"/>
          </p:cNvSpPr>
          <p:nvPr>
            <p:ph type="sldNum" sz="quarter" idx="12"/>
          </p:nvPr>
        </p:nvSpPr>
        <p:spPr/>
        <p:txBody>
          <a:bodyPr/>
          <a:lstStyle/>
          <a:p>
            <a:fld id="{A52E4BF9-1BD1-784F-973D-6A999E36378D}" type="slidenum">
              <a:rPr lang="nl-NL" smtClean="0"/>
              <a:t>‹nr.›</a:t>
            </a:fld>
            <a:endParaRPr lang="nl-NL"/>
          </a:p>
        </p:txBody>
      </p:sp>
    </p:spTree>
    <p:extLst>
      <p:ext uri="{BB962C8B-B14F-4D97-AF65-F5344CB8AC3E}">
        <p14:creationId xmlns:p14="http://schemas.microsoft.com/office/powerpoint/2010/main" val="21008373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CCB48CA-5A8B-8566-046C-9723573F5DFF}"/>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54B234E5-622A-7119-CAAF-E4B7F79D0171}"/>
              </a:ext>
            </a:extLst>
          </p:cNvPr>
          <p:cNvSpPr>
            <a:spLocks noGrp="1"/>
          </p:cNvSpPr>
          <p:nvPr>
            <p:ph type="dt" sz="half" idx="10"/>
          </p:nvPr>
        </p:nvSpPr>
        <p:spPr/>
        <p:txBody>
          <a:bodyPr/>
          <a:lstStyle/>
          <a:p>
            <a:fld id="{95C2FBF0-1FFD-5F4B-BE2D-587979343A2E}" type="datetimeFigureOut">
              <a:rPr lang="nl-NL" smtClean="0"/>
              <a:t>01-12-2024</a:t>
            </a:fld>
            <a:endParaRPr lang="nl-NL"/>
          </a:p>
        </p:txBody>
      </p:sp>
      <p:sp>
        <p:nvSpPr>
          <p:cNvPr id="4" name="Tijdelijke aanduiding voor voettekst 3">
            <a:extLst>
              <a:ext uri="{FF2B5EF4-FFF2-40B4-BE49-F238E27FC236}">
                <a16:creationId xmlns:a16="http://schemas.microsoft.com/office/drawing/2014/main" id="{5D32899E-2E59-94A9-0C89-68BE332E537F}"/>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F8FBD6A3-4A31-FFCD-C919-F65B51954246}"/>
              </a:ext>
            </a:extLst>
          </p:cNvPr>
          <p:cNvSpPr>
            <a:spLocks noGrp="1"/>
          </p:cNvSpPr>
          <p:nvPr>
            <p:ph type="sldNum" sz="quarter" idx="12"/>
          </p:nvPr>
        </p:nvSpPr>
        <p:spPr/>
        <p:txBody>
          <a:bodyPr/>
          <a:lstStyle/>
          <a:p>
            <a:fld id="{A52E4BF9-1BD1-784F-973D-6A999E36378D}" type="slidenum">
              <a:rPr lang="nl-NL" smtClean="0"/>
              <a:t>‹nr.›</a:t>
            </a:fld>
            <a:endParaRPr lang="nl-NL"/>
          </a:p>
        </p:txBody>
      </p:sp>
    </p:spTree>
    <p:extLst>
      <p:ext uri="{BB962C8B-B14F-4D97-AF65-F5344CB8AC3E}">
        <p14:creationId xmlns:p14="http://schemas.microsoft.com/office/powerpoint/2010/main" val="22627008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E3F1CD32-DDCD-DF65-A541-5CBD0D154B98}"/>
              </a:ext>
            </a:extLst>
          </p:cNvPr>
          <p:cNvSpPr>
            <a:spLocks noGrp="1"/>
          </p:cNvSpPr>
          <p:nvPr>
            <p:ph type="dt" sz="half" idx="10"/>
          </p:nvPr>
        </p:nvSpPr>
        <p:spPr/>
        <p:txBody>
          <a:bodyPr/>
          <a:lstStyle/>
          <a:p>
            <a:fld id="{95C2FBF0-1FFD-5F4B-BE2D-587979343A2E}" type="datetimeFigureOut">
              <a:rPr lang="nl-NL" smtClean="0"/>
              <a:t>01-12-2024</a:t>
            </a:fld>
            <a:endParaRPr lang="nl-NL"/>
          </a:p>
        </p:txBody>
      </p:sp>
      <p:sp>
        <p:nvSpPr>
          <p:cNvPr id="3" name="Tijdelijke aanduiding voor voettekst 2">
            <a:extLst>
              <a:ext uri="{FF2B5EF4-FFF2-40B4-BE49-F238E27FC236}">
                <a16:creationId xmlns:a16="http://schemas.microsoft.com/office/drawing/2014/main" id="{F836566F-EC53-5D90-6A17-111630FBCE4A}"/>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14923441-80B7-9FBD-B9CF-59FF5AA6FF13}"/>
              </a:ext>
            </a:extLst>
          </p:cNvPr>
          <p:cNvSpPr>
            <a:spLocks noGrp="1"/>
          </p:cNvSpPr>
          <p:nvPr>
            <p:ph type="sldNum" sz="quarter" idx="12"/>
          </p:nvPr>
        </p:nvSpPr>
        <p:spPr/>
        <p:txBody>
          <a:bodyPr/>
          <a:lstStyle/>
          <a:p>
            <a:fld id="{A52E4BF9-1BD1-784F-973D-6A999E36378D}" type="slidenum">
              <a:rPr lang="nl-NL" smtClean="0"/>
              <a:t>‹nr.›</a:t>
            </a:fld>
            <a:endParaRPr lang="nl-NL"/>
          </a:p>
        </p:txBody>
      </p:sp>
    </p:spTree>
    <p:extLst>
      <p:ext uri="{BB962C8B-B14F-4D97-AF65-F5344CB8AC3E}">
        <p14:creationId xmlns:p14="http://schemas.microsoft.com/office/powerpoint/2010/main" val="22854785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F1176D-96DA-8AB9-0B80-1AEF64020741}"/>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DA2B4E48-279D-6A5A-A499-356225913A1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60F0A25F-8A2E-976B-CE13-5635C9BB02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F3BE7EB5-230C-32B2-4C18-7C29FC519883}"/>
              </a:ext>
            </a:extLst>
          </p:cNvPr>
          <p:cNvSpPr>
            <a:spLocks noGrp="1"/>
          </p:cNvSpPr>
          <p:nvPr>
            <p:ph type="dt" sz="half" idx="10"/>
          </p:nvPr>
        </p:nvSpPr>
        <p:spPr/>
        <p:txBody>
          <a:bodyPr/>
          <a:lstStyle/>
          <a:p>
            <a:fld id="{95C2FBF0-1FFD-5F4B-BE2D-587979343A2E}" type="datetimeFigureOut">
              <a:rPr lang="nl-NL" smtClean="0"/>
              <a:t>01-12-2024</a:t>
            </a:fld>
            <a:endParaRPr lang="nl-NL"/>
          </a:p>
        </p:txBody>
      </p:sp>
      <p:sp>
        <p:nvSpPr>
          <p:cNvPr id="6" name="Tijdelijke aanduiding voor voettekst 5">
            <a:extLst>
              <a:ext uri="{FF2B5EF4-FFF2-40B4-BE49-F238E27FC236}">
                <a16:creationId xmlns:a16="http://schemas.microsoft.com/office/drawing/2014/main" id="{140A0CF6-95D9-1AE3-BB10-6BD92E0C73CB}"/>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4BAD26FC-4E5D-D9C3-AAF6-8E060EE448AF}"/>
              </a:ext>
            </a:extLst>
          </p:cNvPr>
          <p:cNvSpPr>
            <a:spLocks noGrp="1"/>
          </p:cNvSpPr>
          <p:nvPr>
            <p:ph type="sldNum" sz="quarter" idx="12"/>
          </p:nvPr>
        </p:nvSpPr>
        <p:spPr/>
        <p:txBody>
          <a:bodyPr/>
          <a:lstStyle/>
          <a:p>
            <a:fld id="{A52E4BF9-1BD1-784F-973D-6A999E36378D}" type="slidenum">
              <a:rPr lang="nl-NL" smtClean="0"/>
              <a:t>‹nr.›</a:t>
            </a:fld>
            <a:endParaRPr lang="nl-NL"/>
          </a:p>
        </p:txBody>
      </p:sp>
    </p:spTree>
    <p:extLst>
      <p:ext uri="{BB962C8B-B14F-4D97-AF65-F5344CB8AC3E}">
        <p14:creationId xmlns:p14="http://schemas.microsoft.com/office/powerpoint/2010/main" val="24524947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A7767C-E1EC-10DB-D642-C40FAFE23AD6}"/>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CE6D7702-74C7-90A5-CCDD-5BBF55E422A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99F456CC-D70F-FED1-77ED-3BC29438D4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5C7CC19B-7624-F994-13CC-F4A5774BE02E}"/>
              </a:ext>
            </a:extLst>
          </p:cNvPr>
          <p:cNvSpPr>
            <a:spLocks noGrp="1"/>
          </p:cNvSpPr>
          <p:nvPr>
            <p:ph type="dt" sz="half" idx="10"/>
          </p:nvPr>
        </p:nvSpPr>
        <p:spPr/>
        <p:txBody>
          <a:bodyPr/>
          <a:lstStyle/>
          <a:p>
            <a:fld id="{95C2FBF0-1FFD-5F4B-BE2D-587979343A2E}" type="datetimeFigureOut">
              <a:rPr lang="nl-NL" smtClean="0"/>
              <a:t>01-12-2024</a:t>
            </a:fld>
            <a:endParaRPr lang="nl-NL"/>
          </a:p>
        </p:txBody>
      </p:sp>
      <p:sp>
        <p:nvSpPr>
          <p:cNvPr id="6" name="Tijdelijke aanduiding voor voettekst 5">
            <a:extLst>
              <a:ext uri="{FF2B5EF4-FFF2-40B4-BE49-F238E27FC236}">
                <a16:creationId xmlns:a16="http://schemas.microsoft.com/office/drawing/2014/main" id="{6FCEBCCF-54B5-7E41-57BF-A9E53C7E51B9}"/>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9CFD4A1A-F0D8-DFCC-40DB-2AC1C48D7120}"/>
              </a:ext>
            </a:extLst>
          </p:cNvPr>
          <p:cNvSpPr>
            <a:spLocks noGrp="1"/>
          </p:cNvSpPr>
          <p:nvPr>
            <p:ph type="sldNum" sz="quarter" idx="12"/>
          </p:nvPr>
        </p:nvSpPr>
        <p:spPr/>
        <p:txBody>
          <a:bodyPr/>
          <a:lstStyle/>
          <a:p>
            <a:fld id="{A52E4BF9-1BD1-784F-973D-6A999E36378D}" type="slidenum">
              <a:rPr lang="nl-NL" smtClean="0"/>
              <a:t>‹nr.›</a:t>
            </a:fld>
            <a:endParaRPr lang="nl-NL"/>
          </a:p>
        </p:txBody>
      </p:sp>
    </p:spTree>
    <p:extLst>
      <p:ext uri="{BB962C8B-B14F-4D97-AF65-F5344CB8AC3E}">
        <p14:creationId xmlns:p14="http://schemas.microsoft.com/office/powerpoint/2010/main" val="30974522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472D2B21-B297-BF0F-CAC4-E09B0D004C6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09048605-5399-7BEF-772C-874CBC835AF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CD4403DC-5762-1D30-DD97-691680C61D2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95C2FBF0-1FFD-5F4B-BE2D-587979343A2E}" type="datetimeFigureOut">
              <a:rPr lang="nl-NL" smtClean="0"/>
              <a:t>01-12-2024</a:t>
            </a:fld>
            <a:endParaRPr lang="nl-NL"/>
          </a:p>
        </p:txBody>
      </p:sp>
      <p:sp>
        <p:nvSpPr>
          <p:cNvPr id="5" name="Tijdelijke aanduiding voor voettekst 4">
            <a:extLst>
              <a:ext uri="{FF2B5EF4-FFF2-40B4-BE49-F238E27FC236}">
                <a16:creationId xmlns:a16="http://schemas.microsoft.com/office/drawing/2014/main" id="{400DB09F-EE44-1C40-E73A-4A54A5FF320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nl-NL"/>
          </a:p>
        </p:txBody>
      </p:sp>
      <p:sp>
        <p:nvSpPr>
          <p:cNvPr id="6" name="Tijdelijke aanduiding voor dianummer 5">
            <a:extLst>
              <a:ext uri="{FF2B5EF4-FFF2-40B4-BE49-F238E27FC236}">
                <a16:creationId xmlns:a16="http://schemas.microsoft.com/office/drawing/2014/main" id="{FB4837FF-FF7F-4ADF-9827-1329F70DB9D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52E4BF9-1BD1-784F-973D-6A999E36378D}" type="slidenum">
              <a:rPr lang="nl-NL" smtClean="0"/>
              <a:t>‹nr.›</a:t>
            </a:fld>
            <a:endParaRPr lang="nl-NL"/>
          </a:p>
        </p:txBody>
      </p:sp>
    </p:spTree>
    <p:extLst>
      <p:ext uri="{BB962C8B-B14F-4D97-AF65-F5344CB8AC3E}">
        <p14:creationId xmlns:p14="http://schemas.microsoft.com/office/powerpoint/2010/main" val="4062264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moodle.informatica-actief.nl/mod/glossary/showentry.php?eid=810&amp;displayformat=dictionary" TargetMode="External"/><Relationship Id="rId2" Type="http://schemas.openxmlformats.org/officeDocument/2006/relationships/hyperlink" Target="https://moodle.informatica-actief.nl/mod/glossary/showentry.php?eid=817&amp;displayformat=dictionary"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hyperlink" Target="https://www.unicode.org/charts/"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hyperlink" Target="https://www.unicode.org/chart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hyperlink" Target="https://www.w3schools.com/charsets/" TargetMode="Externa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9D4D222C-D8F9-DF0F-1154-C24907331E41}"/>
              </a:ext>
            </a:extLst>
          </p:cNvPr>
          <p:cNvSpPr txBox="1"/>
          <p:nvPr/>
        </p:nvSpPr>
        <p:spPr>
          <a:xfrm>
            <a:off x="429491" y="374073"/>
            <a:ext cx="6317673" cy="584775"/>
          </a:xfrm>
          <a:prstGeom prst="rect">
            <a:avLst/>
          </a:prstGeom>
          <a:noFill/>
        </p:spPr>
        <p:txBody>
          <a:bodyPr wrap="square" rtlCol="0">
            <a:spAutoFit/>
          </a:bodyPr>
          <a:lstStyle/>
          <a:p>
            <a:r>
              <a:rPr lang="nl-NL" sz="3200" b="1" dirty="0"/>
              <a:t>Digitale Informatie</a:t>
            </a:r>
          </a:p>
        </p:txBody>
      </p:sp>
    </p:spTree>
    <p:extLst>
      <p:ext uri="{BB962C8B-B14F-4D97-AF65-F5344CB8AC3E}">
        <p14:creationId xmlns:p14="http://schemas.microsoft.com/office/powerpoint/2010/main" val="31988613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F2FE385A-D672-93A2-577A-C8025836D9DD}"/>
              </a:ext>
            </a:extLst>
          </p:cNvPr>
          <p:cNvSpPr txBox="1"/>
          <p:nvPr/>
        </p:nvSpPr>
        <p:spPr>
          <a:xfrm>
            <a:off x="429491" y="374073"/>
            <a:ext cx="6317673" cy="584775"/>
          </a:xfrm>
          <a:prstGeom prst="rect">
            <a:avLst/>
          </a:prstGeom>
          <a:noFill/>
        </p:spPr>
        <p:txBody>
          <a:bodyPr wrap="square" rtlCol="0">
            <a:spAutoFit/>
          </a:bodyPr>
          <a:lstStyle/>
          <a:p>
            <a:r>
              <a:rPr lang="nl-NL" sz="3200" b="1" dirty="0"/>
              <a:t>Voorbeelden Extensies</a:t>
            </a:r>
          </a:p>
        </p:txBody>
      </p:sp>
    </p:spTree>
    <p:extLst>
      <p:ext uri="{BB962C8B-B14F-4D97-AF65-F5344CB8AC3E}">
        <p14:creationId xmlns:p14="http://schemas.microsoft.com/office/powerpoint/2010/main" val="26060241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F2FE385A-D672-93A2-577A-C8025836D9DD}"/>
              </a:ext>
            </a:extLst>
          </p:cNvPr>
          <p:cNvSpPr txBox="1"/>
          <p:nvPr/>
        </p:nvSpPr>
        <p:spPr>
          <a:xfrm>
            <a:off x="429491" y="374073"/>
            <a:ext cx="6317673" cy="584775"/>
          </a:xfrm>
          <a:prstGeom prst="rect">
            <a:avLst/>
          </a:prstGeom>
          <a:noFill/>
        </p:spPr>
        <p:txBody>
          <a:bodyPr wrap="square" rtlCol="0">
            <a:spAutoFit/>
          </a:bodyPr>
          <a:lstStyle/>
          <a:p>
            <a:r>
              <a:rPr lang="nl-NL" sz="3200" b="1" dirty="0"/>
              <a:t>Voorbeelden Extensies</a:t>
            </a:r>
          </a:p>
        </p:txBody>
      </p:sp>
      <p:graphicFrame>
        <p:nvGraphicFramePr>
          <p:cNvPr id="2" name="Tabel 1">
            <a:extLst>
              <a:ext uri="{FF2B5EF4-FFF2-40B4-BE49-F238E27FC236}">
                <a16:creationId xmlns:a16="http://schemas.microsoft.com/office/drawing/2014/main" id="{BDC74328-4E1C-CE48-AE36-AB11394F570A}"/>
              </a:ext>
            </a:extLst>
          </p:cNvPr>
          <p:cNvGraphicFramePr>
            <a:graphicFrameLocks noGrp="1"/>
          </p:cNvGraphicFramePr>
          <p:nvPr/>
        </p:nvGraphicFramePr>
        <p:xfrm>
          <a:off x="800100" y="958849"/>
          <a:ext cx="10411691" cy="5439169"/>
        </p:xfrm>
        <a:graphic>
          <a:graphicData uri="http://schemas.openxmlformats.org/drawingml/2006/table">
            <a:tbl>
              <a:tblPr/>
              <a:tblGrid>
                <a:gridCol w="3332019">
                  <a:extLst>
                    <a:ext uri="{9D8B030D-6E8A-4147-A177-3AD203B41FA5}">
                      <a16:colId xmlns:a16="http://schemas.microsoft.com/office/drawing/2014/main" val="3336349037"/>
                    </a:ext>
                  </a:extLst>
                </a:gridCol>
                <a:gridCol w="3539836">
                  <a:extLst>
                    <a:ext uri="{9D8B030D-6E8A-4147-A177-3AD203B41FA5}">
                      <a16:colId xmlns:a16="http://schemas.microsoft.com/office/drawing/2014/main" val="1453274648"/>
                    </a:ext>
                  </a:extLst>
                </a:gridCol>
                <a:gridCol w="3539836">
                  <a:extLst>
                    <a:ext uri="{9D8B030D-6E8A-4147-A177-3AD203B41FA5}">
                      <a16:colId xmlns:a16="http://schemas.microsoft.com/office/drawing/2014/main" val="1304706875"/>
                    </a:ext>
                  </a:extLst>
                </a:gridCol>
              </a:tblGrid>
              <a:tr h="157859">
                <a:tc>
                  <a:txBody>
                    <a:bodyPr/>
                    <a:lstStyle/>
                    <a:p>
                      <a:pPr algn="l"/>
                      <a:r>
                        <a:rPr lang="nl-NL" sz="1600" b="1" u="none" strike="noStrike" dirty="0">
                          <a:solidFill>
                            <a:schemeClr val="tx1"/>
                          </a:solidFill>
                          <a:effectLst/>
                          <a:highlight>
                            <a:srgbClr val="D2E8FB"/>
                          </a:highlight>
                          <a:hlinkClick r:id="rId2" tooltip="Woordenlijst Informatie Digitaal: Extensie">
                            <a:extLst>
                              <a:ext uri="{A12FA001-AC4F-418D-AE19-62706E023703}">
                                <ahyp:hlinkClr xmlns:ahyp="http://schemas.microsoft.com/office/drawing/2018/hyperlinkcolor" val="tx"/>
                              </a:ext>
                            </a:extLst>
                          </a:hlinkClick>
                        </a:rPr>
                        <a:t>Extensie</a:t>
                      </a:r>
                      <a:endParaRPr lang="nl-NL" sz="1600" b="1" u="sng" dirty="0">
                        <a:solidFill>
                          <a:schemeClr val="tx1"/>
                        </a:solidFill>
                        <a:effectLst/>
                      </a:endParaRPr>
                    </a:p>
                  </a:txBody>
                  <a:tcPr marL="13513" marR="13513" marT="13513" marB="13513" anchor="ctr">
                    <a:lnL>
                      <a:noFill/>
                    </a:lnL>
                    <a:lnR>
                      <a:noFill/>
                    </a:lnR>
                    <a:lnT>
                      <a:noFill/>
                    </a:lnT>
                    <a:lnB>
                      <a:noFill/>
                    </a:lnB>
                    <a:solidFill>
                      <a:srgbClr val="FFF5EE"/>
                    </a:solidFill>
                  </a:tcPr>
                </a:tc>
                <a:tc>
                  <a:txBody>
                    <a:bodyPr/>
                    <a:lstStyle/>
                    <a:p>
                      <a:pPr algn="l"/>
                      <a:r>
                        <a:rPr lang="nl-NL" sz="1600" b="1">
                          <a:effectLst/>
                        </a:rPr>
                        <a:t>Naam</a:t>
                      </a:r>
                    </a:p>
                  </a:txBody>
                  <a:tcPr marL="13513" marR="13513" marT="13513" marB="13513" anchor="ctr">
                    <a:lnL>
                      <a:noFill/>
                    </a:lnL>
                    <a:lnR>
                      <a:noFill/>
                    </a:lnR>
                    <a:lnT>
                      <a:noFill/>
                    </a:lnT>
                    <a:lnB>
                      <a:noFill/>
                    </a:lnB>
                    <a:solidFill>
                      <a:srgbClr val="FFF5EE"/>
                    </a:solidFill>
                  </a:tcPr>
                </a:tc>
                <a:tc>
                  <a:txBody>
                    <a:bodyPr/>
                    <a:lstStyle/>
                    <a:p>
                      <a:pPr algn="l"/>
                      <a:r>
                        <a:rPr lang="nl-NL" sz="1600" b="1" dirty="0">
                          <a:effectLst/>
                        </a:rPr>
                        <a:t>Omschrijving</a:t>
                      </a:r>
                    </a:p>
                  </a:txBody>
                  <a:tcPr marL="13513" marR="13513" marT="13513" marB="13513" anchor="ctr">
                    <a:lnL>
                      <a:noFill/>
                    </a:lnL>
                    <a:lnR>
                      <a:noFill/>
                    </a:lnR>
                    <a:lnT>
                      <a:noFill/>
                    </a:lnT>
                    <a:lnB>
                      <a:noFill/>
                    </a:lnB>
                    <a:solidFill>
                      <a:srgbClr val="FFF5EE"/>
                    </a:solidFill>
                  </a:tcPr>
                </a:tc>
                <a:extLst>
                  <a:ext uri="{0D108BD9-81ED-4DB2-BD59-A6C34878D82A}">
                    <a16:rowId xmlns:a16="http://schemas.microsoft.com/office/drawing/2014/main" val="3072333266"/>
                  </a:ext>
                </a:extLst>
              </a:tr>
              <a:tr h="157859">
                <a:tc>
                  <a:txBody>
                    <a:bodyPr/>
                    <a:lstStyle/>
                    <a:p>
                      <a:r>
                        <a:rPr lang="nl-NL" sz="1400" dirty="0">
                          <a:effectLst/>
                        </a:rPr>
                        <a:t>.</a:t>
                      </a:r>
                      <a:r>
                        <a:rPr lang="nl-NL" sz="1400" dirty="0" err="1">
                          <a:effectLst/>
                        </a:rPr>
                        <a:t>txt</a:t>
                      </a:r>
                      <a:endParaRPr lang="nl-NL" sz="1400" dirty="0">
                        <a:effectLst/>
                      </a:endParaRPr>
                    </a:p>
                  </a:txBody>
                  <a:tcPr marL="13513" marR="13513" marT="13513" marB="13513">
                    <a:lnL>
                      <a:noFill/>
                    </a:lnL>
                    <a:lnR>
                      <a:noFill/>
                    </a:lnR>
                    <a:lnT>
                      <a:noFill/>
                    </a:lnT>
                    <a:lnB>
                      <a:noFill/>
                    </a:lnB>
                    <a:solidFill>
                      <a:srgbClr val="FFF5EE"/>
                    </a:solidFill>
                  </a:tcPr>
                </a:tc>
                <a:tc>
                  <a:txBody>
                    <a:bodyPr/>
                    <a:lstStyle/>
                    <a:p>
                      <a:r>
                        <a:rPr lang="nl-NL" sz="1400">
                          <a:effectLst/>
                        </a:rPr>
                        <a:t>Tekst</a:t>
                      </a:r>
                    </a:p>
                  </a:txBody>
                  <a:tcPr marL="13513" marR="13513" marT="13513" marB="13513">
                    <a:lnL>
                      <a:noFill/>
                    </a:lnL>
                    <a:lnR>
                      <a:noFill/>
                    </a:lnR>
                    <a:lnT>
                      <a:noFill/>
                    </a:lnT>
                    <a:lnB>
                      <a:noFill/>
                    </a:lnB>
                    <a:solidFill>
                      <a:srgbClr val="FFF5EE"/>
                    </a:solidFill>
                  </a:tcPr>
                </a:tc>
                <a:tc>
                  <a:txBody>
                    <a:bodyPr/>
                    <a:lstStyle/>
                    <a:p>
                      <a:r>
                        <a:rPr lang="nl-NL" sz="1400" dirty="0" err="1">
                          <a:effectLst/>
                        </a:rPr>
                        <a:t>Ongeformatteerde</a:t>
                      </a:r>
                      <a:r>
                        <a:rPr lang="nl-NL" sz="1400" dirty="0">
                          <a:effectLst/>
                        </a:rPr>
                        <a:t> 'platte' tekst</a:t>
                      </a:r>
                    </a:p>
                  </a:txBody>
                  <a:tcPr marL="13513" marR="13513" marT="13513" marB="13513">
                    <a:lnL>
                      <a:noFill/>
                    </a:lnL>
                    <a:lnR>
                      <a:noFill/>
                    </a:lnR>
                    <a:lnT>
                      <a:noFill/>
                    </a:lnT>
                    <a:lnB>
                      <a:noFill/>
                    </a:lnB>
                    <a:solidFill>
                      <a:srgbClr val="FFF5EE"/>
                    </a:solidFill>
                  </a:tcPr>
                </a:tc>
                <a:extLst>
                  <a:ext uri="{0D108BD9-81ED-4DB2-BD59-A6C34878D82A}">
                    <a16:rowId xmlns:a16="http://schemas.microsoft.com/office/drawing/2014/main" val="525825148"/>
                  </a:ext>
                </a:extLst>
              </a:tr>
              <a:tr h="528486">
                <a:tc>
                  <a:txBody>
                    <a:bodyPr/>
                    <a:lstStyle/>
                    <a:p>
                      <a:r>
                        <a:rPr lang="nl-NL" sz="1400" dirty="0">
                          <a:effectLst/>
                        </a:rPr>
                        <a:t>.html, .</a:t>
                      </a:r>
                      <a:r>
                        <a:rPr lang="nl-NL" sz="1400" dirty="0" err="1">
                          <a:effectLst/>
                        </a:rPr>
                        <a:t>htm</a:t>
                      </a:r>
                      <a:endParaRPr lang="nl-NL" sz="1400" dirty="0">
                        <a:effectLst/>
                      </a:endParaRPr>
                    </a:p>
                  </a:txBody>
                  <a:tcPr marL="13513" marR="13513" marT="13513" marB="13513">
                    <a:lnL>
                      <a:noFill/>
                    </a:lnL>
                    <a:lnR>
                      <a:noFill/>
                    </a:lnR>
                    <a:lnT>
                      <a:noFill/>
                    </a:lnT>
                    <a:lnB>
                      <a:noFill/>
                    </a:lnB>
                    <a:solidFill>
                      <a:srgbClr val="FFF5EE"/>
                    </a:solidFill>
                  </a:tcPr>
                </a:tc>
                <a:tc>
                  <a:txBody>
                    <a:bodyPr/>
                    <a:lstStyle/>
                    <a:p>
                      <a:r>
                        <a:rPr lang="nl-NL" sz="1400">
                          <a:effectLst/>
                        </a:rPr>
                        <a:t>HyperText Markup Language</a:t>
                      </a:r>
                    </a:p>
                  </a:txBody>
                  <a:tcPr marL="13513" marR="13513" marT="13513" marB="13513">
                    <a:lnL>
                      <a:noFill/>
                    </a:lnL>
                    <a:lnR>
                      <a:noFill/>
                    </a:lnR>
                    <a:lnT>
                      <a:noFill/>
                    </a:lnT>
                    <a:lnB>
                      <a:noFill/>
                    </a:lnB>
                    <a:solidFill>
                      <a:srgbClr val="FFF5EE"/>
                    </a:solidFill>
                  </a:tcPr>
                </a:tc>
                <a:tc>
                  <a:txBody>
                    <a:bodyPr/>
                    <a:lstStyle/>
                    <a:p>
                      <a:r>
                        <a:rPr lang="nl-NL" sz="1400">
                          <a:effectLst/>
                        </a:rPr>
                        <a:t>Platte tekst met 'tags', aanwijzingen voor de manier waarop de tekst in een browser getoond moet worden.</a:t>
                      </a:r>
                    </a:p>
                  </a:txBody>
                  <a:tcPr marL="13513" marR="13513" marT="13513" marB="13513">
                    <a:lnL>
                      <a:noFill/>
                    </a:lnL>
                    <a:lnR>
                      <a:noFill/>
                    </a:lnR>
                    <a:lnT>
                      <a:noFill/>
                    </a:lnT>
                    <a:lnB>
                      <a:noFill/>
                    </a:lnB>
                    <a:solidFill>
                      <a:srgbClr val="FFF5EE"/>
                    </a:solidFill>
                  </a:tcPr>
                </a:tc>
                <a:extLst>
                  <a:ext uri="{0D108BD9-81ED-4DB2-BD59-A6C34878D82A}">
                    <a16:rowId xmlns:a16="http://schemas.microsoft.com/office/drawing/2014/main" val="1797331118"/>
                  </a:ext>
                </a:extLst>
              </a:tr>
              <a:tr h="528486">
                <a:tc>
                  <a:txBody>
                    <a:bodyPr/>
                    <a:lstStyle/>
                    <a:p>
                      <a:r>
                        <a:rPr lang="nl-NL" sz="1400" dirty="0">
                          <a:effectLst/>
                        </a:rPr>
                        <a:t>.</a:t>
                      </a:r>
                      <a:r>
                        <a:rPr lang="nl-NL" sz="1400" dirty="0" err="1">
                          <a:effectLst/>
                        </a:rPr>
                        <a:t>rtf</a:t>
                      </a:r>
                      <a:endParaRPr lang="nl-NL" sz="1400" dirty="0">
                        <a:effectLst/>
                      </a:endParaRPr>
                    </a:p>
                  </a:txBody>
                  <a:tcPr marL="13513" marR="13513" marT="13513" marB="13513">
                    <a:lnL>
                      <a:noFill/>
                    </a:lnL>
                    <a:lnR>
                      <a:noFill/>
                    </a:lnR>
                    <a:lnT>
                      <a:noFill/>
                    </a:lnT>
                    <a:lnB>
                      <a:noFill/>
                    </a:lnB>
                    <a:solidFill>
                      <a:srgbClr val="FFF5EE"/>
                    </a:solidFill>
                  </a:tcPr>
                </a:tc>
                <a:tc>
                  <a:txBody>
                    <a:bodyPr/>
                    <a:lstStyle/>
                    <a:p>
                      <a:r>
                        <a:rPr lang="nl-NL" sz="1400" dirty="0" err="1">
                          <a:effectLst/>
                        </a:rPr>
                        <a:t>Rich</a:t>
                      </a:r>
                      <a:r>
                        <a:rPr lang="nl-NL" sz="1400" dirty="0">
                          <a:effectLst/>
                        </a:rPr>
                        <a:t> </a:t>
                      </a:r>
                      <a:r>
                        <a:rPr lang="nl-NL" sz="1400" dirty="0" err="1">
                          <a:effectLst/>
                        </a:rPr>
                        <a:t>Text</a:t>
                      </a:r>
                      <a:r>
                        <a:rPr lang="nl-NL" sz="1400" dirty="0">
                          <a:effectLst/>
                        </a:rPr>
                        <a:t> Format</a:t>
                      </a:r>
                    </a:p>
                  </a:txBody>
                  <a:tcPr marL="13513" marR="13513" marT="13513" marB="13513">
                    <a:lnL>
                      <a:noFill/>
                    </a:lnL>
                    <a:lnR>
                      <a:noFill/>
                    </a:lnR>
                    <a:lnT>
                      <a:noFill/>
                    </a:lnT>
                    <a:lnB>
                      <a:noFill/>
                    </a:lnB>
                    <a:solidFill>
                      <a:srgbClr val="FFF5EE"/>
                    </a:solidFill>
                  </a:tcPr>
                </a:tc>
                <a:tc>
                  <a:txBody>
                    <a:bodyPr/>
                    <a:lstStyle/>
                    <a:p>
                      <a:r>
                        <a:rPr lang="nl-NL" sz="1400">
                          <a:effectLst/>
                        </a:rPr>
                        <a:t>Tekst met aanwijzingen voor de opmaak, gebruikt voor het uitwisselen van opgemaakte teksten tussen programma's</a:t>
                      </a:r>
                    </a:p>
                  </a:txBody>
                  <a:tcPr marL="13513" marR="13513" marT="13513" marB="13513">
                    <a:lnL>
                      <a:noFill/>
                    </a:lnL>
                    <a:lnR>
                      <a:noFill/>
                    </a:lnR>
                    <a:lnT>
                      <a:noFill/>
                    </a:lnT>
                    <a:lnB>
                      <a:noFill/>
                    </a:lnB>
                    <a:solidFill>
                      <a:srgbClr val="FFF5EE"/>
                    </a:solidFill>
                  </a:tcPr>
                </a:tc>
                <a:extLst>
                  <a:ext uri="{0D108BD9-81ED-4DB2-BD59-A6C34878D82A}">
                    <a16:rowId xmlns:a16="http://schemas.microsoft.com/office/drawing/2014/main" val="1349260740"/>
                  </a:ext>
                </a:extLst>
              </a:tr>
              <a:tr h="404944">
                <a:tc>
                  <a:txBody>
                    <a:bodyPr/>
                    <a:lstStyle/>
                    <a:p>
                      <a:r>
                        <a:rPr lang="nl-NL" sz="1400" dirty="0">
                          <a:effectLst/>
                        </a:rPr>
                        <a:t>.gif</a:t>
                      </a:r>
                    </a:p>
                  </a:txBody>
                  <a:tcPr marL="13513" marR="13513" marT="13513" marB="13513">
                    <a:lnL>
                      <a:noFill/>
                    </a:lnL>
                    <a:lnR>
                      <a:noFill/>
                    </a:lnR>
                    <a:lnT>
                      <a:noFill/>
                    </a:lnT>
                    <a:lnB>
                      <a:noFill/>
                    </a:lnB>
                    <a:solidFill>
                      <a:srgbClr val="FFF5EE"/>
                    </a:solidFill>
                  </a:tcPr>
                </a:tc>
                <a:tc>
                  <a:txBody>
                    <a:bodyPr/>
                    <a:lstStyle/>
                    <a:p>
                      <a:r>
                        <a:rPr lang="nl-NL" sz="1400">
                          <a:effectLst/>
                        </a:rPr>
                        <a:t>Graphics Interchange Format</a:t>
                      </a:r>
                    </a:p>
                  </a:txBody>
                  <a:tcPr marL="13513" marR="13513" marT="13513" marB="13513">
                    <a:lnL>
                      <a:noFill/>
                    </a:lnL>
                    <a:lnR>
                      <a:noFill/>
                    </a:lnR>
                    <a:lnT>
                      <a:noFill/>
                    </a:lnT>
                    <a:lnB>
                      <a:noFill/>
                    </a:lnB>
                    <a:solidFill>
                      <a:srgbClr val="FFF5EE"/>
                    </a:solidFill>
                  </a:tcPr>
                </a:tc>
                <a:tc>
                  <a:txBody>
                    <a:bodyPr/>
                    <a:lstStyle/>
                    <a:p>
                      <a:r>
                        <a:rPr lang="nl-NL" sz="1400">
                          <a:effectLst/>
                        </a:rPr>
                        <a:t>Digitale afbeelding, met name geschikt voor afbeeldingen met een beperkt aantal kleuren</a:t>
                      </a:r>
                    </a:p>
                  </a:txBody>
                  <a:tcPr marL="13513" marR="13513" marT="13513" marB="13513">
                    <a:lnL>
                      <a:noFill/>
                    </a:lnL>
                    <a:lnR>
                      <a:noFill/>
                    </a:lnR>
                    <a:lnT>
                      <a:noFill/>
                    </a:lnT>
                    <a:lnB>
                      <a:noFill/>
                    </a:lnB>
                    <a:solidFill>
                      <a:srgbClr val="FFF5EE"/>
                    </a:solidFill>
                  </a:tcPr>
                </a:tc>
                <a:extLst>
                  <a:ext uri="{0D108BD9-81ED-4DB2-BD59-A6C34878D82A}">
                    <a16:rowId xmlns:a16="http://schemas.microsoft.com/office/drawing/2014/main" val="816885366"/>
                  </a:ext>
                </a:extLst>
              </a:tr>
              <a:tr h="281401">
                <a:tc>
                  <a:txBody>
                    <a:bodyPr/>
                    <a:lstStyle/>
                    <a:p>
                      <a:r>
                        <a:rPr lang="nl-NL" sz="1400" dirty="0">
                          <a:effectLst/>
                        </a:rPr>
                        <a:t>.</a:t>
                      </a:r>
                      <a:r>
                        <a:rPr lang="nl-NL" sz="1400" dirty="0" err="1">
                          <a:effectLst/>
                        </a:rPr>
                        <a:t>png</a:t>
                      </a:r>
                      <a:endParaRPr lang="nl-NL" sz="1400" dirty="0">
                        <a:effectLst/>
                      </a:endParaRPr>
                    </a:p>
                  </a:txBody>
                  <a:tcPr marL="13513" marR="13513" marT="13513" marB="13513">
                    <a:lnL>
                      <a:noFill/>
                    </a:lnL>
                    <a:lnR>
                      <a:noFill/>
                    </a:lnR>
                    <a:lnT>
                      <a:noFill/>
                    </a:lnT>
                    <a:lnB>
                      <a:noFill/>
                    </a:lnB>
                    <a:solidFill>
                      <a:srgbClr val="FFF5EE"/>
                    </a:solidFill>
                  </a:tcPr>
                </a:tc>
                <a:tc>
                  <a:txBody>
                    <a:bodyPr/>
                    <a:lstStyle/>
                    <a:p>
                      <a:r>
                        <a:rPr lang="nl-NL" sz="1400">
                          <a:effectLst/>
                        </a:rPr>
                        <a:t>Portable Network Graphics</a:t>
                      </a:r>
                    </a:p>
                  </a:txBody>
                  <a:tcPr marL="13513" marR="13513" marT="13513" marB="13513">
                    <a:lnL>
                      <a:noFill/>
                    </a:lnL>
                    <a:lnR>
                      <a:noFill/>
                    </a:lnR>
                    <a:lnT>
                      <a:noFill/>
                    </a:lnT>
                    <a:lnB>
                      <a:noFill/>
                    </a:lnB>
                    <a:solidFill>
                      <a:srgbClr val="FFF5EE"/>
                    </a:solidFill>
                  </a:tcPr>
                </a:tc>
                <a:tc>
                  <a:txBody>
                    <a:bodyPr/>
                    <a:lstStyle/>
                    <a:p>
                      <a:r>
                        <a:rPr lang="nl-NL" sz="1400">
                          <a:effectLst/>
                        </a:rPr>
                        <a:t>Digitale afbeelding, opvolger van GIF</a:t>
                      </a:r>
                    </a:p>
                  </a:txBody>
                  <a:tcPr marL="13513" marR="13513" marT="13513" marB="13513">
                    <a:lnL>
                      <a:noFill/>
                    </a:lnL>
                    <a:lnR>
                      <a:noFill/>
                    </a:lnR>
                    <a:lnT>
                      <a:noFill/>
                    </a:lnT>
                    <a:lnB>
                      <a:noFill/>
                    </a:lnB>
                    <a:solidFill>
                      <a:srgbClr val="FFF5EE"/>
                    </a:solidFill>
                  </a:tcPr>
                </a:tc>
                <a:extLst>
                  <a:ext uri="{0D108BD9-81ED-4DB2-BD59-A6C34878D82A}">
                    <a16:rowId xmlns:a16="http://schemas.microsoft.com/office/drawing/2014/main" val="1696453729"/>
                  </a:ext>
                </a:extLst>
              </a:tr>
              <a:tr h="281401">
                <a:tc>
                  <a:txBody>
                    <a:bodyPr/>
                    <a:lstStyle/>
                    <a:p>
                      <a:r>
                        <a:rPr lang="nl-NL" sz="1400" dirty="0">
                          <a:effectLst/>
                        </a:rPr>
                        <a:t>.jpg</a:t>
                      </a:r>
                    </a:p>
                  </a:txBody>
                  <a:tcPr marL="13513" marR="13513" marT="13513" marB="13513">
                    <a:lnL>
                      <a:noFill/>
                    </a:lnL>
                    <a:lnR>
                      <a:noFill/>
                    </a:lnR>
                    <a:lnT>
                      <a:noFill/>
                    </a:lnT>
                    <a:lnB>
                      <a:noFill/>
                    </a:lnB>
                    <a:solidFill>
                      <a:srgbClr val="FFF5EE"/>
                    </a:solidFill>
                  </a:tcPr>
                </a:tc>
                <a:tc>
                  <a:txBody>
                    <a:bodyPr/>
                    <a:lstStyle/>
                    <a:p>
                      <a:r>
                        <a:rPr lang="nl-NL" sz="1400">
                          <a:effectLst/>
                        </a:rPr>
                        <a:t>Joint Photographic Experts group</a:t>
                      </a:r>
                    </a:p>
                  </a:txBody>
                  <a:tcPr marL="13513" marR="13513" marT="13513" marB="13513">
                    <a:lnL>
                      <a:noFill/>
                    </a:lnL>
                    <a:lnR>
                      <a:noFill/>
                    </a:lnR>
                    <a:lnT>
                      <a:noFill/>
                    </a:lnT>
                    <a:lnB>
                      <a:noFill/>
                    </a:lnB>
                    <a:solidFill>
                      <a:srgbClr val="FFF5EE"/>
                    </a:solidFill>
                  </a:tcPr>
                </a:tc>
                <a:tc>
                  <a:txBody>
                    <a:bodyPr/>
                    <a:lstStyle/>
                    <a:p>
                      <a:r>
                        <a:rPr lang="nl-NL" sz="1400">
                          <a:effectLst/>
                        </a:rPr>
                        <a:t>Digitale afbeelding, in het bijzonder geschikt voor foto's</a:t>
                      </a:r>
                    </a:p>
                  </a:txBody>
                  <a:tcPr marL="13513" marR="13513" marT="13513" marB="13513">
                    <a:lnL>
                      <a:noFill/>
                    </a:lnL>
                    <a:lnR>
                      <a:noFill/>
                    </a:lnR>
                    <a:lnT>
                      <a:noFill/>
                    </a:lnT>
                    <a:lnB>
                      <a:noFill/>
                    </a:lnB>
                    <a:solidFill>
                      <a:srgbClr val="FFF5EE"/>
                    </a:solidFill>
                  </a:tcPr>
                </a:tc>
                <a:extLst>
                  <a:ext uri="{0D108BD9-81ED-4DB2-BD59-A6C34878D82A}">
                    <a16:rowId xmlns:a16="http://schemas.microsoft.com/office/drawing/2014/main" val="3611632809"/>
                  </a:ext>
                </a:extLst>
              </a:tr>
              <a:tr h="281401">
                <a:tc>
                  <a:txBody>
                    <a:bodyPr/>
                    <a:lstStyle/>
                    <a:p>
                      <a:r>
                        <a:rPr lang="nl-NL" sz="1400" dirty="0">
                          <a:effectLst/>
                        </a:rPr>
                        <a:t>.</a:t>
                      </a:r>
                      <a:r>
                        <a:rPr lang="nl-NL" sz="1400" dirty="0" err="1">
                          <a:effectLst/>
                        </a:rPr>
                        <a:t>tif</a:t>
                      </a:r>
                      <a:r>
                        <a:rPr lang="nl-NL" sz="1400" dirty="0">
                          <a:effectLst/>
                        </a:rPr>
                        <a:t>, </a:t>
                      </a:r>
                      <a:r>
                        <a:rPr lang="nl-NL" sz="1400" dirty="0" err="1">
                          <a:effectLst/>
                        </a:rPr>
                        <a:t>tiff</a:t>
                      </a:r>
                      <a:endParaRPr lang="nl-NL" sz="1400" dirty="0">
                        <a:effectLst/>
                      </a:endParaRPr>
                    </a:p>
                  </a:txBody>
                  <a:tcPr marL="13513" marR="13513" marT="13513" marB="13513">
                    <a:lnL>
                      <a:noFill/>
                    </a:lnL>
                    <a:lnR>
                      <a:noFill/>
                    </a:lnR>
                    <a:lnT>
                      <a:noFill/>
                    </a:lnT>
                    <a:lnB>
                      <a:noFill/>
                    </a:lnB>
                    <a:solidFill>
                      <a:srgbClr val="FFF5EE"/>
                    </a:solidFill>
                  </a:tcPr>
                </a:tc>
                <a:tc>
                  <a:txBody>
                    <a:bodyPr/>
                    <a:lstStyle/>
                    <a:p>
                      <a:r>
                        <a:rPr lang="nl-NL" sz="1400">
                          <a:effectLst/>
                        </a:rPr>
                        <a:t>Tagged Image File Format</a:t>
                      </a:r>
                    </a:p>
                  </a:txBody>
                  <a:tcPr marL="13513" marR="13513" marT="13513" marB="13513">
                    <a:lnL>
                      <a:noFill/>
                    </a:lnL>
                    <a:lnR>
                      <a:noFill/>
                    </a:lnR>
                    <a:lnT>
                      <a:noFill/>
                    </a:lnT>
                    <a:lnB>
                      <a:noFill/>
                    </a:lnB>
                    <a:solidFill>
                      <a:srgbClr val="FFF5EE"/>
                    </a:solidFill>
                  </a:tcPr>
                </a:tc>
                <a:tc>
                  <a:txBody>
                    <a:bodyPr/>
                    <a:lstStyle/>
                    <a:p>
                      <a:r>
                        <a:rPr lang="nl-NL" sz="1400">
                          <a:effectLst/>
                        </a:rPr>
                        <a:t>Digitale afbeelding, </a:t>
                      </a:r>
                      <a:r>
                        <a:rPr lang="nl-NL" sz="1400" u="none" strike="noStrike">
                          <a:solidFill>
                            <a:srgbClr val="0F6CBF"/>
                          </a:solidFill>
                          <a:effectLst/>
                          <a:hlinkClick r:id="rId3" tooltip="Woordenlijst Informatie Digitaal: Vector graphics"/>
                        </a:rPr>
                        <a:t>vector graphics</a:t>
                      </a:r>
                      <a:endParaRPr lang="nl-NL" sz="1400">
                        <a:effectLst/>
                      </a:endParaRPr>
                    </a:p>
                  </a:txBody>
                  <a:tcPr marL="13513" marR="13513" marT="13513" marB="13513">
                    <a:lnL>
                      <a:noFill/>
                    </a:lnL>
                    <a:lnR>
                      <a:noFill/>
                    </a:lnR>
                    <a:lnT>
                      <a:noFill/>
                    </a:lnT>
                    <a:lnB>
                      <a:noFill/>
                    </a:lnB>
                    <a:solidFill>
                      <a:srgbClr val="FFF5EE"/>
                    </a:solidFill>
                  </a:tcPr>
                </a:tc>
                <a:extLst>
                  <a:ext uri="{0D108BD9-81ED-4DB2-BD59-A6C34878D82A}">
                    <a16:rowId xmlns:a16="http://schemas.microsoft.com/office/drawing/2014/main" val="3131278361"/>
                  </a:ext>
                </a:extLst>
              </a:tr>
              <a:tr h="157859">
                <a:tc>
                  <a:txBody>
                    <a:bodyPr/>
                    <a:lstStyle/>
                    <a:p>
                      <a:r>
                        <a:rPr lang="nl-NL" sz="1400" dirty="0">
                          <a:effectLst/>
                        </a:rPr>
                        <a:t>.</a:t>
                      </a:r>
                      <a:r>
                        <a:rPr lang="nl-NL" sz="1400" dirty="0" err="1">
                          <a:effectLst/>
                        </a:rPr>
                        <a:t>swf</a:t>
                      </a:r>
                      <a:endParaRPr lang="nl-NL" sz="1400" dirty="0">
                        <a:effectLst/>
                      </a:endParaRPr>
                    </a:p>
                  </a:txBody>
                  <a:tcPr marL="13513" marR="13513" marT="13513" marB="13513">
                    <a:lnL>
                      <a:noFill/>
                    </a:lnL>
                    <a:lnR>
                      <a:noFill/>
                    </a:lnR>
                    <a:lnT>
                      <a:noFill/>
                    </a:lnT>
                    <a:lnB>
                      <a:noFill/>
                    </a:lnB>
                    <a:solidFill>
                      <a:srgbClr val="FFF5EE"/>
                    </a:solidFill>
                  </a:tcPr>
                </a:tc>
                <a:tc>
                  <a:txBody>
                    <a:bodyPr/>
                    <a:lstStyle/>
                    <a:p>
                      <a:r>
                        <a:rPr lang="nl-NL" sz="1400">
                          <a:effectLst/>
                        </a:rPr>
                        <a:t>Shockwave Format</a:t>
                      </a:r>
                    </a:p>
                  </a:txBody>
                  <a:tcPr marL="13513" marR="13513" marT="13513" marB="13513">
                    <a:lnL>
                      <a:noFill/>
                    </a:lnL>
                    <a:lnR>
                      <a:noFill/>
                    </a:lnR>
                    <a:lnT>
                      <a:noFill/>
                    </a:lnT>
                    <a:lnB>
                      <a:noFill/>
                    </a:lnB>
                    <a:solidFill>
                      <a:srgbClr val="FFF5EE"/>
                    </a:solidFill>
                  </a:tcPr>
                </a:tc>
                <a:tc>
                  <a:txBody>
                    <a:bodyPr/>
                    <a:lstStyle/>
                    <a:p>
                      <a:r>
                        <a:rPr lang="nl-NL" sz="1400">
                          <a:effectLst/>
                        </a:rPr>
                        <a:t>Flash-animatie</a:t>
                      </a:r>
                    </a:p>
                  </a:txBody>
                  <a:tcPr marL="13513" marR="13513" marT="13513" marB="13513">
                    <a:lnL>
                      <a:noFill/>
                    </a:lnL>
                    <a:lnR>
                      <a:noFill/>
                    </a:lnR>
                    <a:lnT>
                      <a:noFill/>
                    </a:lnT>
                    <a:lnB>
                      <a:noFill/>
                    </a:lnB>
                    <a:solidFill>
                      <a:srgbClr val="FFF5EE"/>
                    </a:solidFill>
                  </a:tcPr>
                </a:tc>
                <a:extLst>
                  <a:ext uri="{0D108BD9-81ED-4DB2-BD59-A6C34878D82A}">
                    <a16:rowId xmlns:a16="http://schemas.microsoft.com/office/drawing/2014/main" val="626702629"/>
                  </a:ext>
                </a:extLst>
              </a:tr>
              <a:tr h="157859">
                <a:tc>
                  <a:txBody>
                    <a:bodyPr/>
                    <a:lstStyle/>
                    <a:p>
                      <a:r>
                        <a:rPr lang="nl-NL" sz="1400" dirty="0">
                          <a:effectLst/>
                        </a:rPr>
                        <a:t>.</a:t>
                      </a:r>
                      <a:r>
                        <a:rPr lang="nl-NL" sz="1400" dirty="0" err="1">
                          <a:effectLst/>
                        </a:rPr>
                        <a:t>mpg</a:t>
                      </a:r>
                      <a:endParaRPr lang="nl-NL" sz="1400" dirty="0">
                        <a:effectLst/>
                      </a:endParaRPr>
                    </a:p>
                  </a:txBody>
                  <a:tcPr marL="13513" marR="13513" marT="13513" marB="13513">
                    <a:lnL>
                      <a:noFill/>
                    </a:lnL>
                    <a:lnR>
                      <a:noFill/>
                    </a:lnR>
                    <a:lnT>
                      <a:noFill/>
                    </a:lnT>
                    <a:lnB>
                      <a:noFill/>
                    </a:lnB>
                    <a:solidFill>
                      <a:srgbClr val="FFF5EE"/>
                    </a:solidFill>
                  </a:tcPr>
                </a:tc>
                <a:tc>
                  <a:txBody>
                    <a:bodyPr/>
                    <a:lstStyle/>
                    <a:p>
                      <a:r>
                        <a:rPr lang="nl-NL" sz="1400">
                          <a:effectLst/>
                        </a:rPr>
                        <a:t>Moving Picture Experts Group</a:t>
                      </a:r>
                    </a:p>
                  </a:txBody>
                  <a:tcPr marL="13513" marR="13513" marT="13513" marB="13513">
                    <a:lnL>
                      <a:noFill/>
                    </a:lnL>
                    <a:lnR>
                      <a:noFill/>
                    </a:lnR>
                    <a:lnT>
                      <a:noFill/>
                    </a:lnT>
                    <a:lnB>
                      <a:noFill/>
                    </a:lnB>
                    <a:solidFill>
                      <a:srgbClr val="FFF5EE"/>
                    </a:solidFill>
                  </a:tcPr>
                </a:tc>
                <a:tc>
                  <a:txBody>
                    <a:bodyPr/>
                    <a:lstStyle/>
                    <a:p>
                      <a:r>
                        <a:rPr lang="nl-NL" sz="1400">
                          <a:effectLst/>
                        </a:rPr>
                        <a:t>Digitale video</a:t>
                      </a:r>
                    </a:p>
                  </a:txBody>
                  <a:tcPr marL="13513" marR="13513" marT="13513" marB="13513">
                    <a:lnL>
                      <a:noFill/>
                    </a:lnL>
                    <a:lnR>
                      <a:noFill/>
                    </a:lnR>
                    <a:lnT>
                      <a:noFill/>
                    </a:lnT>
                    <a:lnB>
                      <a:noFill/>
                    </a:lnB>
                    <a:solidFill>
                      <a:srgbClr val="FFF5EE"/>
                    </a:solidFill>
                  </a:tcPr>
                </a:tc>
                <a:extLst>
                  <a:ext uri="{0D108BD9-81ED-4DB2-BD59-A6C34878D82A}">
                    <a16:rowId xmlns:a16="http://schemas.microsoft.com/office/drawing/2014/main" val="255270359"/>
                  </a:ext>
                </a:extLst>
              </a:tr>
              <a:tr h="281401">
                <a:tc>
                  <a:txBody>
                    <a:bodyPr/>
                    <a:lstStyle/>
                    <a:p>
                      <a:r>
                        <a:rPr lang="nl-NL" sz="1400" dirty="0">
                          <a:effectLst/>
                        </a:rPr>
                        <a:t>.mp3</a:t>
                      </a:r>
                    </a:p>
                  </a:txBody>
                  <a:tcPr marL="13513" marR="13513" marT="13513" marB="13513">
                    <a:lnL>
                      <a:noFill/>
                    </a:lnL>
                    <a:lnR>
                      <a:noFill/>
                    </a:lnR>
                    <a:lnT>
                      <a:noFill/>
                    </a:lnT>
                    <a:lnB>
                      <a:noFill/>
                    </a:lnB>
                    <a:solidFill>
                      <a:srgbClr val="FFF5EE"/>
                    </a:solidFill>
                  </a:tcPr>
                </a:tc>
                <a:tc>
                  <a:txBody>
                    <a:bodyPr/>
                    <a:lstStyle/>
                    <a:p>
                      <a:r>
                        <a:rPr lang="nl-NL" sz="1400">
                          <a:effectLst/>
                        </a:rPr>
                        <a:t>MPEG Layer 3</a:t>
                      </a:r>
                    </a:p>
                  </a:txBody>
                  <a:tcPr marL="13513" marR="13513" marT="13513" marB="13513">
                    <a:lnL>
                      <a:noFill/>
                    </a:lnL>
                    <a:lnR>
                      <a:noFill/>
                    </a:lnR>
                    <a:lnT>
                      <a:noFill/>
                    </a:lnT>
                    <a:lnB>
                      <a:noFill/>
                    </a:lnB>
                    <a:solidFill>
                      <a:srgbClr val="FFF5EE"/>
                    </a:solidFill>
                  </a:tcPr>
                </a:tc>
                <a:tc>
                  <a:txBody>
                    <a:bodyPr/>
                    <a:lstStyle/>
                    <a:p>
                      <a:r>
                        <a:rPr lang="nl-NL" sz="1400">
                          <a:effectLst/>
                        </a:rPr>
                        <a:t>Digitaal geluid, eigenlijk het geluidsspoor van mpeg</a:t>
                      </a:r>
                    </a:p>
                  </a:txBody>
                  <a:tcPr marL="13513" marR="13513" marT="13513" marB="13513">
                    <a:lnL>
                      <a:noFill/>
                    </a:lnL>
                    <a:lnR>
                      <a:noFill/>
                    </a:lnR>
                    <a:lnT>
                      <a:noFill/>
                    </a:lnT>
                    <a:lnB>
                      <a:noFill/>
                    </a:lnB>
                    <a:solidFill>
                      <a:srgbClr val="FFF5EE"/>
                    </a:solidFill>
                  </a:tcPr>
                </a:tc>
                <a:extLst>
                  <a:ext uri="{0D108BD9-81ED-4DB2-BD59-A6C34878D82A}">
                    <a16:rowId xmlns:a16="http://schemas.microsoft.com/office/drawing/2014/main" val="3970566791"/>
                  </a:ext>
                </a:extLst>
              </a:tr>
              <a:tr h="157859">
                <a:tc>
                  <a:txBody>
                    <a:bodyPr/>
                    <a:lstStyle/>
                    <a:p>
                      <a:r>
                        <a:rPr lang="nl-NL" sz="1400" dirty="0">
                          <a:effectLst/>
                        </a:rPr>
                        <a:t>.</a:t>
                      </a:r>
                      <a:r>
                        <a:rPr lang="nl-NL" sz="1400" dirty="0" err="1">
                          <a:effectLst/>
                        </a:rPr>
                        <a:t>wav</a:t>
                      </a:r>
                      <a:endParaRPr lang="nl-NL" sz="1400" dirty="0">
                        <a:effectLst/>
                      </a:endParaRPr>
                    </a:p>
                  </a:txBody>
                  <a:tcPr marL="13513" marR="13513" marT="13513" marB="13513">
                    <a:lnL>
                      <a:noFill/>
                    </a:lnL>
                    <a:lnR>
                      <a:noFill/>
                    </a:lnR>
                    <a:lnT>
                      <a:noFill/>
                    </a:lnT>
                    <a:lnB>
                      <a:noFill/>
                    </a:lnB>
                    <a:solidFill>
                      <a:srgbClr val="FFF5EE"/>
                    </a:solidFill>
                  </a:tcPr>
                </a:tc>
                <a:tc>
                  <a:txBody>
                    <a:bodyPr/>
                    <a:lstStyle/>
                    <a:p>
                      <a:r>
                        <a:rPr lang="nl-NL" sz="1400">
                          <a:effectLst/>
                        </a:rPr>
                        <a:t>Waveform</a:t>
                      </a:r>
                    </a:p>
                  </a:txBody>
                  <a:tcPr marL="13513" marR="13513" marT="13513" marB="13513">
                    <a:lnL>
                      <a:noFill/>
                    </a:lnL>
                    <a:lnR>
                      <a:noFill/>
                    </a:lnR>
                    <a:lnT>
                      <a:noFill/>
                    </a:lnT>
                    <a:lnB>
                      <a:noFill/>
                    </a:lnB>
                    <a:solidFill>
                      <a:srgbClr val="FFF5EE"/>
                    </a:solidFill>
                  </a:tcPr>
                </a:tc>
                <a:tc>
                  <a:txBody>
                    <a:bodyPr/>
                    <a:lstStyle/>
                    <a:p>
                      <a:r>
                        <a:rPr lang="nl-NL" sz="1400">
                          <a:effectLst/>
                        </a:rPr>
                        <a:t>Digitaal geluid</a:t>
                      </a:r>
                    </a:p>
                  </a:txBody>
                  <a:tcPr marL="13513" marR="13513" marT="13513" marB="13513">
                    <a:lnL>
                      <a:noFill/>
                    </a:lnL>
                    <a:lnR>
                      <a:noFill/>
                    </a:lnR>
                    <a:lnT>
                      <a:noFill/>
                    </a:lnT>
                    <a:lnB>
                      <a:noFill/>
                    </a:lnB>
                    <a:solidFill>
                      <a:srgbClr val="FFF5EE"/>
                    </a:solidFill>
                  </a:tcPr>
                </a:tc>
                <a:extLst>
                  <a:ext uri="{0D108BD9-81ED-4DB2-BD59-A6C34878D82A}">
                    <a16:rowId xmlns:a16="http://schemas.microsoft.com/office/drawing/2014/main" val="4279398368"/>
                  </a:ext>
                </a:extLst>
              </a:tr>
              <a:tr h="281401">
                <a:tc>
                  <a:txBody>
                    <a:bodyPr/>
                    <a:lstStyle/>
                    <a:p>
                      <a:r>
                        <a:rPr lang="nl-NL" sz="1400" dirty="0">
                          <a:effectLst/>
                        </a:rPr>
                        <a:t>.</a:t>
                      </a:r>
                      <a:r>
                        <a:rPr lang="nl-NL" sz="1400" dirty="0" err="1">
                          <a:effectLst/>
                        </a:rPr>
                        <a:t>mid</a:t>
                      </a:r>
                      <a:r>
                        <a:rPr lang="nl-NL" sz="1400" dirty="0">
                          <a:effectLst/>
                        </a:rPr>
                        <a:t>, .midi</a:t>
                      </a:r>
                    </a:p>
                  </a:txBody>
                  <a:tcPr marL="13513" marR="13513" marT="13513" marB="13513">
                    <a:lnL>
                      <a:noFill/>
                    </a:lnL>
                    <a:lnR>
                      <a:noFill/>
                    </a:lnR>
                    <a:lnT>
                      <a:noFill/>
                    </a:lnT>
                    <a:lnB>
                      <a:noFill/>
                    </a:lnB>
                    <a:solidFill>
                      <a:srgbClr val="FFF5EE"/>
                    </a:solidFill>
                  </a:tcPr>
                </a:tc>
                <a:tc>
                  <a:txBody>
                    <a:bodyPr/>
                    <a:lstStyle/>
                    <a:p>
                      <a:r>
                        <a:rPr lang="nl-NL" sz="1400">
                          <a:effectLst/>
                        </a:rPr>
                        <a:t>Musical Instrument Digital Interface</a:t>
                      </a:r>
                    </a:p>
                  </a:txBody>
                  <a:tcPr marL="13513" marR="13513" marT="13513" marB="13513">
                    <a:lnL>
                      <a:noFill/>
                    </a:lnL>
                    <a:lnR>
                      <a:noFill/>
                    </a:lnR>
                    <a:lnT>
                      <a:noFill/>
                    </a:lnT>
                    <a:lnB>
                      <a:noFill/>
                    </a:lnB>
                    <a:solidFill>
                      <a:srgbClr val="FFF5EE"/>
                    </a:solidFill>
                  </a:tcPr>
                </a:tc>
                <a:tc>
                  <a:txBody>
                    <a:bodyPr/>
                    <a:lstStyle/>
                    <a:p>
                      <a:r>
                        <a:rPr lang="nl-NL" sz="1400">
                          <a:effectLst/>
                        </a:rPr>
                        <a:t>Digitaal geluid</a:t>
                      </a:r>
                    </a:p>
                  </a:txBody>
                  <a:tcPr marL="13513" marR="13513" marT="13513" marB="13513">
                    <a:lnL>
                      <a:noFill/>
                    </a:lnL>
                    <a:lnR>
                      <a:noFill/>
                    </a:lnR>
                    <a:lnT>
                      <a:noFill/>
                    </a:lnT>
                    <a:lnB>
                      <a:noFill/>
                    </a:lnB>
                    <a:solidFill>
                      <a:srgbClr val="FFF5EE"/>
                    </a:solidFill>
                  </a:tcPr>
                </a:tc>
                <a:extLst>
                  <a:ext uri="{0D108BD9-81ED-4DB2-BD59-A6C34878D82A}">
                    <a16:rowId xmlns:a16="http://schemas.microsoft.com/office/drawing/2014/main" val="2139384712"/>
                  </a:ext>
                </a:extLst>
              </a:tr>
              <a:tr h="528486">
                <a:tc>
                  <a:txBody>
                    <a:bodyPr/>
                    <a:lstStyle/>
                    <a:p>
                      <a:r>
                        <a:rPr lang="nl-NL" sz="1400" dirty="0">
                          <a:effectLst/>
                        </a:rPr>
                        <a:t>.pdf</a:t>
                      </a:r>
                    </a:p>
                  </a:txBody>
                  <a:tcPr marL="13513" marR="13513" marT="13513" marB="13513">
                    <a:lnL>
                      <a:noFill/>
                    </a:lnL>
                    <a:lnR>
                      <a:noFill/>
                    </a:lnR>
                    <a:lnT>
                      <a:noFill/>
                    </a:lnT>
                    <a:lnB>
                      <a:noFill/>
                    </a:lnB>
                    <a:solidFill>
                      <a:srgbClr val="FFF5EE"/>
                    </a:solidFill>
                  </a:tcPr>
                </a:tc>
                <a:tc>
                  <a:txBody>
                    <a:bodyPr/>
                    <a:lstStyle/>
                    <a:p>
                      <a:r>
                        <a:rPr lang="nl-NL" sz="1400">
                          <a:effectLst/>
                        </a:rPr>
                        <a:t>Portable Document Format</a:t>
                      </a:r>
                    </a:p>
                  </a:txBody>
                  <a:tcPr marL="13513" marR="13513" marT="13513" marB="13513">
                    <a:lnL>
                      <a:noFill/>
                    </a:lnL>
                    <a:lnR>
                      <a:noFill/>
                    </a:lnR>
                    <a:lnT>
                      <a:noFill/>
                    </a:lnT>
                    <a:lnB>
                      <a:noFill/>
                    </a:lnB>
                    <a:solidFill>
                      <a:srgbClr val="FFF5EE"/>
                    </a:solidFill>
                  </a:tcPr>
                </a:tc>
                <a:tc>
                  <a:txBody>
                    <a:bodyPr/>
                    <a:lstStyle/>
                    <a:p>
                      <a:r>
                        <a:rPr lang="nl-NL" sz="1400" dirty="0">
                          <a:effectLst/>
                        </a:rPr>
                        <a:t>Standaard formaat voor uitwisseling van documenten met tekst en beeld, ontwikkeld door Adobe</a:t>
                      </a:r>
                    </a:p>
                  </a:txBody>
                  <a:tcPr marL="13513" marR="13513" marT="13513" marB="13513">
                    <a:lnL>
                      <a:noFill/>
                    </a:lnL>
                    <a:lnR>
                      <a:noFill/>
                    </a:lnR>
                    <a:lnT>
                      <a:noFill/>
                    </a:lnT>
                    <a:lnB>
                      <a:noFill/>
                    </a:lnB>
                    <a:solidFill>
                      <a:srgbClr val="FFF5EE"/>
                    </a:solidFill>
                  </a:tcPr>
                </a:tc>
                <a:extLst>
                  <a:ext uri="{0D108BD9-81ED-4DB2-BD59-A6C34878D82A}">
                    <a16:rowId xmlns:a16="http://schemas.microsoft.com/office/drawing/2014/main" val="1117131471"/>
                  </a:ext>
                </a:extLst>
              </a:tr>
            </a:tbl>
          </a:graphicData>
        </a:graphic>
      </p:graphicFrame>
    </p:spTree>
    <p:extLst>
      <p:ext uri="{BB962C8B-B14F-4D97-AF65-F5344CB8AC3E}">
        <p14:creationId xmlns:p14="http://schemas.microsoft.com/office/powerpoint/2010/main" val="16595664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AF51FF96-54D1-CC4D-2693-4716494EA188}"/>
              </a:ext>
            </a:extLst>
          </p:cNvPr>
          <p:cNvSpPr txBox="1"/>
          <p:nvPr/>
        </p:nvSpPr>
        <p:spPr>
          <a:xfrm>
            <a:off x="429491" y="374073"/>
            <a:ext cx="6317673" cy="584775"/>
          </a:xfrm>
          <a:prstGeom prst="rect">
            <a:avLst/>
          </a:prstGeom>
          <a:noFill/>
        </p:spPr>
        <p:txBody>
          <a:bodyPr wrap="square" rtlCol="0">
            <a:spAutoFit/>
          </a:bodyPr>
          <a:lstStyle/>
          <a:p>
            <a:r>
              <a:rPr lang="nl-NL" sz="3200" b="1" dirty="0"/>
              <a:t>Extensies</a:t>
            </a:r>
          </a:p>
        </p:txBody>
      </p:sp>
      <p:sp>
        <p:nvSpPr>
          <p:cNvPr id="5" name="Tekstvak 4">
            <a:extLst>
              <a:ext uri="{FF2B5EF4-FFF2-40B4-BE49-F238E27FC236}">
                <a16:creationId xmlns:a16="http://schemas.microsoft.com/office/drawing/2014/main" id="{8888BC3C-7201-EDD5-D906-32843AEF550D}"/>
              </a:ext>
            </a:extLst>
          </p:cNvPr>
          <p:cNvSpPr txBox="1"/>
          <p:nvPr/>
        </p:nvSpPr>
        <p:spPr>
          <a:xfrm>
            <a:off x="592282" y="1132609"/>
            <a:ext cx="10879282" cy="646331"/>
          </a:xfrm>
          <a:prstGeom prst="rect">
            <a:avLst/>
          </a:prstGeom>
          <a:noFill/>
        </p:spPr>
        <p:txBody>
          <a:bodyPr wrap="square" rtlCol="0">
            <a:spAutoFit/>
          </a:bodyPr>
          <a:lstStyle/>
          <a:p>
            <a:pPr marL="285750" indent="-285750">
              <a:buFont typeface="Arial" panose="020B0604020202020204" pitchFamily="34" charset="0"/>
              <a:buChar char="•"/>
            </a:pPr>
            <a:r>
              <a:rPr lang="nl-NL" dirty="0"/>
              <a:t>Extensies beschrijven de het soort informatie van een bestand en welke applicatie deze kan openen, maar dit systeem is niet waterdicht.</a:t>
            </a:r>
          </a:p>
        </p:txBody>
      </p:sp>
    </p:spTree>
    <p:extLst>
      <p:ext uri="{BB962C8B-B14F-4D97-AF65-F5344CB8AC3E}">
        <p14:creationId xmlns:p14="http://schemas.microsoft.com/office/powerpoint/2010/main" val="11163096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AF51FF96-54D1-CC4D-2693-4716494EA188}"/>
              </a:ext>
            </a:extLst>
          </p:cNvPr>
          <p:cNvSpPr txBox="1"/>
          <p:nvPr/>
        </p:nvSpPr>
        <p:spPr>
          <a:xfrm>
            <a:off x="429491" y="374073"/>
            <a:ext cx="6317673" cy="584775"/>
          </a:xfrm>
          <a:prstGeom prst="rect">
            <a:avLst/>
          </a:prstGeom>
          <a:noFill/>
        </p:spPr>
        <p:txBody>
          <a:bodyPr wrap="square" rtlCol="0">
            <a:spAutoFit/>
          </a:bodyPr>
          <a:lstStyle/>
          <a:p>
            <a:r>
              <a:rPr lang="nl-NL" sz="3200" b="1" dirty="0"/>
              <a:t>Extensies</a:t>
            </a:r>
          </a:p>
        </p:txBody>
      </p:sp>
      <p:sp>
        <p:nvSpPr>
          <p:cNvPr id="5" name="Tekstvak 4">
            <a:extLst>
              <a:ext uri="{FF2B5EF4-FFF2-40B4-BE49-F238E27FC236}">
                <a16:creationId xmlns:a16="http://schemas.microsoft.com/office/drawing/2014/main" id="{8888BC3C-7201-EDD5-D906-32843AEF550D}"/>
              </a:ext>
            </a:extLst>
          </p:cNvPr>
          <p:cNvSpPr txBox="1"/>
          <p:nvPr/>
        </p:nvSpPr>
        <p:spPr>
          <a:xfrm>
            <a:off x="592282" y="1132609"/>
            <a:ext cx="10879282" cy="1477328"/>
          </a:xfrm>
          <a:prstGeom prst="rect">
            <a:avLst/>
          </a:prstGeom>
          <a:noFill/>
        </p:spPr>
        <p:txBody>
          <a:bodyPr wrap="square" rtlCol="0">
            <a:spAutoFit/>
          </a:bodyPr>
          <a:lstStyle/>
          <a:p>
            <a:pPr marL="285750" indent="-285750">
              <a:buFont typeface="Arial" panose="020B0604020202020204" pitchFamily="34" charset="0"/>
              <a:buChar char="•"/>
            </a:pPr>
            <a:r>
              <a:rPr lang="nl-NL" dirty="0"/>
              <a:t>Extensies beschrijven de het soort informatie van een bestand en welke applicatie deze kan openen, maar dit systeem is niet waterdicht.</a:t>
            </a:r>
            <a:br>
              <a:rPr lang="nl-NL" dirty="0"/>
            </a:br>
            <a:endParaRPr lang="nl-NL" dirty="0"/>
          </a:p>
          <a:p>
            <a:pPr marL="285750" indent="-285750">
              <a:buFont typeface="Arial" panose="020B0604020202020204" pitchFamily="34" charset="0"/>
              <a:buChar char="•"/>
            </a:pPr>
            <a:r>
              <a:rPr lang="nl-NL" dirty="0"/>
              <a:t>Dat houdt in dat we ook met andere applicaties een willekeurig bestand kunnen proberen te openen, waarvan het resultaat onduidelijk is.</a:t>
            </a:r>
          </a:p>
        </p:txBody>
      </p:sp>
    </p:spTree>
    <p:extLst>
      <p:ext uri="{BB962C8B-B14F-4D97-AF65-F5344CB8AC3E}">
        <p14:creationId xmlns:p14="http://schemas.microsoft.com/office/powerpoint/2010/main" val="19567501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AF51FF96-54D1-CC4D-2693-4716494EA188}"/>
              </a:ext>
            </a:extLst>
          </p:cNvPr>
          <p:cNvSpPr txBox="1"/>
          <p:nvPr/>
        </p:nvSpPr>
        <p:spPr>
          <a:xfrm>
            <a:off x="429491" y="374073"/>
            <a:ext cx="6317673" cy="584775"/>
          </a:xfrm>
          <a:prstGeom prst="rect">
            <a:avLst/>
          </a:prstGeom>
          <a:noFill/>
        </p:spPr>
        <p:txBody>
          <a:bodyPr wrap="square" rtlCol="0">
            <a:spAutoFit/>
          </a:bodyPr>
          <a:lstStyle/>
          <a:p>
            <a:r>
              <a:rPr lang="nl-NL" sz="3200" b="1" dirty="0"/>
              <a:t>Extensies</a:t>
            </a:r>
          </a:p>
        </p:txBody>
      </p:sp>
      <p:sp>
        <p:nvSpPr>
          <p:cNvPr id="5" name="Tekstvak 4">
            <a:extLst>
              <a:ext uri="{FF2B5EF4-FFF2-40B4-BE49-F238E27FC236}">
                <a16:creationId xmlns:a16="http://schemas.microsoft.com/office/drawing/2014/main" id="{8888BC3C-7201-EDD5-D906-32843AEF550D}"/>
              </a:ext>
            </a:extLst>
          </p:cNvPr>
          <p:cNvSpPr txBox="1"/>
          <p:nvPr/>
        </p:nvSpPr>
        <p:spPr>
          <a:xfrm>
            <a:off x="592282" y="1132609"/>
            <a:ext cx="10879282" cy="2308324"/>
          </a:xfrm>
          <a:prstGeom prst="rect">
            <a:avLst/>
          </a:prstGeom>
          <a:noFill/>
        </p:spPr>
        <p:txBody>
          <a:bodyPr wrap="square" rtlCol="0">
            <a:spAutoFit/>
          </a:bodyPr>
          <a:lstStyle/>
          <a:p>
            <a:pPr marL="285750" indent="-285750">
              <a:buFont typeface="Arial" panose="020B0604020202020204" pitchFamily="34" charset="0"/>
              <a:buChar char="•"/>
            </a:pPr>
            <a:r>
              <a:rPr lang="nl-NL" dirty="0"/>
              <a:t>Extensies beschrijven de het soort informatie van een bestand en welke applicatie deze kan openen, maar dit systeem is niet waterdicht.</a:t>
            </a:r>
            <a:br>
              <a:rPr lang="nl-NL" dirty="0"/>
            </a:br>
            <a:endParaRPr lang="nl-NL" dirty="0"/>
          </a:p>
          <a:p>
            <a:pPr marL="285750" indent="-285750">
              <a:buFont typeface="Arial" panose="020B0604020202020204" pitchFamily="34" charset="0"/>
              <a:buChar char="•"/>
            </a:pPr>
            <a:r>
              <a:rPr lang="nl-NL" dirty="0"/>
              <a:t>Dat houdt in dat we ook met andere applicaties een willekeurig bestand kunnen proberen te openen, waarvan het resultaat onduidelijk is.</a:t>
            </a:r>
            <a:br>
              <a:rPr lang="nl-NL" dirty="0"/>
            </a:br>
            <a:endParaRPr lang="nl-NL" dirty="0"/>
          </a:p>
          <a:p>
            <a:pPr marL="285750" indent="-285750">
              <a:buFont typeface="Arial" panose="020B0604020202020204" pitchFamily="34" charset="0"/>
              <a:buChar char="•"/>
            </a:pPr>
            <a:r>
              <a:rPr lang="nl-NL" dirty="0"/>
              <a:t>Dit gebeurt er wanneer we bijvoorbeeld een plaatje, </a:t>
            </a:r>
            <a:br>
              <a:rPr lang="nl-NL" dirty="0"/>
            </a:br>
            <a:r>
              <a:rPr lang="nl-NL" dirty="0"/>
              <a:t>“</a:t>
            </a:r>
            <a:r>
              <a:rPr lang="nl-NL" dirty="0" err="1"/>
              <a:t>eenheden.gif</a:t>
            </a:r>
            <a:r>
              <a:rPr lang="nl-NL" dirty="0"/>
              <a:t>”, openen met een teksteditor, </a:t>
            </a:r>
            <a:r>
              <a:rPr lang="nl-NL" dirty="0" err="1"/>
              <a:t>Wordpad</a:t>
            </a:r>
            <a:r>
              <a:rPr lang="nl-NL" dirty="0"/>
              <a:t>:</a:t>
            </a:r>
          </a:p>
        </p:txBody>
      </p:sp>
    </p:spTree>
    <p:extLst>
      <p:ext uri="{BB962C8B-B14F-4D97-AF65-F5344CB8AC3E}">
        <p14:creationId xmlns:p14="http://schemas.microsoft.com/office/powerpoint/2010/main" val="22118706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AF51FF96-54D1-CC4D-2693-4716494EA188}"/>
              </a:ext>
            </a:extLst>
          </p:cNvPr>
          <p:cNvSpPr txBox="1"/>
          <p:nvPr/>
        </p:nvSpPr>
        <p:spPr>
          <a:xfrm>
            <a:off x="429491" y="374073"/>
            <a:ext cx="6317673" cy="584775"/>
          </a:xfrm>
          <a:prstGeom prst="rect">
            <a:avLst/>
          </a:prstGeom>
          <a:noFill/>
        </p:spPr>
        <p:txBody>
          <a:bodyPr wrap="square" rtlCol="0">
            <a:spAutoFit/>
          </a:bodyPr>
          <a:lstStyle/>
          <a:p>
            <a:r>
              <a:rPr lang="nl-NL" sz="3200" b="1" dirty="0"/>
              <a:t>Extensies</a:t>
            </a:r>
          </a:p>
        </p:txBody>
      </p:sp>
      <p:sp>
        <p:nvSpPr>
          <p:cNvPr id="5" name="Tekstvak 4">
            <a:extLst>
              <a:ext uri="{FF2B5EF4-FFF2-40B4-BE49-F238E27FC236}">
                <a16:creationId xmlns:a16="http://schemas.microsoft.com/office/drawing/2014/main" id="{8888BC3C-7201-EDD5-D906-32843AEF550D}"/>
              </a:ext>
            </a:extLst>
          </p:cNvPr>
          <p:cNvSpPr txBox="1"/>
          <p:nvPr/>
        </p:nvSpPr>
        <p:spPr>
          <a:xfrm>
            <a:off x="592282" y="1132609"/>
            <a:ext cx="10879282" cy="2308324"/>
          </a:xfrm>
          <a:prstGeom prst="rect">
            <a:avLst/>
          </a:prstGeom>
          <a:noFill/>
        </p:spPr>
        <p:txBody>
          <a:bodyPr wrap="square" rtlCol="0">
            <a:spAutoFit/>
          </a:bodyPr>
          <a:lstStyle/>
          <a:p>
            <a:pPr marL="285750" indent="-285750">
              <a:buFont typeface="Arial" panose="020B0604020202020204" pitchFamily="34" charset="0"/>
              <a:buChar char="•"/>
            </a:pPr>
            <a:r>
              <a:rPr lang="nl-NL" dirty="0"/>
              <a:t>Extensies beschrijven de het soort informatie van een bestand en welke applicatie deze kan openen, maar dit systeem is niet waterdicht.</a:t>
            </a:r>
            <a:br>
              <a:rPr lang="nl-NL" dirty="0"/>
            </a:br>
            <a:endParaRPr lang="nl-NL" dirty="0"/>
          </a:p>
          <a:p>
            <a:pPr marL="285750" indent="-285750">
              <a:buFont typeface="Arial" panose="020B0604020202020204" pitchFamily="34" charset="0"/>
              <a:buChar char="•"/>
            </a:pPr>
            <a:r>
              <a:rPr lang="nl-NL" dirty="0"/>
              <a:t>Dat houdt in dat we ook met andere applicaties een willekeurig bestand kunnen proberen te openen, waarvan het resultaat onduidelijk is.</a:t>
            </a:r>
            <a:br>
              <a:rPr lang="nl-NL" dirty="0"/>
            </a:br>
            <a:endParaRPr lang="nl-NL" dirty="0"/>
          </a:p>
          <a:p>
            <a:pPr marL="285750" indent="-285750">
              <a:buFont typeface="Arial" panose="020B0604020202020204" pitchFamily="34" charset="0"/>
              <a:buChar char="•"/>
            </a:pPr>
            <a:r>
              <a:rPr lang="nl-NL" dirty="0"/>
              <a:t>Dit gebeurt er wanneer we bijvoorbeeld een plaatje, </a:t>
            </a:r>
            <a:br>
              <a:rPr lang="nl-NL" dirty="0"/>
            </a:br>
            <a:r>
              <a:rPr lang="nl-NL" dirty="0"/>
              <a:t>“</a:t>
            </a:r>
            <a:r>
              <a:rPr lang="nl-NL" dirty="0" err="1"/>
              <a:t>eenheden.gif</a:t>
            </a:r>
            <a:r>
              <a:rPr lang="nl-NL" dirty="0"/>
              <a:t>”, openen met een teksteditor, </a:t>
            </a:r>
            <a:r>
              <a:rPr lang="nl-NL" dirty="0" err="1"/>
              <a:t>Wordpad</a:t>
            </a:r>
            <a:r>
              <a:rPr lang="nl-NL" dirty="0"/>
              <a:t>:</a:t>
            </a:r>
          </a:p>
        </p:txBody>
      </p:sp>
      <p:pic>
        <p:nvPicPr>
          <p:cNvPr id="6" name="Afbeelding 5">
            <a:extLst>
              <a:ext uri="{FF2B5EF4-FFF2-40B4-BE49-F238E27FC236}">
                <a16:creationId xmlns:a16="http://schemas.microsoft.com/office/drawing/2014/main" id="{16165B63-8D02-CF85-7054-900618BE008A}"/>
              </a:ext>
            </a:extLst>
          </p:cNvPr>
          <p:cNvPicPr>
            <a:picLocks noChangeAspect="1"/>
          </p:cNvPicPr>
          <p:nvPr/>
        </p:nvPicPr>
        <p:blipFill>
          <a:blip r:embed="rId2"/>
          <a:stretch>
            <a:fillRect/>
          </a:stretch>
        </p:blipFill>
        <p:spPr>
          <a:xfrm>
            <a:off x="6520223" y="2923309"/>
            <a:ext cx="5488781" cy="3771561"/>
          </a:xfrm>
          <a:prstGeom prst="rect">
            <a:avLst/>
          </a:prstGeom>
        </p:spPr>
      </p:pic>
    </p:spTree>
    <p:extLst>
      <p:ext uri="{BB962C8B-B14F-4D97-AF65-F5344CB8AC3E}">
        <p14:creationId xmlns:p14="http://schemas.microsoft.com/office/powerpoint/2010/main" val="15069788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AF51FF96-54D1-CC4D-2693-4716494EA188}"/>
              </a:ext>
            </a:extLst>
          </p:cNvPr>
          <p:cNvSpPr txBox="1"/>
          <p:nvPr/>
        </p:nvSpPr>
        <p:spPr>
          <a:xfrm>
            <a:off x="429491" y="374073"/>
            <a:ext cx="6317673" cy="584775"/>
          </a:xfrm>
          <a:prstGeom prst="rect">
            <a:avLst/>
          </a:prstGeom>
          <a:noFill/>
        </p:spPr>
        <p:txBody>
          <a:bodyPr wrap="square" rtlCol="0">
            <a:spAutoFit/>
          </a:bodyPr>
          <a:lstStyle/>
          <a:p>
            <a:r>
              <a:rPr lang="nl-NL" sz="3200" b="1" dirty="0"/>
              <a:t>Extensies</a:t>
            </a:r>
          </a:p>
        </p:txBody>
      </p:sp>
      <p:sp>
        <p:nvSpPr>
          <p:cNvPr id="5" name="Tekstvak 4">
            <a:extLst>
              <a:ext uri="{FF2B5EF4-FFF2-40B4-BE49-F238E27FC236}">
                <a16:creationId xmlns:a16="http://schemas.microsoft.com/office/drawing/2014/main" id="{8888BC3C-7201-EDD5-D906-32843AEF550D}"/>
              </a:ext>
            </a:extLst>
          </p:cNvPr>
          <p:cNvSpPr txBox="1"/>
          <p:nvPr/>
        </p:nvSpPr>
        <p:spPr>
          <a:xfrm>
            <a:off x="592282" y="1132609"/>
            <a:ext cx="10879282" cy="3416320"/>
          </a:xfrm>
          <a:prstGeom prst="rect">
            <a:avLst/>
          </a:prstGeom>
          <a:noFill/>
        </p:spPr>
        <p:txBody>
          <a:bodyPr wrap="square" rtlCol="0">
            <a:spAutoFit/>
          </a:bodyPr>
          <a:lstStyle/>
          <a:p>
            <a:pPr marL="285750" indent="-285750">
              <a:buFont typeface="Arial" panose="020B0604020202020204" pitchFamily="34" charset="0"/>
              <a:buChar char="•"/>
            </a:pPr>
            <a:r>
              <a:rPr lang="nl-NL" dirty="0"/>
              <a:t>Extensies beschrijven de het soort informatie van een bestand en welke applicatie deze kan openen, maar dit systeem is niet waterdicht.</a:t>
            </a:r>
            <a:br>
              <a:rPr lang="nl-NL" dirty="0"/>
            </a:br>
            <a:endParaRPr lang="nl-NL" dirty="0"/>
          </a:p>
          <a:p>
            <a:pPr marL="285750" indent="-285750">
              <a:buFont typeface="Arial" panose="020B0604020202020204" pitchFamily="34" charset="0"/>
              <a:buChar char="•"/>
            </a:pPr>
            <a:r>
              <a:rPr lang="nl-NL" dirty="0"/>
              <a:t>Dat houdt in dat we ook met andere applicaties een willekeurig bestand kunnen proberen te openen, waarvan het resultaat onduidelijk is.</a:t>
            </a:r>
            <a:br>
              <a:rPr lang="nl-NL" dirty="0"/>
            </a:br>
            <a:endParaRPr lang="nl-NL" dirty="0"/>
          </a:p>
          <a:p>
            <a:pPr marL="285750" indent="-285750">
              <a:buFont typeface="Arial" panose="020B0604020202020204" pitchFamily="34" charset="0"/>
              <a:buChar char="•"/>
            </a:pPr>
            <a:r>
              <a:rPr lang="nl-NL" dirty="0"/>
              <a:t>Dit gebeurt er wanneer we bijvoorbeeld een plaatje, </a:t>
            </a:r>
            <a:br>
              <a:rPr lang="nl-NL" dirty="0"/>
            </a:br>
            <a:r>
              <a:rPr lang="nl-NL" dirty="0"/>
              <a:t>“</a:t>
            </a:r>
            <a:r>
              <a:rPr lang="nl-NL" dirty="0" err="1"/>
              <a:t>eenheden.gif</a:t>
            </a:r>
            <a:r>
              <a:rPr lang="nl-NL" dirty="0"/>
              <a:t>”, openen met een teksteditor, </a:t>
            </a:r>
            <a:r>
              <a:rPr lang="nl-NL" dirty="0" err="1"/>
              <a:t>Wordpad</a:t>
            </a:r>
            <a:r>
              <a:rPr lang="nl-NL" dirty="0"/>
              <a:t>:</a:t>
            </a:r>
            <a:br>
              <a:rPr lang="nl-NL" dirty="0"/>
            </a:br>
            <a:endParaRPr lang="nl-NL" dirty="0"/>
          </a:p>
          <a:p>
            <a:pPr marL="285750" indent="-285750">
              <a:buFont typeface="Arial" panose="020B0604020202020204" pitchFamily="34" charset="0"/>
              <a:buChar char="•"/>
            </a:pPr>
            <a:r>
              <a:rPr lang="nl-NL" dirty="0"/>
              <a:t>Ook is het mogelijk bestanden te hernoemen en</a:t>
            </a:r>
            <a:br>
              <a:rPr lang="nl-NL" dirty="0"/>
            </a:br>
            <a:r>
              <a:rPr lang="nl-NL" dirty="0"/>
              <a:t>daarmee de naam en de extensie van een bestand te</a:t>
            </a:r>
            <a:br>
              <a:rPr lang="nl-NL" dirty="0"/>
            </a:br>
            <a:r>
              <a:rPr lang="nl-NL" dirty="0"/>
              <a:t>wijzigen met alle gevolgen van dien.</a:t>
            </a:r>
          </a:p>
        </p:txBody>
      </p:sp>
      <p:pic>
        <p:nvPicPr>
          <p:cNvPr id="6" name="Afbeelding 5">
            <a:extLst>
              <a:ext uri="{FF2B5EF4-FFF2-40B4-BE49-F238E27FC236}">
                <a16:creationId xmlns:a16="http://schemas.microsoft.com/office/drawing/2014/main" id="{16165B63-8D02-CF85-7054-900618BE008A}"/>
              </a:ext>
            </a:extLst>
          </p:cNvPr>
          <p:cNvPicPr>
            <a:picLocks noChangeAspect="1"/>
          </p:cNvPicPr>
          <p:nvPr/>
        </p:nvPicPr>
        <p:blipFill>
          <a:blip r:embed="rId2"/>
          <a:stretch>
            <a:fillRect/>
          </a:stretch>
        </p:blipFill>
        <p:spPr>
          <a:xfrm>
            <a:off x="6520223" y="2923309"/>
            <a:ext cx="5488781" cy="3771561"/>
          </a:xfrm>
          <a:prstGeom prst="rect">
            <a:avLst/>
          </a:prstGeom>
        </p:spPr>
      </p:pic>
    </p:spTree>
    <p:extLst>
      <p:ext uri="{BB962C8B-B14F-4D97-AF65-F5344CB8AC3E}">
        <p14:creationId xmlns:p14="http://schemas.microsoft.com/office/powerpoint/2010/main" val="31132389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9D4D222C-D8F9-DF0F-1154-C24907331E41}"/>
              </a:ext>
            </a:extLst>
          </p:cNvPr>
          <p:cNvSpPr txBox="1"/>
          <p:nvPr/>
        </p:nvSpPr>
        <p:spPr>
          <a:xfrm>
            <a:off x="429491" y="374073"/>
            <a:ext cx="6317673" cy="584775"/>
          </a:xfrm>
          <a:prstGeom prst="rect">
            <a:avLst/>
          </a:prstGeom>
          <a:noFill/>
        </p:spPr>
        <p:txBody>
          <a:bodyPr wrap="square" rtlCol="0">
            <a:spAutoFit/>
          </a:bodyPr>
          <a:lstStyle/>
          <a:p>
            <a:r>
              <a:rPr lang="nl-NL" sz="3200" b="1" dirty="0" err="1"/>
              <a:t>Hexed.it</a:t>
            </a:r>
            <a:endParaRPr lang="nl-NL" sz="3200" b="1" dirty="0"/>
          </a:p>
        </p:txBody>
      </p:sp>
    </p:spTree>
    <p:extLst>
      <p:ext uri="{BB962C8B-B14F-4D97-AF65-F5344CB8AC3E}">
        <p14:creationId xmlns:p14="http://schemas.microsoft.com/office/powerpoint/2010/main" val="16413649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9D4D222C-D8F9-DF0F-1154-C24907331E41}"/>
              </a:ext>
            </a:extLst>
          </p:cNvPr>
          <p:cNvSpPr txBox="1"/>
          <p:nvPr/>
        </p:nvSpPr>
        <p:spPr>
          <a:xfrm>
            <a:off x="429491" y="374073"/>
            <a:ext cx="6317673" cy="584775"/>
          </a:xfrm>
          <a:prstGeom prst="rect">
            <a:avLst/>
          </a:prstGeom>
          <a:noFill/>
        </p:spPr>
        <p:txBody>
          <a:bodyPr wrap="square" rtlCol="0">
            <a:spAutoFit/>
          </a:bodyPr>
          <a:lstStyle/>
          <a:p>
            <a:r>
              <a:rPr lang="nl-NL" sz="3200" b="1" dirty="0" err="1"/>
              <a:t>Hexed.it</a:t>
            </a:r>
            <a:endParaRPr lang="nl-NL" sz="3200" b="1" dirty="0"/>
          </a:p>
        </p:txBody>
      </p:sp>
      <p:sp>
        <p:nvSpPr>
          <p:cNvPr id="5" name="Tekstvak 4">
            <a:extLst>
              <a:ext uri="{FF2B5EF4-FFF2-40B4-BE49-F238E27FC236}">
                <a16:creationId xmlns:a16="http://schemas.microsoft.com/office/drawing/2014/main" id="{81DE6715-7ABA-7D7A-010D-DD869AEFAC56}"/>
              </a:ext>
            </a:extLst>
          </p:cNvPr>
          <p:cNvSpPr txBox="1"/>
          <p:nvPr/>
        </p:nvSpPr>
        <p:spPr>
          <a:xfrm>
            <a:off x="592282" y="1132609"/>
            <a:ext cx="10879282" cy="646331"/>
          </a:xfrm>
          <a:prstGeom prst="rect">
            <a:avLst/>
          </a:prstGeom>
          <a:noFill/>
        </p:spPr>
        <p:txBody>
          <a:bodyPr wrap="square" rtlCol="0">
            <a:spAutoFit/>
          </a:bodyPr>
          <a:lstStyle/>
          <a:p>
            <a:pPr marL="285750" indent="-285750">
              <a:buFont typeface="Arial" panose="020B0604020202020204" pitchFamily="34" charset="0"/>
              <a:buChar char="•"/>
            </a:pPr>
            <a:r>
              <a:rPr lang="nl-NL" dirty="0"/>
              <a:t>Met een hexadecimale editor, zoals </a:t>
            </a:r>
            <a:r>
              <a:rPr lang="nl-NL" dirty="0" err="1"/>
              <a:t>www.hexed.it</a:t>
            </a:r>
            <a:r>
              <a:rPr lang="nl-NL" dirty="0"/>
              <a:t>, kunnen we de series enen en nullen van elk bestand veranderen, wat zeer gevaarlijk is.</a:t>
            </a:r>
          </a:p>
        </p:txBody>
      </p:sp>
      <p:pic>
        <p:nvPicPr>
          <p:cNvPr id="2" name="Afbeelding 1">
            <a:extLst>
              <a:ext uri="{FF2B5EF4-FFF2-40B4-BE49-F238E27FC236}">
                <a16:creationId xmlns:a16="http://schemas.microsoft.com/office/drawing/2014/main" id="{A3FC05FD-45EF-05F0-2490-20F234DC1D72}"/>
              </a:ext>
            </a:extLst>
          </p:cNvPr>
          <p:cNvPicPr>
            <a:picLocks noChangeAspect="1"/>
          </p:cNvPicPr>
          <p:nvPr/>
        </p:nvPicPr>
        <p:blipFill>
          <a:blip r:embed="rId3"/>
          <a:stretch>
            <a:fillRect/>
          </a:stretch>
        </p:blipFill>
        <p:spPr>
          <a:xfrm>
            <a:off x="2451041" y="2840183"/>
            <a:ext cx="9567777" cy="3770272"/>
          </a:xfrm>
          <a:prstGeom prst="rect">
            <a:avLst/>
          </a:prstGeom>
        </p:spPr>
      </p:pic>
    </p:spTree>
    <p:extLst>
      <p:ext uri="{BB962C8B-B14F-4D97-AF65-F5344CB8AC3E}">
        <p14:creationId xmlns:p14="http://schemas.microsoft.com/office/powerpoint/2010/main" val="29483423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9D4D222C-D8F9-DF0F-1154-C24907331E41}"/>
              </a:ext>
            </a:extLst>
          </p:cNvPr>
          <p:cNvSpPr txBox="1"/>
          <p:nvPr/>
        </p:nvSpPr>
        <p:spPr>
          <a:xfrm>
            <a:off x="429491" y="374073"/>
            <a:ext cx="6317673" cy="584775"/>
          </a:xfrm>
          <a:prstGeom prst="rect">
            <a:avLst/>
          </a:prstGeom>
          <a:noFill/>
        </p:spPr>
        <p:txBody>
          <a:bodyPr wrap="square" rtlCol="0">
            <a:spAutoFit/>
          </a:bodyPr>
          <a:lstStyle/>
          <a:p>
            <a:r>
              <a:rPr lang="nl-NL" sz="3200" b="1" dirty="0" err="1"/>
              <a:t>Hexed.it</a:t>
            </a:r>
            <a:endParaRPr lang="nl-NL" sz="3200" b="1" dirty="0"/>
          </a:p>
        </p:txBody>
      </p:sp>
      <p:sp>
        <p:nvSpPr>
          <p:cNvPr id="5" name="Tekstvak 4">
            <a:extLst>
              <a:ext uri="{FF2B5EF4-FFF2-40B4-BE49-F238E27FC236}">
                <a16:creationId xmlns:a16="http://schemas.microsoft.com/office/drawing/2014/main" id="{81DE6715-7ABA-7D7A-010D-DD869AEFAC56}"/>
              </a:ext>
            </a:extLst>
          </p:cNvPr>
          <p:cNvSpPr txBox="1"/>
          <p:nvPr/>
        </p:nvSpPr>
        <p:spPr>
          <a:xfrm>
            <a:off x="592282" y="1132609"/>
            <a:ext cx="10879282" cy="1200329"/>
          </a:xfrm>
          <a:prstGeom prst="rect">
            <a:avLst/>
          </a:prstGeom>
          <a:noFill/>
        </p:spPr>
        <p:txBody>
          <a:bodyPr wrap="square" rtlCol="0">
            <a:spAutoFit/>
          </a:bodyPr>
          <a:lstStyle/>
          <a:p>
            <a:pPr marL="285750" indent="-285750">
              <a:buFont typeface="Arial" panose="020B0604020202020204" pitchFamily="34" charset="0"/>
              <a:buChar char="•"/>
            </a:pPr>
            <a:r>
              <a:rPr lang="nl-NL" dirty="0"/>
              <a:t>Met een hexadecimale editor, zoals </a:t>
            </a:r>
            <a:r>
              <a:rPr lang="nl-NL" dirty="0" err="1"/>
              <a:t>www.hexed.it</a:t>
            </a:r>
            <a:r>
              <a:rPr lang="nl-NL" dirty="0"/>
              <a:t>, kunnen we de series enen en nullen van elk bestand veranderen, wat zeer gevaarlijk is.</a:t>
            </a:r>
          </a:p>
          <a:p>
            <a:pPr marL="285750" indent="-285750">
              <a:buFont typeface="Arial" panose="020B0604020202020204" pitchFamily="34" charset="0"/>
              <a:buChar char="•"/>
            </a:pPr>
            <a:endParaRPr lang="nl-NL" dirty="0"/>
          </a:p>
          <a:p>
            <a:pPr marL="285750" indent="-285750">
              <a:buFont typeface="Arial" panose="020B0604020202020204" pitchFamily="34" charset="0"/>
              <a:buChar char="•"/>
            </a:pPr>
            <a:r>
              <a:rPr lang="nl-NL" dirty="0"/>
              <a:t>Hierin wordt elk groepje van acht bits, een byte, weergegeven als een hexadecimaal getal van twee cijfers.</a:t>
            </a:r>
          </a:p>
        </p:txBody>
      </p:sp>
      <p:pic>
        <p:nvPicPr>
          <p:cNvPr id="2" name="Afbeelding 1">
            <a:extLst>
              <a:ext uri="{FF2B5EF4-FFF2-40B4-BE49-F238E27FC236}">
                <a16:creationId xmlns:a16="http://schemas.microsoft.com/office/drawing/2014/main" id="{A3FC05FD-45EF-05F0-2490-20F234DC1D72}"/>
              </a:ext>
            </a:extLst>
          </p:cNvPr>
          <p:cNvPicPr>
            <a:picLocks noChangeAspect="1"/>
          </p:cNvPicPr>
          <p:nvPr/>
        </p:nvPicPr>
        <p:blipFill>
          <a:blip r:embed="rId3"/>
          <a:stretch>
            <a:fillRect/>
          </a:stretch>
        </p:blipFill>
        <p:spPr>
          <a:xfrm>
            <a:off x="2451041" y="2840183"/>
            <a:ext cx="9567777" cy="3770272"/>
          </a:xfrm>
          <a:prstGeom prst="rect">
            <a:avLst/>
          </a:prstGeom>
        </p:spPr>
      </p:pic>
    </p:spTree>
    <p:extLst>
      <p:ext uri="{BB962C8B-B14F-4D97-AF65-F5344CB8AC3E}">
        <p14:creationId xmlns:p14="http://schemas.microsoft.com/office/powerpoint/2010/main" val="3955913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9D4D222C-D8F9-DF0F-1154-C24907331E41}"/>
              </a:ext>
            </a:extLst>
          </p:cNvPr>
          <p:cNvSpPr txBox="1"/>
          <p:nvPr/>
        </p:nvSpPr>
        <p:spPr>
          <a:xfrm>
            <a:off x="429491" y="374073"/>
            <a:ext cx="6317673" cy="584775"/>
          </a:xfrm>
          <a:prstGeom prst="rect">
            <a:avLst/>
          </a:prstGeom>
          <a:noFill/>
        </p:spPr>
        <p:txBody>
          <a:bodyPr wrap="square" rtlCol="0">
            <a:spAutoFit/>
          </a:bodyPr>
          <a:lstStyle/>
          <a:p>
            <a:r>
              <a:rPr lang="nl-NL" sz="3200" b="1" dirty="0"/>
              <a:t>Digitale Informatie</a:t>
            </a:r>
          </a:p>
        </p:txBody>
      </p:sp>
      <p:sp>
        <p:nvSpPr>
          <p:cNvPr id="5" name="Tekstvak 4">
            <a:extLst>
              <a:ext uri="{FF2B5EF4-FFF2-40B4-BE49-F238E27FC236}">
                <a16:creationId xmlns:a16="http://schemas.microsoft.com/office/drawing/2014/main" id="{81DE6715-7ABA-7D7A-010D-DD869AEFAC56}"/>
              </a:ext>
            </a:extLst>
          </p:cNvPr>
          <p:cNvSpPr txBox="1"/>
          <p:nvPr/>
        </p:nvSpPr>
        <p:spPr>
          <a:xfrm>
            <a:off x="592282" y="1132609"/>
            <a:ext cx="10879282" cy="369332"/>
          </a:xfrm>
          <a:prstGeom prst="rect">
            <a:avLst/>
          </a:prstGeom>
          <a:noFill/>
        </p:spPr>
        <p:txBody>
          <a:bodyPr wrap="square" rtlCol="0">
            <a:spAutoFit/>
          </a:bodyPr>
          <a:lstStyle/>
          <a:p>
            <a:pPr marL="285750" indent="-285750">
              <a:buFont typeface="Arial" panose="020B0604020202020204" pitchFamily="34" charset="0"/>
              <a:buChar char="•"/>
            </a:pPr>
            <a:r>
              <a:rPr lang="nl-NL" dirty="0"/>
              <a:t>Digitale informatie bestaat uit enen en nullen.</a:t>
            </a:r>
          </a:p>
        </p:txBody>
      </p:sp>
    </p:spTree>
    <p:extLst>
      <p:ext uri="{BB962C8B-B14F-4D97-AF65-F5344CB8AC3E}">
        <p14:creationId xmlns:p14="http://schemas.microsoft.com/office/powerpoint/2010/main" val="17273294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ekstvak 5">
            <a:extLst>
              <a:ext uri="{FF2B5EF4-FFF2-40B4-BE49-F238E27FC236}">
                <a16:creationId xmlns:a16="http://schemas.microsoft.com/office/drawing/2014/main" id="{7339F158-7FA1-F395-3EE2-1828542CB31B}"/>
              </a:ext>
            </a:extLst>
          </p:cNvPr>
          <p:cNvSpPr txBox="1"/>
          <p:nvPr/>
        </p:nvSpPr>
        <p:spPr>
          <a:xfrm>
            <a:off x="429491" y="374073"/>
            <a:ext cx="6317673" cy="584775"/>
          </a:xfrm>
          <a:prstGeom prst="rect">
            <a:avLst/>
          </a:prstGeom>
          <a:noFill/>
        </p:spPr>
        <p:txBody>
          <a:bodyPr wrap="square" rtlCol="0">
            <a:spAutoFit/>
          </a:bodyPr>
          <a:lstStyle/>
          <a:p>
            <a:r>
              <a:rPr lang="nl-NL" sz="3200" b="1" dirty="0"/>
              <a:t>Oefeningen</a:t>
            </a:r>
          </a:p>
        </p:txBody>
      </p:sp>
      <p:sp>
        <p:nvSpPr>
          <p:cNvPr id="7" name="Tekstvak 6">
            <a:extLst>
              <a:ext uri="{FF2B5EF4-FFF2-40B4-BE49-F238E27FC236}">
                <a16:creationId xmlns:a16="http://schemas.microsoft.com/office/drawing/2014/main" id="{650E3892-F4FC-C536-4AC7-087E081D70EB}"/>
              </a:ext>
            </a:extLst>
          </p:cNvPr>
          <p:cNvSpPr txBox="1"/>
          <p:nvPr/>
        </p:nvSpPr>
        <p:spPr>
          <a:xfrm>
            <a:off x="592282" y="1132609"/>
            <a:ext cx="10879282" cy="646331"/>
          </a:xfrm>
          <a:prstGeom prst="rect">
            <a:avLst/>
          </a:prstGeom>
          <a:noFill/>
        </p:spPr>
        <p:txBody>
          <a:bodyPr wrap="square" rtlCol="0">
            <a:spAutoFit/>
          </a:bodyPr>
          <a:lstStyle/>
          <a:p>
            <a:r>
              <a:rPr lang="nl-NL" dirty="0"/>
              <a:t>Maak van Informatica Actief uit de module “Informatie Digitaal”, hoofdstuk 8, ” Digitale informatie in bestanden”, paragraaf 5.</a:t>
            </a:r>
          </a:p>
        </p:txBody>
      </p:sp>
    </p:spTree>
    <p:extLst>
      <p:ext uri="{BB962C8B-B14F-4D97-AF65-F5344CB8AC3E}">
        <p14:creationId xmlns:p14="http://schemas.microsoft.com/office/powerpoint/2010/main" val="29246710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0215CC38-C63B-3690-B8E2-184270428AD2}"/>
              </a:ext>
            </a:extLst>
          </p:cNvPr>
          <p:cNvSpPr txBox="1"/>
          <p:nvPr/>
        </p:nvSpPr>
        <p:spPr>
          <a:xfrm>
            <a:off x="429491" y="374073"/>
            <a:ext cx="6317673" cy="584775"/>
          </a:xfrm>
          <a:prstGeom prst="rect">
            <a:avLst/>
          </a:prstGeom>
          <a:noFill/>
        </p:spPr>
        <p:txBody>
          <a:bodyPr wrap="square" rtlCol="0">
            <a:spAutoFit/>
          </a:bodyPr>
          <a:lstStyle/>
          <a:p>
            <a:r>
              <a:rPr lang="nl-NL" sz="3200" b="1" dirty="0"/>
              <a:t>ASCII</a:t>
            </a:r>
          </a:p>
        </p:txBody>
      </p:sp>
      <p:sp>
        <p:nvSpPr>
          <p:cNvPr id="5" name="Tekstvak 4">
            <a:extLst>
              <a:ext uri="{FF2B5EF4-FFF2-40B4-BE49-F238E27FC236}">
                <a16:creationId xmlns:a16="http://schemas.microsoft.com/office/drawing/2014/main" id="{AEF97D7D-4B51-83C2-66D6-477E5E229A2E}"/>
              </a:ext>
            </a:extLst>
          </p:cNvPr>
          <p:cNvSpPr txBox="1"/>
          <p:nvPr/>
        </p:nvSpPr>
        <p:spPr>
          <a:xfrm>
            <a:off x="592282" y="1132609"/>
            <a:ext cx="10879282" cy="646331"/>
          </a:xfrm>
          <a:prstGeom prst="rect">
            <a:avLst/>
          </a:prstGeom>
          <a:noFill/>
        </p:spPr>
        <p:txBody>
          <a:bodyPr wrap="square" rtlCol="0">
            <a:spAutoFit/>
          </a:bodyPr>
          <a:lstStyle/>
          <a:p>
            <a:pPr marL="285750" indent="-285750">
              <a:buFont typeface="Arial" panose="020B0604020202020204" pitchFamily="34" charset="0"/>
              <a:buChar char="•"/>
            </a:pPr>
            <a:r>
              <a:rPr lang="nl-NL" dirty="0"/>
              <a:t>Tekst kan gedigitaliseerd worden door voor elk teken een binaire code af te spreken. Alle tekens geven we een nummer en de binaire versie van dit nummer is de representatie van een teken.</a:t>
            </a:r>
          </a:p>
        </p:txBody>
      </p:sp>
    </p:spTree>
    <p:extLst>
      <p:ext uri="{BB962C8B-B14F-4D97-AF65-F5344CB8AC3E}">
        <p14:creationId xmlns:p14="http://schemas.microsoft.com/office/powerpoint/2010/main" val="11389643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0215CC38-C63B-3690-B8E2-184270428AD2}"/>
              </a:ext>
            </a:extLst>
          </p:cNvPr>
          <p:cNvSpPr txBox="1"/>
          <p:nvPr/>
        </p:nvSpPr>
        <p:spPr>
          <a:xfrm>
            <a:off x="429491" y="374073"/>
            <a:ext cx="6317673" cy="584775"/>
          </a:xfrm>
          <a:prstGeom prst="rect">
            <a:avLst/>
          </a:prstGeom>
          <a:noFill/>
        </p:spPr>
        <p:txBody>
          <a:bodyPr wrap="square" rtlCol="0">
            <a:spAutoFit/>
          </a:bodyPr>
          <a:lstStyle/>
          <a:p>
            <a:r>
              <a:rPr lang="nl-NL" sz="3200" b="1" dirty="0"/>
              <a:t>ASCII</a:t>
            </a:r>
          </a:p>
        </p:txBody>
      </p:sp>
      <p:sp>
        <p:nvSpPr>
          <p:cNvPr id="5" name="Tekstvak 4">
            <a:extLst>
              <a:ext uri="{FF2B5EF4-FFF2-40B4-BE49-F238E27FC236}">
                <a16:creationId xmlns:a16="http://schemas.microsoft.com/office/drawing/2014/main" id="{AEF97D7D-4B51-83C2-66D6-477E5E229A2E}"/>
              </a:ext>
            </a:extLst>
          </p:cNvPr>
          <p:cNvSpPr txBox="1"/>
          <p:nvPr/>
        </p:nvSpPr>
        <p:spPr>
          <a:xfrm>
            <a:off x="592282" y="1132609"/>
            <a:ext cx="10879282" cy="1477328"/>
          </a:xfrm>
          <a:prstGeom prst="rect">
            <a:avLst/>
          </a:prstGeom>
          <a:noFill/>
        </p:spPr>
        <p:txBody>
          <a:bodyPr wrap="square" rtlCol="0">
            <a:spAutoFit/>
          </a:bodyPr>
          <a:lstStyle/>
          <a:p>
            <a:pPr marL="285750" indent="-285750">
              <a:buFont typeface="Arial" panose="020B0604020202020204" pitchFamily="34" charset="0"/>
              <a:buChar char="•"/>
            </a:pPr>
            <a:r>
              <a:rPr lang="nl-NL" dirty="0"/>
              <a:t>Tekst kan gedigitaliseerd worden door voor elk teken een binaire code af te spreken. Alle tekens geven we een nummer en de binaire versie van dit nummer is de representatie van een teken.</a:t>
            </a:r>
            <a:br>
              <a:rPr lang="nl-NL" dirty="0"/>
            </a:br>
            <a:endParaRPr lang="nl-NL" dirty="0"/>
          </a:p>
          <a:p>
            <a:pPr marL="285750" indent="-285750">
              <a:buFont typeface="Arial" panose="020B0604020202020204" pitchFamily="34" charset="0"/>
              <a:buChar char="•"/>
            </a:pPr>
            <a:r>
              <a:rPr lang="nl-NL" dirty="0"/>
              <a:t>De nummering van de meest voorkomende tekens is gestandaardiseerd in de ASCII-tabel (American Standard Code </a:t>
            </a:r>
            <a:r>
              <a:rPr lang="nl-NL" dirty="0" err="1"/>
              <a:t>for</a:t>
            </a:r>
            <a:r>
              <a:rPr lang="nl-NL" dirty="0"/>
              <a:t> Information </a:t>
            </a:r>
            <a:r>
              <a:rPr lang="nl-NL" dirty="0" err="1"/>
              <a:t>Interchange</a:t>
            </a:r>
            <a:r>
              <a:rPr lang="nl-NL" dirty="0"/>
              <a:t>). </a:t>
            </a:r>
          </a:p>
        </p:txBody>
      </p:sp>
    </p:spTree>
    <p:extLst>
      <p:ext uri="{BB962C8B-B14F-4D97-AF65-F5344CB8AC3E}">
        <p14:creationId xmlns:p14="http://schemas.microsoft.com/office/powerpoint/2010/main" val="25678046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0215CC38-C63B-3690-B8E2-184270428AD2}"/>
              </a:ext>
            </a:extLst>
          </p:cNvPr>
          <p:cNvSpPr txBox="1"/>
          <p:nvPr/>
        </p:nvSpPr>
        <p:spPr>
          <a:xfrm>
            <a:off x="429491" y="374073"/>
            <a:ext cx="6317673" cy="584775"/>
          </a:xfrm>
          <a:prstGeom prst="rect">
            <a:avLst/>
          </a:prstGeom>
          <a:noFill/>
        </p:spPr>
        <p:txBody>
          <a:bodyPr wrap="square" rtlCol="0">
            <a:spAutoFit/>
          </a:bodyPr>
          <a:lstStyle/>
          <a:p>
            <a:r>
              <a:rPr lang="nl-NL" sz="3200" b="1" dirty="0"/>
              <a:t>ASCII</a:t>
            </a:r>
          </a:p>
        </p:txBody>
      </p:sp>
      <p:sp>
        <p:nvSpPr>
          <p:cNvPr id="5" name="Tekstvak 4">
            <a:extLst>
              <a:ext uri="{FF2B5EF4-FFF2-40B4-BE49-F238E27FC236}">
                <a16:creationId xmlns:a16="http://schemas.microsoft.com/office/drawing/2014/main" id="{AEF97D7D-4B51-83C2-66D6-477E5E229A2E}"/>
              </a:ext>
            </a:extLst>
          </p:cNvPr>
          <p:cNvSpPr txBox="1"/>
          <p:nvPr/>
        </p:nvSpPr>
        <p:spPr>
          <a:xfrm>
            <a:off x="592282" y="1132609"/>
            <a:ext cx="10879282" cy="2031325"/>
          </a:xfrm>
          <a:prstGeom prst="rect">
            <a:avLst/>
          </a:prstGeom>
          <a:noFill/>
        </p:spPr>
        <p:txBody>
          <a:bodyPr wrap="square" rtlCol="0">
            <a:spAutoFit/>
          </a:bodyPr>
          <a:lstStyle/>
          <a:p>
            <a:pPr marL="285750" indent="-285750">
              <a:buFont typeface="Arial" panose="020B0604020202020204" pitchFamily="34" charset="0"/>
              <a:buChar char="•"/>
            </a:pPr>
            <a:r>
              <a:rPr lang="nl-NL" dirty="0"/>
              <a:t>Tekst kan gedigitaliseerd worden door voor elk teken een binaire code af te spreken. Alle tekens geven we een nummer en de binaire versie van dit nummer is de representatie van een teken.</a:t>
            </a:r>
            <a:br>
              <a:rPr lang="nl-NL" dirty="0"/>
            </a:br>
            <a:endParaRPr lang="nl-NL" dirty="0"/>
          </a:p>
          <a:p>
            <a:pPr marL="285750" indent="-285750">
              <a:buFont typeface="Arial" panose="020B0604020202020204" pitchFamily="34" charset="0"/>
              <a:buChar char="•"/>
            </a:pPr>
            <a:r>
              <a:rPr lang="nl-NL" dirty="0"/>
              <a:t>De nummering van de meest voorkomende tekens is gestandaardiseerd in de ASCII-tabel (American Standard Code </a:t>
            </a:r>
            <a:r>
              <a:rPr lang="nl-NL" dirty="0" err="1"/>
              <a:t>for</a:t>
            </a:r>
            <a:r>
              <a:rPr lang="nl-NL" dirty="0"/>
              <a:t> Information </a:t>
            </a:r>
            <a:r>
              <a:rPr lang="nl-NL" dirty="0" err="1"/>
              <a:t>Interchange</a:t>
            </a:r>
            <a:r>
              <a:rPr lang="nl-NL" dirty="0"/>
              <a:t>). </a:t>
            </a:r>
            <a:br>
              <a:rPr lang="nl-NL" dirty="0"/>
            </a:br>
            <a:endParaRPr lang="nl-NL" dirty="0"/>
          </a:p>
          <a:p>
            <a:pPr marL="285750" indent="-285750">
              <a:buFont typeface="Arial" panose="020B0604020202020204" pitchFamily="34" charset="0"/>
              <a:buChar char="•"/>
            </a:pPr>
            <a:r>
              <a:rPr lang="nl-NL" dirty="0"/>
              <a:t>In de ASCII-tabel wordt een letterteken voorgesteld door één byte.</a:t>
            </a:r>
          </a:p>
        </p:txBody>
      </p:sp>
    </p:spTree>
    <p:extLst>
      <p:ext uri="{BB962C8B-B14F-4D97-AF65-F5344CB8AC3E}">
        <p14:creationId xmlns:p14="http://schemas.microsoft.com/office/powerpoint/2010/main" val="5742603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0215CC38-C63B-3690-B8E2-184270428AD2}"/>
              </a:ext>
            </a:extLst>
          </p:cNvPr>
          <p:cNvSpPr txBox="1"/>
          <p:nvPr/>
        </p:nvSpPr>
        <p:spPr>
          <a:xfrm>
            <a:off x="429491" y="374073"/>
            <a:ext cx="6317673" cy="584775"/>
          </a:xfrm>
          <a:prstGeom prst="rect">
            <a:avLst/>
          </a:prstGeom>
          <a:noFill/>
        </p:spPr>
        <p:txBody>
          <a:bodyPr wrap="square" rtlCol="0">
            <a:spAutoFit/>
          </a:bodyPr>
          <a:lstStyle/>
          <a:p>
            <a:r>
              <a:rPr lang="nl-NL" sz="3200" b="1" dirty="0"/>
              <a:t>ASCII</a:t>
            </a:r>
          </a:p>
        </p:txBody>
      </p:sp>
      <p:sp>
        <p:nvSpPr>
          <p:cNvPr id="5" name="Tekstvak 4">
            <a:extLst>
              <a:ext uri="{FF2B5EF4-FFF2-40B4-BE49-F238E27FC236}">
                <a16:creationId xmlns:a16="http://schemas.microsoft.com/office/drawing/2014/main" id="{AEF97D7D-4B51-83C2-66D6-477E5E229A2E}"/>
              </a:ext>
            </a:extLst>
          </p:cNvPr>
          <p:cNvSpPr txBox="1"/>
          <p:nvPr/>
        </p:nvSpPr>
        <p:spPr>
          <a:xfrm>
            <a:off x="592282" y="1132609"/>
            <a:ext cx="10879282" cy="2862322"/>
          </a:xfrm>
          <a:prstGeom prst="rect">
            <a:avLst/>
          </a:prstGeom>
          <a:noFill/>
        </p:spPr>
        <p:txBody>
          <a:bodyPr wrap="square" rtlCol="0">
            <a:spAutoFit/>
          </a:bodyPr>
          <a:lstStyle/>
          <a:p>
            <a:pPr marL="285750" indent="-285750">
              <a:buFont typeface="Arial" panose="020B0604020202020204" pitchFamily="34" charset="0"/>
              <a:buChar char="•"/>
            </a:pPr>
            <a:r>
              <a:rPr lang="nl-NL" dirty="0"/>
              <a:t>Tekst kan gedigitaliseerd worden door voor elk teken een binaire code af te spreken. Alle tekens geven we een nummer en de binaire versie van dit nummer is de representatie van een teken.</a:t>
            </a:r>
            <a:br>
              <a:rPr lang="nl-NL" dirty="0"/>
            </a:br>
            <a:endParaRPr lang="nl-NL" dirty="0"/>
          </a:p>
          <a:p>
            <a:pPr marL="285750" indent="-285750">
              <a:buFont typeface="Arial" panose="020B0604020202020204" pitchFamily="34" charset="0"/>
              <a:buChar char="•"/>
            </a:pPr>
            <a:r>
              <a:rPr lang="nl-NL" dirty="0"/>
              <a:t>De nummering van de meest voorkomende tekens is gestandaardiseerd in de ASCII-tabel (American Standard Code </a:t>
            </a:r>
            <a:r>
              <a:rPr lang="nl-NL" dirty="0" err="1"/>
              <a:t>for</a:t>
            </a:r>
            <a:r>
              <a:rPr lang="nl-NL" dirty="0"/>
              <a:t> Information </a:t>
            </a:r>
            <a:r>
              <a:rPr lang="nl-NL" dirty="0" err="1"/>
              <a:t>Interchange</a:t>
            </a:r>
            <a:r>
              <a:rPr lang="nl-NL" dirty="0"/>
              <a:t>). </a:t>
            </a:r>
            <a:br>
              <a:rPr lang="nl-NL" dirty="0"/>
            </a:br>
            <a:endParaRPr lang="nl-NL" dirty="0"/>
          </a:p>
          <a:p>
            <a:pPr marL="285750" indent="-285750">
              <a:buFont typeface="Arial" panose="020B0604020202020204" pitchFamily="34" charset="0"/>
              <a:buChar char="•"/>
            </a:pPr>
            <a:r>
              <a:rPr lang="nl-NL" dirty="0"/>
              <a:t>In de ASCII-tabel wordt een letterteken voorgesteld door één byte. </a:t>
            </a:r>
            <a:br>
              <a:rPr lang="nl-NL" dirty="0"/>
            </a:br>
            <a:endParaRPr lang="nl-NL" dirty="0"/>
          </a:p>
          <a:p>
            <a:pPr marL="285750" indent="-285750">
              <a:buFont typeface="Arial" panose="020B0604020202020204" pitchFamily="34" charset="0"/>
              <a:buChar char="•"/>
            </a:pPr>
            <a:r>
              <a:rPr lang="nl-NL" dirty="0"/>
              <a:t>De numerieke waarde van A is 65, binair 01000001, de numeriek waarde van a is 97, binair 01100001.</a:t>
            </a:r>
            <a:br>
              <a:rPr lang="nl-NL" dirty="0"/>
            </a:br>
            <a:endParaRPr lang="nl-NL" dirty="0"/>
          </a:p>
        </p:txBody>
      </p:sp>
    </p:spTree>
    <p:extLst>
      <p:ext uri="{BB962C8B-B14F-4D97-AF65-F5344CB8AC3E}">
        <p14:creationId xmlns:p14="http://schemas.microsoft.com/office/powerpoint/2010/main" val="35433240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0215CC38-C63B-3690-B8E2-184270428AD2}"/>
              </a:ext>
            </a:extLst>
          </p:cNvPr>
          <p:cNvSpPr txBox="1"/>
          <p:nvPr/>
        </p:nvSpPr>
        <p:spPr>
          <a:xfrm>
            <a:off x="429491" y="374073"/>
            <a:ext cx="6317673" cy="584775"/>
          </a:xfrm>
          <a:prstGeom prst="rect">
            <a:avLst/>
          </a:prstGeom>
          <a:noFill/>
        </p:spPr>
        <p:txBody>
          <a:bodyPr wrap="square" rtlCol="0">
            <a:spAutoFit/>
          </a:bodyPr>
          <a:lstStyle/>
          <a:p>
            <a:r>
              <a:rPr lang="nl-NL" sz="3200" b="1" dirty="0"/>
              <a:t>ASCII</a:t>
            </a:r>
          </a:p>
        </p:txBody>
      </p:sp>
      <p:sp>
        <p:nvSpPr>
          <p:cNvPr id="5" name="Tekstvak 4">
            <a:extLst>
              <a:ext uri="{FF2B5EF4-FFF2-40B4-BE49-F238E27FC236}">
                <a16:creationId xmlns:a16="http://schemas.microsoft.com/office/drawing/2014/main" id="{AEF97D7D-4B51-83C2-66D6-477E5E229A2E}"/>
              </a:ext>
            </a:extLst>
          </p:cNvPr>
          <p:cNvSpPr txBox="1"/>
          <p:nvPr/>
        </p:nvSpPr>
        <p:spPr>
          <a:xfrm>
            <a:off x="592282" y="1132609"/>
            <a:ext cx="10879282" cy="3139321"/>
          </a:xfrm>
          <a:prstGeom prst="rect">
            <a:avLst/>
          </a:prstGeom>
          <a:noFill/>
        </p:spPr>
        <p:txBody>
          <a:bodyPr wrap="square" rtlCol="0">
            <a:spAutoFit/>
          </a:bodyPr>
          <a:lstStyle/>
          <a:p>
            <a:pPr marL="285750" indent="-285750">
              <a:buFont typeface="Arial" panose="020B0604020202020204" pitchFamily="34" charset="0"/>
              <a:buChar char="•"/>
            </a:pPr>
            <a:r>
              <a:rPr lang="nl-NL" dirty="0"/>
              <a:t>Tekst kan gedigitaliseerd worden door voor elk teken een binaire code af te spreken. Alle tekens geven we een nummer en de binaire versie van dit nummer is de representatie van een teken.</a:t>
            </a:r>
            <a:br>
              <a:rPr lang="nl-NL" dirty="0"/>
            </a:br>
            <a:endParaRPr lang="nl-NL" dirty="0"/>
          </a:p>
          <a:p>
            <a:pPr marL="285750" indent="-285750">
              <a:buFont typeface="Arial" panose="020B0604020202020204" pitchFamily="34" charset="0"/>
              <a:buChar char="•"/>
            </a:pPr>
            <a:r>
              <a:rPr lang="nl-NL" dirty="0"/>
              <a:t>De nummering van de meest voorkomende tekens is gestandaardiseerd in de ASCII-tabel (American Standard Code </a:t>
            </a:r>
            <a:r>
              <a:rPr lang="nl-NL" dirty="0" err="1"/>
              <a:t>for</a:t>
            </a:r>
            <a:r>
              <a:rPr lang="nl-NL" dirty="0"/>
              <a:t> Information </a:t>
            </a:r>
            <a:r>
              <a:rPr lang="nl-NL" dirty="0" err="1"/>
              <a:t>Interchange</a:t>
            </a:r>
            <a:r>
              <a:rPr lang="nl-NL" dirty="0"/>
              <a:t>). </a:t>
            </a:r>
            <a:br>
              <a:rPr lang="nl-NL" dirty="0"/>
            </a:br>
            <a:endParaRPr lang="nl-NL" dirty="0"/>
          </a:p>
          <a:p>
            <a:pPr marL="285750" indent="-285750">
              <a:buFont typeface="Arial" panose="020B0604020202020204" pitchFamily="34" charset="0"/>
              <a:buChar char="•"/>
            </a:pPr>
            <a:r>
              <a:rPr lang="nl-NL" dirty="0"/>
              <a:t>In de ASCII-tabel wordt een letterteken voorgesteld door één byte.</a:t>
            </a:r>
            <a:br>
              <a:rPr lang="nl-NL" dirty="0"/>
            </a:br>
            <a:r>
              <a:rPr lang="nl-NL" dirty="0"/>
              <a:t> </a:t>
            </a:r>
          </a:p>
          <a:p>
            <a:pPr marL="285750" indent="-285750">
              <a:buFont typeface="Arial" panose="020B0604020202020204" pitchFamily="34" charset="0"/>
              <a:buChar char="•"/>
            </a:pPr>
            <a:r>
              <a:rPr lang="nl-NL" dirty="0"/>
              <a:t>De numerieke waarde van A is 65, binair 01000001, de numeriek waarde van a is 97, binair 01100001.</a:t>
            </a:r>
            <a:br>
              <a:rPr lang="nl-NL" dirty="0"/>
            </a:br>
            <a:endParaRPr lang="nl-NL" dirty="0"/>
          </a:p>
          <a:p>
            <a:pPr marL="285750" indent="-285750">
              <a:buFont typeface="Arial" panose="020B0604020202020204" pitchFamily="34" charset="0"/>
              <a:buChar char="•"/>
            </a:pPr>
            <a:r>
              <a:rPr lang="nl-NL" dirty="0"/>
              <a:t>Deze waarden kunnen hexadecimaal worden gerepresenteerd.</a:t>
            </a:r>
          </a:p>
        </p:txBody>
      </p:sp>
    </p:spTree>
    <p:extLst>
      <p:ext uri="{BB962C8B-B14F-4D97-AF65-F5344CB8AC3E}">
        <p14:creationId xmlns:p14="http://schemas.microsoft.com/office/powerpoint/2010/main" val="32959371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a:extLst>
              <a:ext uri="{FF2B5EF4-FFF2-40B4-BE49-F238E27FC236}">
                <a16:creationId xmlns:a16="http://schemas.microsoft.com/office/drawing/2014/main" id="{57138208-427A-9DA6-BB8B-A5CA3F4A103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5725"/>
            <a:ext cx="12192000" cy="6686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58227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0215CC38-C63B-3690-B8E2-184270428AD2}"/>
              </a:ext>
            </a:extLst>
          </p:cNvPr>
          <p:cNvSpPr txBox="1"/>
          <p:nvPr/>
        </p:nvSpPr>
        <p:spPr>
          <a:xfrm>
            <a:off x="429491" y="374073"/>
            <a:ext cx="6317673" cy="584775"/>
          </a:xfrm>
          <a:prstGeom prst="rect">
            <a:avLst/>
          </a:prstGeom>
          <a:noFill/>
        </p:spPr>
        <p:txBody>
          <a:bodyPr wrap="square" rtlCol="0">
            <a:spAutoFit/>
          </a:bodyPr>
          <a:lstStyle/>
          <a:p>
            <a:r>
              <a:rPr lang="nl-NL" sz="3200" b="1" dirty="0"/>
              <a:t>ASCII &amp; ISO</a:t>
            </a:r>
          </a:p>
        </p:txBody>
      </p:sp>
      <p:sp>
        <p:nvSpPr>
          <p:cNvPr id="5" name="Tekstvak 4">
            <a:extLst>
              <a:ext uri="{FF2B5EF4-FFF2-40B4-BE49-F238E27FC236}">
                <a16:creationId xmlns:a16="http://schemas.microsoft.com/office/drawing/2014/main" id="{AEF97D7D-4B51-83C2-66D6-477E5E229A2E}"/>
              </a:ext>
            </a:extLst>
          </p:cNvPr>
          <p:cNvSpPr txBox="1"/>
          <p:nvPr/>
        </p:nvSpPr>
        <p:spPr>
          <a:xfrm>
            <a:off x="592282" y="1132609"/>
            <a:ext cx="10879282" cy="646331"/>
          </a:xfrm>
          <a:prstGeom prst="rect">
            <a:avLst/>
          </a:prstGeom>
          <a:noFill/>
        </p:spPr>
        <p:txBody>
          <a:bodyPr wrap="square" rtlCol="0">
            <a:spAutoFit/>
          </a:bodyPr>
          <a:lstStyle/>
          <a:p>
            <a:pPr marL="285750" indent="-285750">
              <a:buFont typeface="Arial" panose="020B0604020202020204" pitchFamily="34" charset="0"/>
              <a:buChar char="•"/>
            </a:pPr>
            <a:r>
              <a:rPr lang="nl-NL" dirty="0"/>
              <a:t>In een byte, 8 bits, passen 255 waarden.</a:t>
            </a:r>
            <a:br>
              <a:rPr lang="nl-NL" dirty="0"/>
            </a:br>
            <a:endParaRPr lang="nl-NL" dirty="0"/>
          </a:p>
        </p:txBody>
      </p:sp>
    </p:spTree>
    <p:extLst>
      <p:ext uri="{BB962C8B-B14F-4D97-AF65-F5344CB8AC3E}">
        <p14:creationId xmlns:p14="http://schemas.microsoft.com/office/powerpoint/2010/main" val="19842567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0215CC38-C63B-3690-B8E2-184270428AD2}"/>
              </a:ext>
            </a:extLst>
          </p:cNvPr>
          <p:cNvSpPr txBox="1"/>
          <p:nvPr/>
        </p:nvSpPr>
        <p:spPr>
          <a:xfrm>
            <a:off x="429491" y="374073"/>
            <a:ext cx="6317673" cy="584775"/>
          </a:xfrm>
          <a:prstGeom prst="rect">
            <a:avLst/>
          </a:prstGeom>
          <a:noFill/>
        </p:spPr>
        <p:txBody>
          <a:bodyPr wrap="square" rtlCol="0">
            <a:spAutoFit/>
          </a:bodyPr>
          <a:lstStyle/>
          <a:p>
            <a:r>
              <a:rPr lang="nl-NL" sz="3200" b="1" dirty="0"/>
              <a:t>ASCII &amp; ISO</a:t>
            </a:r>
          </a:p>
        </p:txBody>
      </p:sp>
      <p:sp>
        <p:nvSpPr>
          <p:cNvPr id="5" name="Tekstvak 4">
            <a:extLst>
              <a:ext uri="{FF2B5EF4-FFF2-40B4-BE49-F238E27FC236}">
                <a16:creationId xmlns:a16="http://schemas.microsoft.com/office/drawing/2014/main" id="{AEF97D7D-4B51-83C2-66D6-477E5E229A2E}"/>
              </a:ext>
            </a:extLst>
          </p:cNvPr>
          <p:cNvSpPr txBox="1"/>
          <p:nvPr/>
        </p:nvSpPr>
        <p:spPr>
          <a:xfrm>
            <a:off x="592282" y="1132609"/>
            <a:ext cx="10879282" cy="1200329"/>
          </a:xfrm>
          <a:prstGeom prst="rect">
            <a:avLst/>
          </a:prstGeom>
          <a:noFill/>
        </p:spPr>
        <p:txBody>
          <a:bodyPr wrap="square" rtlCol="0">
            <a:spAutoFit/>
          </a:bodyPr>
          <a:lstStyle/>
          <a:p>
            <a:pPr marL="285750" indent="-285750">
              <a:buFont typeface="Arial" panose="020B0604020202020204" pitchFamily="34" charset="0"/>
              <a:buChar char="•"/>
            </a:pPr>
            <a:r>
              <a:rPr lang="nl-NL" dirty="0"/>
              <a:t>In een byte, 8 bits, passen 255 waarden.</a:t>
            </a:r>
            <a:br>
              <a:rPr lang="nl-NL" dirty="0"/>
            </a:br>
            <a:endParaRPr lang="nl-NL" dirty="0"/>
          </a:p>
          <a:p>
            <a:pPr marL="285750" indent="-285750">
              <a:buFont typeface="Arial" panose="020B0604020202020204" pitchFamily="34" charset="0"/>
              <a:buChar char="•"/>
            </a:pPr>
            <a:r>
              <a:rPr lang="nl-NL" dirty="0"/>
              <a:t>De 8 bits ASCII-tabel met 128 tekens is daardoor uitgebreid met verschillende ISO-standaarden voor speciale tekens, bijvoorbeeld uit verschillende talen.</a:t>
            </a:r>
          </a:p>
        </p:txBody>
      </p:sp>
    </p:spTree>
    <p:extLst>
      <p:ext uri="{BB962C8B-B14F-4D97-AF65-F5344CB8AC3E}">
        <p14:creationId xmlns:p14="http://schemas.microsoft.com/office/powerpoint/2010/main" val="24744188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0215CC38-C63B-3690-B8E2-184270428AD2}"/>
              </a:ext>
            </a:extLst>
          </p:cNvPr>
          <p:cNvSpPr txBox="1"/>
          <p:nvPr/>
        </p:nvSpPr>
        <p:spPr>
          <a:xfrm>
            <a:off x="429491" y="374073"/>
            <a:ext cx="6317673" cy="584775"/>
          </a:xfrm>
          <a:prstGeom prst="rect">
            <a:avLst/>
          </a:prstGeom>
          <a:noFill/>
        </p:spPr>
        <p:txBody>
          <a:bodyPr wrap="square" rtlCol="0">
            <a:spAutoFit/>
          </a:bodyPr>
          <a:lstStyle/>
          <a:p>
            <a:r>
              <a:rPr lang="nl-NL" sz="3200" b="1" dirty="0"/>
              <a:t>ASCII &amp; ISO</a:t>
            </a:r>
          </a:p>
        </p:txBody>
      </p:sp>
      <p:sp>
        <p:nvSpPr>
          <p:cNvPr id="5" name="Tekstvak 4">
            <a:extLst>
              <a:ext uri="{FF2B5EF4-FFF2-40B4-BE49-F238E27FC236}">
                <a16:creationId xmlns:a16="http://schemas.microsoft.com/office/drawing/2014/main" id="{AEF97D7D-4B51-83C2-66D6-477E5E229A2E}"/>
              </a:ext>
            </a:extLst>
          </p:cNvPr>
          <p:cNvSpPr txBox="1"/>
          <p:nvPr/>
        </p:nvSpPr>
        <p:spPr>
          <a:xfrm>
            <a:off x="592282" y="1132609"/>
            <a:ext cx="10879282" cy="2031325"/>
          </a:xfrm>
          <a:prstGeom prst="rect">
            <a:avLst/>
          </a:prstGeom>
          <a:noFill/>
        </p:spPr>
        <p:txBody>
          <a:bodyPr wrap="square" rtlCol="0">
            <a:spAutoFit/>
          </a:bodyPr>
          <a:lstStyle/>
          <a:p>
            <a:pPr marL="285750" indent="-285750">
              <a:buFont typeface="Arial" panose="020B0604020202020204" pitchFamily="34" charset="0"/>
              <a:buChar char="•"/>
            </a:pPr>
            <a:r>
              <a:rPr lang="nl-NL" dirty="0"/>
              <a:t>In een byte, 8 bits, passen 255 waarden.</a:t>
            </a:r>
            <a:br>
              <a:rPr lang="nl-NL" dirty="0"/>
            </a:br>
            <a:endParaRPr lang="nl-NL" dirty="0"/>
          </a:p>
          <a:p>
            <a:pPr marL="285750" indent="-285750">
              <a:buFont typeface="Arial" panose="020B0604020202020204" pitchFamily="34" charset="0"/>
              <a:buChar char="•"/>
            </a:pPr>
            <a:r>
              <a:rPr lang="nl-NL" dirty="0"/>
              <a:t>De 8 bits ASCII-tabel met 128 tekens is daardoor uitgebreid met verschillende ISO-standaarden voor speciale tekens, bijvoorbeeld uit verschillende talen.</a:t>
            </a:r>
            <a:br>
              <a:rPr lang="nl-NL" dirty="0"/>
            </a:br>
            <a:endParaRPr lang="nl-NL" dirty="0"/>
          </a:p>
          <a:p>
            <a:pPr marL="285750" indent="-285750">
              <a:buFont typeface="Arial" panose="020B0604020202020204" pitchFamily="34" charset="0"/>
              <a:buChar char="•"/>
            </a:pPr>
            <a:r>
              <a:rPr lang="nl-NL" dirty="0"/>
              <a:t>Een bekende standaard is ISO 8859-1, ook wel Western ISO Latin 1, kortweg Latin 1 genoemd, waardoor er ruimte is voor het euroteken (€).</a:t>
            </a:r>
          </a:p>
        </p:txBody>
      </p:sp>
    </p:spTree>
    <p:extLst>
      <p:ext uri="{BB962C8B-B14F-4D97-AF65-F5344CB8AC3E}">
        <p14:creationId xmlns:p14="http://schemas.microsoft.com/office/powerpoint/2010/main" val="18728940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9D4D222C-D8F9-DF0F-1154-C24907331E41}"/>
              </a:ext>
            </a:extLst>
          </p:cNvPr>
          <p:cNvSpPr txBox="1"/>
          <p:nvPr/>
        </p:nvSpPr>
        <p:spPr>
          <a:xfrm>
            <a:off x="429491" y="374073"/>
            <a:ext cx="6317673" cy="584775"/>
          </a:xfrm>
          <a:prstGeom prst="rect">
            <a:avLst/>
          </a:prstGeom>
          <a:noFill/>
        </p:spPr>
        <p:txBody>
          <a:bodyPr wrap="square" rtlCol="0">
            <a:spAutoFit/>
          </a:bodyPr>
          <a:lstStyle/>
          <a:p>
            <a:r>
              <a:rPr lang="nl-NL" sz="3200" b="1" dirty="0"/>
              <a:t>Digitale Informatie</a:t>
            </a:r>
          </a:p>
        </p:txBody>
      </p:sp>
      <p:sp>
        <p:nvSpPr>
          <p:cNvPr id="5" name="Tekstvak 4">
            <a:extLst>
              <a:ext uri="{FF2B5EF4-FFF2-40B4-BE49-F238E27FC236}">
                <a16:creationId xmlns:a16="http://schemas.microsoft.com/office/drawing/2014/main" id="{81DE6715-7ABA-7D7A-010D-DD869AEFAC56}"/>
              </a:ext>
            </a:extLst>
          </p:cNvPr>
          <p:cNvSpPr txBox="1"/>
          <p:nvPr/>
        </p:nvSpPr>
        <p:spPr>
          <a:xfrm>
            <a:off x="592282" y="1132609"/>
            <a:ext cx="10879282" cy="1200329"/>
          </a:xfrm>
          <a:prstGeom prst="rect">
            <a:avLst/>
          </a:prstGeom>
          <a:noFill/>
        </p:spPr>
        <p:txBody>
          <a:bodyPr wrap="square" rtlCol="0">
            <a:spAutoFit/>
          </a:bodyPr>
          <a:lstStyle/>
          <a:p>
            <a:pPr marL="285750" indent="-285750">
              <a:buFont typeface="Arial" panose="020B0604020202020204" pitchFamily="34" charset="0"/>
              <a:buChar char="•"/>
            </a:pPr>
            <a:r>
              <a:rPr lang="nl-NL" dirty="0"/>
              <a:t>Digitale informatie bestaat uit enen en nullen.</a:t>
            </a:r>
            <a:br>
              <a:rPr lang="nl-NL" dirty="0"/>
            </a:br>
            <a:endParaRPr lang="nl-NL" dirty="0"/>
          </a:p>
          <a:p>
            <a:pPr marL="285750" indent="-285750">
              <a:buFont typeface="Arial" panose="020B0604020202020204" pitchFamily="34" charset="0"/>
              <a:buChar char="•"/>
            </a:pPr>
            <a:r>
              <a:rPr lang="nl-NL" dirty="0"/>
              <a:t>Deze informatie wordt opgeslagen in bestanden, die op hun beurt kunnen worden opgeslagen in mappen, directories of folders, drie verschillende namen voor hetzelfde.</a:t>
            </a:r>
          </a:p>
        </p:txBody>
      </p:sp>
    </p:spTree>
    <p:extLst>
      <p:ext uri="{BB962C8B-B14F-4D97-AF65-F5344CB8AC3E}">
        <p14:creationId xmlns:p14="http://schemas.microsoft.com/office/powerpoint/2010/main" val="5669684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0215CC38-C63B-3690-B8E2-184270428AD2}"/>
              </a:ext>
            </a:extLst>
          </p:cNvPr>
          <p:cNvSpPr txBox="1"/>
          <p:nvPr/>
        </p:nvSpPr>
        <p:spPr>
          <a:xfrm>
            <a:off x="429491" y="374073"/>
            <a:ext cx="6317673" cy="584775"/>
          </a:xfrm>
          <a:prstGeom prst="rect">
            <a:avLst/>
          </a:prstGeom>
          <a:noFill/>
        </p:spPr>
        <p:txBody>
          <a:bodyPr wrap="square" rtlCol="0">
            <a:spAutoFit/>
          </a:bodyPr>
          <a:lstStyle/>
          <a:p>
            <a:r>
              <a:rPr lang="nl-NL" sz="3200" b="1" dirty="0"/>
              <a:t>ASCII &amp; ISO</a:t>
            </a:r>
          </a:p>
        </p:txBody>
      </p:sp>
      <p:sp>
        <p:nvSpPr>
          <p:cNvPr id="5" name="Tekstvak 4">
            <a:extLst>
              <a:ext uri="{FF2B5EF4-FFF2-40B4-BE49-F238E27FC236}">
                <a16:creationId xmlns:a16="http://schemas.microsoft.com/office/drawing/2014/main" id="{AEF97D7D-4B51-83C2-66D6-477E5E229A2E}"/>
              </a:ext>
            </a:extLst>
          </p:cNvPr>
          <p:cNvSpPr txBox="1"/>
          <p:nvPr/>
        </p:nvSpPr>
        <p:spPr>
          <a:xfrm>
            <a:off x="592282" y="1132609"/>
            <a:ext cx="10879282" cy="3139321"/>
          </a:xfrm>
          <a:prstGeom prst="rect">
            <a:avLst/>
          </a:prstGeom>
          <a:noFill/>
        </p:spPr>
        <p:txBody>
          <a:bodyPr wrap="square" rtlCol="0">
            <a:spAutoFit/>
          </a:bodyPr>
          <a:lstStyle/>
          <a:p>
            <a:pPr marL="285750" indent="-285750">
              <a:buFont typeface="Arial" panose="020B0604020202020204" pitchFamily="34" charset="0"/>
              <a:buChar char="•"/>
            </a:pPr>
            <a:r>
              <a:rPr lang="nl-NL" dirty="0"/>
              <a:t>In een byte, 8 bits, passen 255 waarden.</a:t>
            </a:r>
            <a:br>
              <a:rPr lang="nl-NL" dirty="0"/>
            </a:br>
            <a:endParaRPr lang="nl-NL" dirty="0"/>
          </a:p>
          <a:p>
            <a:pPr marL="285750" indent="-285750">
              <a:buFont typeface="Arial" panose="020B0604020202020204" pitchFamily="34" charset="0"/>
              <a:buChar char="•"/>
            </a:pPr>
            <a:r>
              <a:rPr lang="nl-NL" dirty="0"/>
              <a:t>De 8 bits ASCII-tabel met 128 tekens is daardoor uitgebreid met verschillende ISO-standaarden voor speciale tekens, bijvoorbeeld uit verschillende talen.</a:t>
            </a:r>
            <a:br>
              <a:rPr lang="nl-NL" dirty="0"/>
            </a:br>
            <a:endParaRPr lang="nl-NL" dirty="0"/>
          </a:p>
          <a:p>
            <a:pPr marL="285750" indent="-285750">
              <a:buFont typeface="Arial" panose="020B0604020202020204" pitchFamily="34" charset="0"/>
              <a:buChar char="•"/>
            </a:pPr>
            <a:r>
              <a:rPr lang="nl-NL" dirty="0"/>
              <a:t>Een bekende standaard is ISO 8859-1, ook wel Western ISO Latin 1, kortweg Latin 1 genoemd, waardoor er ruimte is voor het euroteken (€).</a:t>
            </a:r>
            <a:br>
              <a:rPr lang="nl-NL" dirty="0"/>
            </a:br>
            <a:endParaRPr lang="nl-NL" dirty="0"/>
          </a:p>
          <a:p>
            <a:pPr marL="285750" indent="-285750">
              <a:buFont typeface="Arial" panose="020B0604020202020204" pitchFamily="34" charset="0"/>
              <a:buChar char="•"/>
            </a:pPr>
            <a:r>
              <a:rPr lang="nl-NL" dirty="0"/>
              <a:t>De ISO-standaard 8859 heeft ook tekens voor andere talen, zoals Russisch, Arabisch en Grieks. Deze hebben een ander getal achter het kernnummer van de standaard. Zo is bijvoorbeeld ISO 8859-7 de standaard voor Grieks.</a:t>
            </a:r>
          </a:p>
        </p:txBody>
      </p:sp>
    </p:spTree>
    <p:extLst>
      <p:ext uri="{BB962C8B-B14F-4D97-AF65-F5344CB8AC3E}">
        <p14:creationId xmlns:p14="http://schemas.microsoft.com/office/powerpoint/2010/main" val="30548163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0215CC38-C63B-3690-B8E2-184270428AD2}"/>
              </a:ext>
            </a:extLst>
          </p:cNvPr>
          <p:cNvSpPr txBox="1"/>
          <p:nvPr/>
        </p:nvSpPr>
        <p:spPr>
          <a:xfrm>
            <a:off x="429491" y="374073"/>
            <a:ext cx="6317673" cy="584775"/>
          </a:xfrm>
          <a:prstGeom prst="rect">
            <a:avLst/>
          </a:prstGeom>
          <a:noFill/>
        </p:spPr>
        <p:txBody>
          <a:bodyPr wrap="square" rtlCol="0">
            <a:spAutoFit/>
          </a:bodyPr>
          <a:lstStyle/>
          <a:p>
            <a:r>
              <a:rPr lang="nl-NL" sz="3200" b="1" dirty="0"/>
              <a:t>ASCII &amp; ISO</a:t>
            </a:r>
          </a:p>
        </p:txBody>
      </p:sp>
      <p:sp>
        <p:nvSpPr>
          <p:cNvPr id="5" name="Tekstvak 4">
            <a:extLst>
              <a:ext uri="{FF2B5EF4-FFF2-40B4-BE49-F238E27FC236}">
                <a16:creationId xmlns:a16="http://schemas.microsoft.com/office/drawing/2014/main" id="{AEF97D7D-4B51-83C2-66D6-477E5E229A2E}"/>
              </a:ext>
            </a:extLst>
          </p:cNvPr>
          <p:cNvSpPr txBox="1"/>
          <p:nvPr/>
        </p:nvSpPr>
        <p:spPr>
          <a:xfrm>
            <a:off x="592282" y="1132609"/>
            <a:ext cx="10879282" cy="4247317"/>
          </a:xfrm>
          <a:prstGeom prst="rect">
            <a:avLst/>
          </a:prstGeom>
          <a:noFill/>
        </p:spPr>
        <p:txBody>
          <a:bodyPr wrap="square" rtlCol="0">
            <a:spAutoFit/>
          </a:bodyPr>
          <a:lstStyle/>
          <a:p>
            <a:pPr marL="285750" indent="-285750">
              <a:buFont typeface="Arial" panose="020B0604020202020204" pitchFamily="34" charset="0"/>
              <a:buChar char="•"/>
            </a:pPr>
            <a:r>
              <a:rPr lang="nl-NL" dirty="0"/>
              <a:t>In een byte, 8 bits, passen 255 waarden.</a:t>
            </a:r>
            <a:br>
              <a:rPr lang="nl-NL" dirty="0"/>
            </a:br>
            <a:endParaRPr lang="nl-NL" dirty="0"/>
          </a:p>
          <a:p>
            <a:pPr marL="285750" indent="-285750">
              <a:buFont typeface="Arial" panose="020B0604020202020204" pitchFamily="34" charset="0"/>
              <a:buChar char="•"/>
            </a:pPr>
            <a:r>
              <a:rPr lang="nl-NL" dirty="0"/>
              <a:t>De 8 bits ASCII-tabel met 128 tekens is daardoor uitgebreid met verschillende ISO-standaarden voor speciale tekens, bijvoorbeeld uit verschillende talen.</a:t>
            </a:r>
            <a:br>
              <a:rPr lang="nl-NL" dirty="0"/>
            </a:br>
            <a:endParaRPr lang="nl-NL" dirty="0"/>
          </a:p>
          <a:p>
            <a:pPr marL="285750" indent="-285750">
              <a:buFont typeface="Arial" panose="020B0604020202020204" pitchFamily="34" charset="0"/>
              <a:buChar char="•"/>
            </a:pPr>
            <a:r>
              <a:rPr lang="nl-NL" dirty="0"/>
              <a:t>Een bekende standaard is ISO 8859-1, ook wel Western ISO Latin 1, kortweg Latin 1 genoemd, waardoor er ruimte is voor het euroteken (€).</a:t>
            </a:r>
            <a:br>
              <a:rPr lang="nl-NL" dirty="0"/>
            </a:br>
            <a:endParaRPr lang="nl-NL" dirty="0"/>
          </a:p>
          <a:p>
            <a:pPr marL="285750" indent="-285750">
              <a:buFont typeface="Arial" panose="020B0604020202020204" pitchFamily="34" charset="0"/>
              <a:buChar char="•"/>
            </a:pPr>
            <a:r>
              <a:rPr lang="nl-NL" dirty="0"/>
              <a:t>De ISO-standaard 8859 heeft ook tekens voor andere talen, zoals Russisch, Arabisch en Grieks. Deze hebben een ander getal achter het kernnummer van de standaard. Zo is bijvoorbeeld ISO 8859-7 de standaard voor Grieks.</a:t>
            </a:r>
            <a:br>
              <a:rPr lang="nl-NL" dirty="0"/>
            </a:br>
            <a:endParaRPr lang="nl-NL" dirty="0"/>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In een HTML4-bestand kan je in de header aangeven welke tekenset gebruikt wordt, zoals bijvoorbeeld voor Grieks:</a:t>
            </a:r>
            <a:br>
              <a:rPr lang="nl-NL" b="0" i="0" dirty="0">
                <a:solidFill>
                  <a:srgbClr val="1D2125"/>
                </a:solidFill>
                <a:effectLst/>
                <a:highlight>
                  <a:srgbClr val="FFFFFF"/>
                </a:highlight>
                <a:latin typeface="-apple-system"/>
              </a:rPr>
            </a:br>
            <a:r>
              <a:rPr lang="nl-NL" b="0" i="0" dirty="0">
                <a:solidFill>
                  <a:srgbClr val="1D2125"/>
                </a:solidFill>
                <a:effectLst/>
                <a:highlight>
                  <a:srgbClr val="FFFFFF"/>
                </a:highlight>
                <a:latin typeface="-apple-system"/>
              </a:rPr>
              <a:t>	&lt;meta http-</a:t>
            </a:r>
            <a:r>
              <a:rPr lang="nl-NL" b="0" i="0" dirty="0" err="1">
                <a:solidFill>
                  <a:srgbClr val="1D2125"/>
                </a:solidFill>
                <a:effectLst/>
                <a:highlight>
                  <a:srgbClr val="FFFFFF"/>
                </a:highlight>
                <a:latin typeface="-apple-system"/>
              </a:rPr>
              <a:t>equiv</a:t>
            </a:r>
            <a:r>
              <a:rPr lang="nl-NL" b="0" i="0" dirty="0">
                <a:solidFill>
                  <a:srgbClr val="1D2125"/>
                </a:solidFill>
                <a:effectLst/>
                <a:highlight>
                  <a:srgbClr val="FFFFFF"/>
                </a:highlight>
                <a:latin typeface="-apple-system"/>
              </a:rPr>
              <a:t>="Content-Type" content="</a:t>
            </a:r>
            <a:r>
              <a:rPr lang="nl-NL" b="0" i="0" dirty="0" err="1">
                <a:solidFill>
                  <a:srgbClr val="1D2125"/>
                </a:solidFill>
                <a:effectLst/>
                <a:highlight>
                  <a:srgbClr val="FFFFFF"/>
                </a:highlight>
                <a:latin typeface="-apple-system"/>
              </a:rPr>
              <a:t>text</a:t>
            </a:r>
            <a:r>
              <a:rPr lang="nl-NL" b="0" i="0" dirty="0">
                <a:solidFill>
                  <a:srgbClr val="1D2125"/>
                </a:solidFill>
                <a:effectLst/>
                <a:highlight>
                  <a:srgbClr val="FFFFFF"/>
                </a:highlight>
                <a:latin typeface="-apple-system"/>
              </a:rPr>
              <a:t>/</a:t>
            </a:r>
            <a:r>
              <a:rPr lang="nl-NL" b="0" i="0" dirty="0" err="1">
                <a:solidFill>
                  <a:srgbClr val="1D2125"/>
                </a:solidFill>
                <a:effectLst/>
                <a:highlight>
                  <a:srgbClr val="FFFFFF"/>
                </a:highlight>
                <a:latin typeface="-apple-system"/>
              </a:rPr>
              <a:t>html;charset</a:t>
            </a:r>
            <a:r>
              <a:rPr lang="nl-NL" b="0" i="0" dirty="0">
                <a:solidFill>
                  <a:srgbClr val="1D2125"/>
                </a:solidFill>
                <a:effectLst/>
                <a:highlight>
                  <a:srgbClr val="FFFFFF"/>
                </a:highlight>
                <a:latin typeface="-apple-system"/>
              </a:rPr>
              <a:t>=ISO-8859-7"&gt;</a:t>
            </a:r>
            <a:endParaRPr lang="nl-NL" dirty="0"/>
          </a:p>
        </p:txBody>
      </p:sp>
    </p:spTree>
    <p:extLst>
      <p:ext uri="{BB962C8B-B14F-4D97-AF65-F5344CB8AC3E}">
        <p14:creationId xmlns:p14="http://schemas.microsoft.com/office/powerpoint/2010/main" val="29188288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0215CC38-C63B-3690-B8E2-184270428AD2}"/>
              </a:ext>
            </a:extLst>
          </p:cNvPr>
          <p:cNvSpPr txBox="1"/>
          <p:nvPr/>
        </p:nvSpPr>
        <p:spPr>
          <a:xfrm>
            <a:off x="429491" y="374073"/>
            <a:ext cx="6317673" cy="584775"/>
          </a:xfrm>
          <a:prstGeom prst="rect">
            <a:avLst/>
          </a:prstGeom>
          <a:noFill/>
        </p:spPr>
        <p:txBody>
          <a:bodyPr wrap="square" rtlCol="0">
            <a:spAutoFit/>
          </a:bodyPr>
          <a:lstStyle/>
          <a:p>
            <a:r>
              <a:rPr lang="nl-NL" sz="3200" b="1" dirty="0"/>
              <a:t>ASCII &amp; ISO</a:t>
            </a:r>
          </a:p>
        </p:txBody>
      </p:sp>
      <p:sp>
        <p:nvSpPr>
          <p:cNvPr id="5" name="Tekstvak 4">
            <a:extLst>
              <a:ext uri="{FF2B5EF4-FFF2-40B4-BE49-F238E27FC236}">
                <a16:creationId xmlns:a16="http://schemas.microsoft.com/office/drawing/2014/main" id="{AEF97D7D-4B51-83C2-66D6-477E5E229A2E}"/>
              </a:ext>
            </a:extLst>
          </p:cNvPr>
          <p:cNvSpPr txBox="1"/>
          <p:nvPr/>
        </p:nvSpPr>
        <p:spPr>
          <a:xfrm>
            <a:off x="592282" y="1132609"/>
            <a:ext cx="10879282" cy="4801314"/>
          </a:xfrm>
          <a:prstGeom prst="rect">
            <a:avLst/>
          </a:prstGeom>
          <a:noFill/>
        </p:spPr>
        <p:txBody>
          <a:bodyPr wrap="square" rtlCol="0">
            <a:spAutoFit/>
          </a:bodyPr>
          <a:lstStyle/>
          <a:p>
            <a:pPr marL="285750" indent="-285750">
              <a:buFont typeface="Arial" panose="020B0604020202020204" pitchFamily="34" charset="0"/>
              <a:buChar char="•"/>
            </a:pPr>
            <a:r>
              <a:rPr lang="nl-NL" dirty="0"/>
              <a:t>In een byte, 8 bits, passen 255 waarden.</a:t>
            </a:r>
            <a:br>
              <a:rPr lang="nl-NL" dirty="0"/>
            </a:br>
            <a:endParaRPr lang="nl-NL" dirty="0"/>
          </a:p>
          <a:p>
            <a:pPr marL="285750" indent="-285750">
              <a:buFont typeface="Arial" panose="020B0604020202020204" pitchFamily="34" charset="0"/>
              <a:buChar char="•"/>
            </a:pPr>
            <a:r>
              <a:rPr lang="nl-NL" dirty="0"/>
              <a:t>De 8 bits ASCII-tabel met 128 tekens is daardoor uitgebreid met verschillende ISO-standaarden voor speciale tekens, bijvoorbeeld uit verschillende talen.</a:t>
            </a:r>
            <a:br>
              <a:rPr lang="nl-NL" dirty="0"/>
            </a:br>
            <a:endParaRPr lang="nl-NL" dirty="0"/>
          </a:p>
          <a:p>
            <a:pPr marL="285750" indent="-285750">
              <a:buFont typeface="Arial" panose="020B0604020202020204" pitchFamily="34" charset="0"/>
              <a:buChar char="•"/>
            </a:pPr>
            <a:r>
              <a:rPr lang="nl-NL" dirty="0"/>
              <a:t>Een bekende standaard is ISO 8859-1, ook wel Western ISO Latin 1, kortweg Latin 1 genoemd, waardoor er ruimte is voor het euroteken (€).</a:t>
            </a:r>
            <a:br>
              <a:rPr lang="nl-NL" dirty="0"/>
            </a:br>
            <a:endParaRPr lang="nl-NL" dirty="0"/>
          </a:p>
          <a:p>
            <a:pPr marL="285750" indent="-285750">
              <a:buFont typeface="Arial" panose="020B0604020202020204" pitchFamily="34" charset="0"/>
              <a:buChar char="•"/>
            </a:pPr>
            <a:r>
              <a:rPr lang="nl-NL" dirty="0"/>
              <a:t>De ISO-standaard 8859 heeft ook tekens voor andere talen, zoals Russisch, Arabisch en Grieks. Deze hebben een ander getal achter het kernnummer van de standaard. Zo is bijvoorbeeld ISO 8859-7 de standaard voor Grieks.</a:t>
            </a:r>
            <a:br>
              <a:rPr lang="nl-NL" dirty="0"/>
            </a:br>
            <a:endParaRPr lang="nl-NL" dirty="0"/>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In een HTML4-bestand kan je in de header aangeven welke tekenset gebruikt wordt, zoals bijvoorbeeld voor Grieks:</a:t>
            </a:r>
            <a:br>
              <a:rPr lang="nl-NL" b="0" i="0" dirty="0">
                <a:solidFill>
                  <a:srgbClr val="1D2125"/>
                </a:solidFill>
                <a:effectLst/>
                <a:highlight>
                  <a:srgbClr val="FFFFFF"/>
                </a:highlight>
                <a:latin typeface="-apple-system"/>
              </a:rPr>
            </a:br>
            <a:r>
              <a:rPr lang="nl-NL" b="0" i="0" dirty="0">
                <a:solidFill>
                  <a:srgbClr val="1D2125"/>
                </a:solidFill>
                <a:effectLst/>
                <a:highlight>
                  <a:srgbClr val="FFFFFF"/>
                </a:highlight>
                <a:latin typeface="-apple-system"/>
              </a:rPr>
              <a:t>	&lt;meta http-</a:t>
            </a:r>
            <a:r>
              <a:rPr lang="nl-NL" b="0" i="0" dirty="0" err="1">
                <a:solidFill>
                  <a:srgbClr val="1D2125"/>
                </a:solidFill>
                <a:effectLst/>
                <a:highlight>
                  <a:srgbClr val="FFFFFF"/>
                </a:highlight>
                <a:latin typeface="-apple-system"/>
              </a:rPr>
              <a:t>equiv</a:t>
            </a:r>
            <a:r>
              <a:rPr lang="nl-NL" b="0" i="0" dirty="0">
                <a:solidFill>
                  <a:srgbClr val="1D2125"/>
                </a:solidFill>
                <a:effectLst/>
                <a:highlight>
                  <a:srgbClr val="FFFFFF"/>
                </a:highlight>
                <a:latin typeface="-apple-system"/>
              </a:rPr>
              <a:t>="Content-Type" content="</a:t>
            </a:r>
            <a:r>
              <a:rPr lang="nl-NL" b="0" i="0" dirty="0" err="1">
                <a:solidFill>
                  <a:srgbClr val="1D2125"/>
                </a:solidFill>
                <a:effectLst/>
                <a:highlight>
                  <a:srgbClr val="FFFFFF"/>
                </a:highlight>
                <a:latin typeface="-apple-system"/>
              </a:rPr>
              <a:t>text</a:t>
            </a:r>
            <a:r>
              <a:rPr lang="nl-NL" b="0" i="0" dirty="0">
                <a:solidFill>
                  <a:srgbClr val="1D2125"/>
                </a:solidFill>
                <a:effectLst/>
                <a:highlight>
                  <a:srgbClr val="FFFFFF"/>
                </a:highlight>
                <a:latin typeface="-apple-system"/>
              </a:rPr>
              <a:t>/</a:t>
            </a:r>
            <a:r>
              <a:rPr lang="nl-NL" b="0" i="0" dirty="0" err="1">
                <a:solidFill>
                  <a:srgbClr val="1D2125"/>
                </a:solidFill>
                <a:effectLst/>
                <a:highlight>
                  <a:srgbClr val="FFFFFF"/>
                </a:highlight>
                <a:latin typeface="-apple-system"/>
              </a:rPr>
              <a:t>html;charset</a:t>
            </a:r>
            <a:r>
              <a:rPr lang="nl-NL" b="0" i="0" dirty="0">
                <a:solidFill>
                  <a:srgbClr val="1D2125"/>
                </a:solidFill>
                <a:effectLst/>
                <a:highlight>
                  <a:srgbClr val="FFFFFF"/>
                </a:highlight>
                <a:latin typeface="-apple-system"/>
              </a:rPr>
              <a:t>=ISO-8859-7"&gt;</a:t>
            </a:r>
            <a:br>
              <a:rPr lang="nl-NL" b="0" i="0" dirty="0">
                <a:solidFill>
                  <a:srgbClr val="1D2125"/>
                </a:solidFill>
                <a:effectLst/>
                <a:highlight>
                  <a:srgbClr val="FFFFFF"/>
                </a:highlight>
                <a:latin typeface="-apple-system"/>
              </a:rPr>
            </a:br>
            <a:endParaRPr lang="nl-NL" b="0" i="0" dirty="0">
              <a:solidFill>
                <a:srgbClr val="1D2125"/>
              </a:solidFill>
              <a:effectLst/>
              <a:highlight>
                <a:srgbClr val="FFFFFF"/>
              </a:highlight>
              <a:latin typeface="-apple-system"/>
            </a:endParaRPr>
          </a:p>
          <a:p>
            <a:pPr marL="285750" indent="-285750">
              <a:buFont typeface="Arial" panose="020B0604020202020204" pitchFamily="34" charset="0"/>
              <a:buChar char="•"/>
            </a:pPr>
            <a:r>
              <a:rPr lang="nl-NL" dirty="0"/>
              <a:t>Daardoor krijg je van alles in het Griekse schrift te zien.</a:t>
            </a:r>
          </a:p>
        </p:txBody>
      </p:sp>
    </p:spTree>
    <p:extLst>
      <p:ext uri="{BB962C8B-B14F-4D97-AF65-F5344CB8AC3E}">
        <p14:creationId xmlns:p14="http://schemas.microsoft.com/office/powerpoint/2010/main" val="191735533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0215CC38-C63B-3690-B8E2-184270428AD2}"/>
              </a:ext>
            </a:extLst>
          </p:cNvPr>
          <p:cNvSpPr txBox="1"/>
          <p:nvPr/>
        </p:nvSpPr>
        <p:spPr>
          <a:xfrm>
            <a:off x="429491" y="374073"/>
            <a:ext cx="6317673" cy="584775"/>
          </a:xfrm>
          <a:prstGeom prst="rect">
            <a:avLst/>
          </a:prstGeom>
          <a:noFill/>
        </p:spPr>
        <p:txBody>
          <a:bodyPr wrap="square" rtlCol="0">
            <a:spAutoFit/>
          </a:bodyPr>
          <a:lstStyle/>
          <a:p>
            <a:r>
              <a:rPr lang="nl-NL" sz="3200" b="1" dirty="0" err="1"/>
              <a:t>Unicode</a:t>
            </a:r>
            <a:endParaRPr lang="nl-NL" sz="3200" b="1" dirty="0"/>
          </a:p>
        </p:txBody>
      </p:sp>
    </p:spTree>
    <p:extLst>
      <p:ext uri="{BB962C8B-B14F-4D97-AF65-F5344CB8AC3E}">
        <p14:creationId xmlns:p14="http://schemas.microsoft.com/office/powerpoint/2010/main" val="111953168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0215CC38-C63B-3690-B8E2-184270428AD2}"/>
              </a:ext>
            </a:extLst>
          </p:cNvPr>
          <p:cNvSpPr txBox="1"/>
          <p:nvPr/>
        </p:nvSpPr>
        <p:spPr>
          <a:xfrm>
            <a:off x="429491" y="374073"/>
            <a:ext cx="6317673" cy="584775"/>
          </a:xfrm>
          <a:prstGeom prst="rect">
            <a:avLst/>
          </a:prstGeom>
          <a:noFill/>
        </p:spPr>
        <p:txBody>
          <a:bodyPr wrap="square" rtlCol="0">
            <a:spAutoFit/>
          </a:bodyPr>
          <a:lstStyle/>
          <a:p>
            <a:r>
              <a:rPr lang="nl-NL" sz="3200" b="1" dirty="0" err="1"/>
              <a:t>Unicode</a:t>
            </a:r>
            <a:endParaRPr lang="nl-NL" sz="3200" b="1" dirty="0"/>
          </a:p>
        </p:txBody>
      </p:sp>
      <p:sp>
        <p:nvSpPr>
          <p:cNvPr id="5" name="Tekstvak 4">
            <a:extLst>
              <a:ext uri="{FF2B5EF4-FFF2-40B4-BE49-F238E27FC236}">
                <a16:creationId xmlns:a16="http://schemas.microsoft.com/office/drawing/2014/main" id="{AEF97D7D-4B51-83C2-66D6-477E5E229A2E}"/>
              </a:ext>
            </a:extLst>
          </p:cNvPr>
          <p:cNvSpPr txBox="1"/>
          <p:nvPr/>
        </p:nvSpPr>
        <p:spPr>
          <a:xfrm>
            <a:off x="592282" y="1132609"/>
            <a:ext cx="10879282" cy="646331"/>
          </a:xfrm>
          <a:prstGeom prst="rect">
            <a:avLst/>
          </a:prstGeom>
          <a:noFill/>
        </p:spPr>
        <p:txBody>
          <a:bodyPr wrap="square" rtlCol="0">
            <a:spAutoFit/>
          </a:bodyPr>
          <a:lstStyle/>
          <a:p>
            <a:pPr marL="285750" indent="-285750">
              <a:buFont typeface="Arial" panose="020B0604020202020204" pitchFamily="34" charset="0"/>
              <a:buChar char="•"/>
            </a:pPr>
            <a:r>
              <a:rPr lang="nl-NL" dirty="0"/>
              <a:t>Aan 255 tekens hebben we echter niet genoeg, wanneer we bijvoorbeeld alle tekens ter wereld willen kunnen gebruiken, waaronder tevens </a:t>
            </a:r>
            <a:r>
              <a:rPr lang="nl-NL" dirty="0" err="1"/>
              <a:t>emoticons</a:t>
            </a:r>
            <a:r>
              <a:rPr lang="nl-NL" dirty="0"/>
              <a:t> en </a:t>
            </a:r>
            <a:r>
              <a:rPr lang="nl-NL" dirty="0" err="1"/>
              <a:t>emoji’s</a:t>
            </a:r>
            <a:r>
              <a:rPr lang="nl-NL" dirty="0"/>
              <a:t>.</a:t>
            </a:r>
          </a:p>
        </p:txBody>
      </p:sp>
    </p:spTree>
    <p:extLst>
      <p:ext uri="{BB962C8B-B14F-4D97-AF65-F5344CB8AC3E}">
        <p14:creationId xmlns:p14="http://schemas.microsoft.com/office/powerpoint/2010/main" val="15229429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0215CC38-C63B-3690-B8E2-184270428AD2}"/>
              </a:ext>
            </a:extLst>
          </p:cNvPr>
          <p:cNvSpPr txBox="1"/>
          <p:nvPr/>
        </p:nvSpPr>
        <p:spPr>
          <a:xfrm>
            <a:off x="429491" y="374073"/>
            <a:ext cx="6317673" cy="584775"/>
          </a:xfrm>
          <a:prstGeom prst="rect">
            <a:avLst/>
          </a:prstGeom>
          <a:noFill/>
        </p:spPr>
        <p:txBody>
          <a:bodyPr wrap="square" rtlCol="0">
            <a:spAutoFit/>
          </a:bodyPr>
          <a:lstStyle/>
          <a:p>
            <a:r>
              <a:rPr lang="nl-NL" sz="3200" b="1" dirty="0" err="1"/>
              <a:t>Unicode</a:t>
            </a:r>
            <a:endParaRPr lang="nl-NL" sz="3200" b="1" dirty="0"/>
          </a:p>
        </p:txBody>
      </p:sp>
      <p:sp>
        <p:nvSpPr>
          <p:cNvPr id="5" name="Tekstvak 4">
            <a:extLst>
              <a:ext uri="{FF2B5EF4-FFF2-40B4-BE49-F238E27FC236}">
                <a16:creationId xmlns:a16="http://schemas.microsoft.com/office/drawing/2014/main" id="{AEF97D7D-4B51-83C2-66D6-477E5E229A2E}"/>
              </a:ext>
            </a:extLst>
          </p:cNvPr>
          <p:cNvSpPr txBox="1"/>
          <p:nvPr/>
        </p:nvSpPr>
        <p:spPr>
          <a:xfrm>
            <a:off x="592282" y="1132609"/>
            <a:ext cx="10879282" cy="1200329"/>
          </a:xfrm>
          <a:prstGeom prst="rect">
            <a:avLst/>
          </a:prstGeom>
          <a:noFill/>
        </p:spPr>
        <p:txBody>
          <a:bodyPr wrap="square" rtlCol="0">
            <a:spAutoFit/>
          </a:bodyPr>
          <a:lstStyle/>
          <a:p>
            <a:pPr marL="285750" indent="-285750">
              <a:buFont typeface="Arial" panose="020B0604020202020204" pitchFamily="34" charset="0"/>
              <a:buChar char="•"/>
            </a:pPr>
            <a:r>
              <a:rPr lang="nl-NL" dirty="0"/>
              <a:t>Aan 255 tekens hebben we echter niet genoeg, wanneer we bijvoorbeeld alle tekens ter wereld willen kunnen gebruiken, waaronder tevens </a:t>
            </a:r>
            <a:r>
              <a:rPr lang="nl-NL" dirty="0" err="1"/>
              <a:t>emoticons</a:t>
            </a:r>
            <a:r>
              <a:rPr lang="nl-NL" dirty="0"/>
              <a:t> en </a:t>
            </a:r>
            <a:r>
              <a:rPr lang="nl-NL" dirty="0" err="1"/>
              <a:t>emoji’s</a:t>
            </a:r>
            <a:r>
              <a:rPr lang="nl-NL" dirty="0"/>
              <a:t>.</a:t>
            </a:r>
            <a:br>
              <a:rPr lang="nl-NL" dirty="0"/>
            </a:br>
            <a:endParaRPr lang="nl-NL" dirty="0"/>
          </a:p>
          <a:p>
            <a:pPr marL="285750" indent="-285750">
              <a:buFont typeface="Arial" panose="020B0604020202020204" pitchFamily="34" charset="0"/>
              <a:buChar char="•"/>
            </a:pPr>
            <a:r>
              <a:rPr lang="nl-NL" dirty="0"/>
              <a:t>Voor </a:t>
            </a:r>
            <a:r>
              <a:rPr lang="nl-NL" dirty="0" err="1"/>
              <a:t>Unicode</a:t>
            </a:r>
            <a:r>
              <a:rPr lang="nl-NL" dirty="0"/>
              <a:t> worden maximaal 21 bits gebruikt in drie bytes (24 bits). </a:t>
            </a:r>
          </a:p>
        </p:txBody>
      </p:sp>
    </p:spTree>
    <p:extLst>
      <p:ext uri="{BB962C8B-B14F-4D97-AF65-F5344CB8AC3E}">
        <p14:creationId xmlns:p14="http://schemas.microsoft.com/office/powerpoint/2010/main" val="422992977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0215CC38-C63B-3690-B8E2-184270428AD2}"/>
              </a:ext>
            </a:extLst>
          </p:cNvPr>
          <p:cNvSpPr txBox="1"/>
          <p:nvPr/>
        </p:nvSpPr>
        <p:spPr>
          <a:xfrm>
            <a:off x="429491" y="374073"/>
            <a:ext cx="6317673" cy="584775"/>
          </a:xfrm>
          <a:prstGeom prst="rect">
            <a:avLst/>
          </a:prstGeom>
          <a:noFill/>
        </p:spPr>
        <p:txBody>
          <a:bodyPr wrap="square" rtlCol="0">
            <a:spAutoFit/>
          </a:bodyPr>
          <a:lstStyle/>
          <a:p>
            <a:r>
              <a:rPr lang="nl-NL" sz="3200" b="1" dirty="0" err="1"/>
              <a:t>Unicode</a:t>
            </a:r>
            <a:endParaRPr lang="nl-NL" sz="3200" b="1" dirty="0"/>
          </a:p>
        </p:txBody>
      </p:sp>
      <p:sp>
        <p:nvSpPr>
          <p:cNvPr id="5" name="Tekstvak 4">
            <a:extLst>
              <a:ext uri="{FF2B5EF4-FFF2-40B4-BE49-F238E27FC236}">
                <a16:creationId xmlns:a16="http://schemas.microsoft.com/office/drawing/2014/main" id="{AEF97D7D-4B51-83C2-66D6-477E5E229A2E}"/>
              </a:ext>
            </a:extLst>
          </p:cNvPr>
          <p:cNvSpPr txBox="1"/>
          <p:nvPr/>
        </p:nvSpPr>
        <p:spPr>
          <a:xfrm>
            <a:off x="592282" y="1132609"/>
            <a:ext cx="10879282" cy="1754326"/>
          </a:xfrm>
          <a:prstGeom prst="rect">
            <a:avLst/>
          </a:prstGeom>
          <a:noFill/>
        </p:spPr>
        <p:txBody>
          <a:bodyPr wrap="square" rtlCol="0">
            <a:spAutoFit/>
          </a:bodyPr>
          <a:lstStyle/>
          <a:p>
            <a:pPr marL="285750" indent="-285750">
              <a:buFont typeface="Arial" panose="020B0604020202020204" pitchFamily="34" charset="0"/>
              <a:buChar char="•"/>
            </a:pPr>
            <a:r>
              <a:rPr lang="nl-NL" dirty="0"/>
              <a:t>Aan 255 tekens hebben we echter niet genoeg, wanneer we bijvoorbeeld alle tekens ter wereld willen kunnen gebruiken, waaronder tevens </a:t>
            </a:r>
            <a:r>
              <a:rPr lang="nl-NL" dirty="0" err="1"/>
              <a:t>emoticons</a:t>
            </a:r>
            <a:r>
              <a:rPr lang="nl-NL" dirty="0"/>
              <a:t> en </a:t>
            </a:r>
            <a:r>
              <a:rPr lang="nl-NL" dirty="0" err="1"/>
              <a:t>emoji’s</a:t>
            </a:r>
            <a:r>
              <a:rPr lang="nl-NL" dirty="0"/>
              <a:t>.</a:t>
            </a:r>
            <a:br>
              <a:rPr lang="nl-NL" dirty="0"/>
            </a:br>
            <a:endParaRPr lang="nl-NL" dirty="0"/>
          </a:p>
          <a:p>
            <a:pPr marL="285750" indent="-285750">
              <a:buFont typeface="Arial" panose="020B0604020202020204" pitchFamily="34" charset="0"/>
              <a:buChar char="•"/>
            </a:pPr>
            <a:r>
              <a:rPr lang="nl-NL" dirty="0"/>
              <a:t>Voor </a:t>
            </a:r>
            <a:r>
              <a:rPr lang="nl-NL" dirty="0" err="1"/>
              <a:t>Unicode</a:t>
            </a:r>
            <a:r>
              <a:rPr lang="nl-NL" dirty="0"/>
              <a:t> worden maximaal 21 bits gebruikt in drie bytes (24 bits). </a:t>
            </a:r>
            <a:br>
              <a:rPr lang="nl-NL" dirty="0"/>
            </a:br>
            <a:endParaRPr lang="nl-NL" dirty="0"/>
          </a:p>
          <a:p>
            <a:pPr marL="285750" indent="-285750">
              <a:buFont typeface="Arial" panose="020B0604020202020204" pitchFamily="34" charset="0"/>
              <a:buChar char="•"/>
            </a:pPr>
            <a:r>
              <a:rPr lang="nl-NL" dirty="0"/>
              <a:t>Bij ASCII &amp; ISO zagen we dat dit maximaal 8 bits zijn (één byte).</a:t>
            </a:r>
          </a:p>
        </p:txBody>
      </p:sp>
    </p:spTree>
    <p:extLst>
      <p:ext uri="{BB962C8B-B14F-4D97-AF65-F5344CB8AC3E}">
        <p14:creationId xmlns:p14="http://schemas.microsoft.com/office/powerpoint/2010/main" val="299163252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0215CC38-C63B-3690-B8E2-184270428AD2}"/>
              </a:ext>
            </a:extLst>
          </p:cNvPr>
          <p:cNvSpPr txBox="1"/>
          <p:nvPr/>
        </p:nvSpPr>
        <p:spPr>
          <a:xfrm>
            <a:off x="429491" y="374073"/>
            <a:ext cx="6317673" cy="584775"/>
          </a:xfrm>
          <a:prstGeom prst="rect">
            <a:avLst/>
          </a:prstGeom>
          <a:noFill/>
        </p:spPr>
        <p:txBody>
          <a:bodyPr wrap="square" rtlCol="0">
            <a:spAutoFit/>
          </a:bodyPr>
          <a:lstStyle/>
          <a:p>
            <a:r>
              <a:rPr lang="nl-NL" sz="3200" b="1" dirty="0" err="1"/>
              <a:t>Unicode</a:t>
            </a:r>
            <a:endParaRPr lang="nl-NL" sz="3200" b="1" dirty="0"/>
          </a:p>
        </p:txBody>
      </p:sp>
      <p:sp>
        <p:nvSpPr>
          <p:cNvPr id="5" name="Tekstvak 4">
            <a:extLst>
              <a:ext uri="{FF2B5EF4-FFF2-40B4-BE49-F238E27FC236}">
                <a16:creationId xmlns:a16="http://schemas.microsoft.com/office/drawing/2014/main" id="{AEF97D7D-4B51-83C2-66D6-477E5E229A2E}"/>
              </a:ext>
            </a:extLst>
          </p:cNvPr>
          <p:cNvSpPr txBox="1"/>
          <p:nvPr/>
        </p:nvSpPr>
        <p:spPr>
          <a:xfrm>
            <a:off x="592282" y="1132609"/>
            <a:ext cx="10879282" cy="2585323"/>
          </a:xfrm>
          <a:prstGeom prst="rect">
            <a:avLst/>
          </a:prstGeom>
          <a:noFill/>
        </p:spPr>
        <p:txBody>
          <a:bodyPr wrap="square" rtlCol="0">
            <a:spAutoFit/>
          </a:bodyPr>
          <a:lstStyle/>
          <a:p>
            <a:pPr marL="285750" indent="-285750">
              <a:buFont typeface="Arial" panose="020B0604020202020204" pitchFamily="34" charset="0"/>
              <a:buChar char="•"/>
            </a:pPr>
            <a:r>
              <a:rPr lang="nl-NL" dirty="0"/>
              <a:t>Aan 255 tekens hebben we echter niet genoeg, wanneer we bijvoorbeeld alle tekens ter wereld willen kunnen gebruiken, waaronder tevens </a:t>
            </a:r>
            <a:r>
              <a:rPr lang="nl-NL" dirty="0" err="1"/>
              <a:t>emoticons</a:t>
            </a:r>
            <a:r>
              <a:rPr lang="nl-NL" dirty="0"/>
              <a:t> en </a:t>
            </a:r>
            <a:r>
              <a:rPr lang="nl-NL" dirty="0" err="1"/>
              <a:t>emoji’s</a:t>
            </a:r>
            <a:r>
              <a:rPr lang="nl-NL" dirty="0"/>
              <a:t>.</a:t>
            </a:r>
            <a:br>
              <a:rPr lang="nl-NL" dirty="0"/>
            </a:br>
            <a:endParaRPr lang="nl-NL" dirty="0"/>
          </a:p>
          <a:p>
            <a:pPr marL="285750" indent="-285750">
              <a:buFont typeface="Arial" panose="020B0604020202020204" pitchFamily="34" charset="0"/>
              <a:buChar char="•"/>
            </a:pPr>
            <a:r>
              <a:rPr lang="nl-NL" dirty="0"/>
              <a:t>Voor </a:t>
            </a:r>
            <a:r>
              <a:rPr lang="nl-NL" dirty="0" err="1"/>
              <a:t>Unicode</a:t>
            </a:r>
            <a:r>
              <a:rPr lang="nl-NL" dirty="0"/>
              <a:t> worden maximaal 21 bits gebruikt in drie bytes (24 bits). </a:t>
            </a:r>
            <a:br>
              <a:rPr lang="nl-NL" dirty="0"/>
            </a:br>
            <a:endParaRPr lang="nl-NL" dirty="0"/>
          </a:p>
          <a:p>
            <a:pPr marL="285750" indent="-285750">
              <a:buFont typeface="Arial" panose="020B0604020202020204" pitchFamily="34" charset="0"/>
              <a:buChar char="•"/>
            </a:pPr>
            <a:r>
              <a:rPr lang="nl-NL" dirty="0"/>
              <a:t>Bij ASCII &amp; ISO zagen we dat dit maximaal 8 bits zijn (één byte).</a:t>
            </a:r>
            <a:br>
              <a:rPr lang="nl-NL" dirty="0"/>
            </a:br>
            <a:endParaRPr lang="nl-NL" dirty="0"/>
          </a:p>
          <a:p>
            <a:pPr marL="285750" indent="-285750">
              <a:buFont typeface="Arial" panose="020B0604020202020204" pitchFamily="34" charset="0"/>
              <a:buChar char="•"/>
            </a:pPr>
            <a:r>
              <a:rPr lang="nl-NL" dirty="0"/>
              <a:t>Zo vinden we in </a:t>
            </a:r>
            <a:r>
              <a:rPr lang="nl-NL" dirty="0" err="1"/>
              <a:t>Unicode</a:t>
            </a:r>
            <a:r>
              <a:rPr lang="nl-NL" dirty="0"/>
              <a:t> onder meer de tekens van het Chinese en het Thaise schrift en een bonte verzameling van andere tekens.</a:t>
            </a:r>
          </a:p>
        </p:txBody>
      </p:sp>
    </p:spTree>
    <p:extLst>
      <p:ext uri="{BB962C8B-B14F-4D97-AF65-F5344CB8AC3E}">
        <p14:creationId xmlns:p14="http://schemas.microsoft.com/office/powerpoint/2010/main" val="164350225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0215CC38-C63B-3690-B8E2-184270428AD2}"/>
              </a:ext>
            </a:extLst>
          </p:cNvPr>
          <p:cNvSpPr txBox="1"/>
          <p:nvPr/>
        </p:nvSpPr>
        <p:spPr>
          <a:xfrm>
            <a:off x="429491" y="374073"/>
            <a:ext cx="6317673" cy="584775"/>
          </a:xfrm>
          <a:prstGeom prst="rect">
            <a:avLst/>
          </a:prstGeom>
          <a:noFill/>
        </p:spPr>
        <p:txBody>
          <a:bodyPr wrap="square" rtlCol="0">
            <a:spAutoFit/>
          </a:bodyPr>
          <a:lstStyle/>
          <a:p>
            <a:r>
              <a:rPr lang="nl-NL" sz="3200" b="1" dirty="0" err="1"/>
              <a:t>Unicode</a:t>
            </a:r>
            <a:endParaRPr lang="nl-NL" sz="3200" b="1" dirty="0"/>
          </a:p>
        </p:txBody>
      </p:sp>
      <p:sp>
        <p:nvSpPr>
          <p:cNvPr id="5" name="Tekstvak 4">
            <a:extLst>
              <a:ext uri="{FF2B5EF4-FFF2-40B4-BE49-F238E27FC236}">
                <a16:creationId xmlns:a16="http://schemas.microsoft.com/office/drawing/2014/main" id="{AEF97D7D-4B51-83C2-66D6-477E5E229A2E}"/>
              </a:ext>
            </a:extLst>
          </p:cNvPr>
          <p:cNvSpPr txBox="1"/>
          <p:nvPr/>
        </p:nvSpPr>
        <p:spPr>
          <a:xfrm>
            <a:off x="592282" y="1132609"/>
            <a:ext cx="10879282" cy="3416320"/>
          </a:xfrm>
          <a:prstGeom prst="rect">
            <a:avLst/>
          </a:prstGeom>
          <a:noFill/>
        </p:spPr>
        <p:txBody>
          <a:bodyPr wrap="square" rtlCol="0">
            <a:spAutoFit/>
          </a:bodyPr>
          <a:lstStyle/>
          <a:p>
            <a:pPr marL="285750" indent="-285750">
              <a:buFont typeface="Arial" panose="020B0604020202020204" pitchFamily="34" charset="0"/>
              <a:buChar char="•"/>
            </a:pPr>
            <a:r>
              <a:rPr lang="nl-NL" dirty="0"/>
              <a:t>Aan 255 tekens hebben we echter niet genoeg, wanneer we bijvoorbeeld alle tekens ter wereld willen kunnen gebruiken, waaronder tevens </a:t>
            </a:r>
            <a:r>
              <a:rPr lang="nl-NL" dirty="0" err="1"/>
              <a:t>emoticons</a:t>
            </a:r>
            <a:r>
              <a:rPr lang="nl-NL" dirty="0"/>
              <a:t> en </a:t>
            </a:r>
            <a:r>
              <a:rPr lang="nl-NL" dirty="0" err="1"/>
              <a:t>emoji’s</a:t>
            </a:r>
            <a:r>
              <a:rPr lang="nl-NL" dirty="0"/>
              <a:t>.</a:t>
            </a:r>
            <a:br>
              <a:rPr lang="nl-NL" dirty="0"/>
            </a:br>
            <a:endParaRPr lang="nl-NL" dirty="0"/>
          </a:p>
          <a:p>
            <a:pPr marL="285750" indent="-285750">
              <a:buFont typeface="Arial" panose="020B0604020202020204" pitchFamily="34" charset="0"/>
              <a:buChar char="•"/>
            </a:pPr>
            <a:r>
              <a:rPr lang="nl-NL" dirty="0"/>
              <a:t>Voor </a:t>
            </a:r>
            <a:r>
              <a:rPr lang="nl-NL" dirty="0" err="1"/>
              <a:t>Unicode</a:t>
            </a:r>
            <a:r>
              <a:rPr lang="nl-NL" dirty="0"/>
              <a:t> worden maximaal 21 bits gebruikt in drie bytes (24 bits). </a:t>
            </a:r>
            <a:br>
              <a:rPr lang="nl-NL" dirty="0"/>
            </a:br>
            <a:endParaRPr lang="nl-NL" dirty="0"/>
          </a:p>
          <a:p>
            <a:pPr marL="285750" indent="-285750">
              <a:buFont typeface="Arial" panose="020B0604020202020204" pitchFamily="34" charset="0"/>
              <a:buChar char="•"/>
            </a:pPr>
            <a:r>
              <a:rPr lang="nl-NL" dirty="0"/>
              <a:t>Bij ASCII &amp; ISO zagen we dat dit maximaal 8 bits zijn (één byte).</a:t>
            </a:r>
            <a:br>
              <a:rPr lang="nl-NL" dirty="0"/>
            </a:br>
            <a:endParaRPr lang="nl-NL" dirty="0"/>
          </a:p>
          <a:p>
            <a:pPr marL="285750" indent="-285750">
              <a:buFont typeface="Arial" panose="020B0604020202020204" pitchFamily="34" charset="0"/>
              <a:buChar char="•"/>
            </a:pPr>
            <a:r>
              <a:rPr lang="nl-NL" dirty="0"/>
              <a:t>Zo vinden we in </a:t>
            </a:r>
            <a:r>
              <a:rPr lang="nl-NL" dirty="0" err="1"/>
              <a:t>Unicode</a:t>
            </a:r>
            <a:r>
              <a:rPr lang="nl-NL" dirty="0"/>
              <a:t> onder meer de tekens van het Chinese en het Thaise schrift en een bonte verzameling van andere tekens.</a:t>
            </a:r>
            <a:br>
              <a:rPr lang="nl-NL" dirty="0"/>
            </a:br>
            <a:endParaRPr lang="nl-NL" dirty="0"/>
          </a:p>
          <a:p>
            <a:pPr marL="285750" indent="-285750">
              <a:buFont typeface="Arial" panose="020B0604020202020204" pitchFamily="34" charset="0"/>
              <a:buChar char="•"/>
            </a:pPr>
            <a:r>
              <a:rPr lang="nl-NL" dirty="0"/>
              <a:t>Alle Unicodetekens zijn op te zoeken op </a:t>
            </a:r>
            <a:r>
              <a:rPr lang="nl-NL" dirty="0">
                <a:hlinkClick r:id="rId2"/>
              </a:rPr>
              <a:t>https://www.unicode.org/charts/</a:t>
            </a:r>
            <a:r>
              <a:rPr lang="nl-NL" dirty="0"/>
              <a:t> </a:t>
            </a:r>
            <a:br>
              <a:rPr lang="nl-NL" dirty="0"/>
            </a:br>
            <a:endParaRPr lang="nl-NL" dirty="0"/>
          </a:p>
        </p:txBody>
      </p:sp>
    </p:spTree>
    <p:extLst>
      <p:ext uri="{BB962C8B-B14F-4D97-AF65-F5344CB8AC3E}">
        <p14:creationId xmlns:p14="http://schemas.microsoft.com/office/powerpoint/2010/main" val="155412784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0215CC38-C63B-3690-B8E2-184270428AD2}"/>
              </a:ext>
            </a:extLst>
          </p:cNvPr>
          <p:cNvSpPr txBox="1"/>
          <p:nvPr/>
        </p:nvSpPr>
        <p:spPr>
          <a:xfrm>
            <a:off x="429491" y="374073"/>
            <a:ext cx="6317673" cy="584775"/>
          </a:xfrm>
          <a:prstGeom prst="rect">
            <a:avLst/>
          </a:prstGeom>
          <a:noFill/>
        </p:spPr>
        <p:txBody>
          <a:bodyPr wrap="square" rtlCol="0">
            <a:spAutoFit/>
          </a:bodyPr>
          <a:lstStyle/>
          <a:p>
            <a:r>
              <a:rPr lang="nl-NL" sz="3200" b="1" dirty="0" err="1"/>
              <a:t>Unicode</a:t>
            </a:r>
            <a:endParaRPr lang="nl-NL" sz="3200" b="1" dirty="0"/>
          </a:p>
        </p:txBody>
      </p:sp>
      <p:sp>
        <p:nvSpPr>
          <p:cNvPr id="5" name="Tekstvak 4">
            <a:extLst>
              <a:ext uri="{FF2B5EF4-FFF2-40B4-BE49-F238E27FC236}">
                <a16:creationId xmlns:a16="http://schemas.microsoft.com/office/drawing/2014/main" id="{AEF97D7D-4B51-83C2-66D6-477E5E229A2E}"/>
              </a:ext>
            </a:extLst>
          </p:cNvPr>
          <p:cNvSpPr txBox="1"/>
          <p:nvPr/>
        </p:nvSpPr>
        <p:spPr>
          <a:xfrm>
            <a:off x="592282" y="1132609"/>
            <a:ext cx="10879282" cy="4247317"/>
          </a:xfrm>
          <a:prstGeom prst="rect">
            <a:avLst/>
          </a:prstGeom>
          <a:noFill/>
        </p:spPr>
        <p:txBody>
          <a:bodyPr wrap="square" rtlCol="0">
            <a:spAutoFit/>
          </a:bodyPr>
          <a:lstStyle/>
          <a:p>
            <a:pPr marL="285750" indent="-285750">
              <a:buFont typeface="Arial" panose="020B0604020202020204" pitchFamily="34" charset="0"/>
              <a:buChar char="•"/>
            </a:pPr>
            <a:r>
              <a:rPr lang="nl-NL" dirty="0"/>
              <a:t>Aan 255 tekens hebben we echter niet genoeg, wanneer we bijvoorbeeld alle tekens ter wereld willen kunnen gebruiken, waaronder tevens </a:t>
            </a:r>
            <a:r>
              <a:rPr lang="nl-NL" dirty="0" err="1"/>
              <a:t>emoticons</a:t>
            </a:r>
            <a:r>
              <a:rPr lang="nl-NL" dirty="0"/>
              <a:t> en </a:t>
            </a:r>
            <a:r>
              <a:rPr lang="nl-NL" dirty="0" err="1"/>
              <a:t>emoji’s</a:t>
            </a:r>
            <a:r>
              <a:rPr lang="nl-NL" dirty="0"/>
              <a:t>.</a:t>
            </a:r>
            <a:br>
              <a:rPr lang="nl-NL" dirty="0"/>
            </a:br>
            <a:endParaRPr lang="nl-NL" dirty="0"/>
          </a:p>
          <a:p>
            <a:pPr marL="285750" indent="-285750">
              <a:buFont typeface="Arial" panose="020B0604020202020204" pitchFamily="34" charset="0"/>
              <a:buChar char="•"/>
            </a:pPr>
            <a:r>
              <a:rPr lang="nl-NL" dirty="0"/>
              <a:t>Voor </a:t>
            </a:r>
            <a:r>
              <a:rPr lang="nl-NL" dirty="0" err="1"/>
              <a:t>Unicode</a:t>
            </a:r>
            <a:r>
              <a:rPr lang="nl-NL" dirty="0"/>
              <a:t> worden maximaal 21 bits gebruikt in drie bytes (24 bits). </a:t>
            </a:r>
            <a:br>
              <a:rPr lang="nl-NL" dirty="0"/>
            </a:br>
            <a:endParaRPr lang="nl-NL" dirty="0"/>
          </a:p>
          <a:p>
            <a:pPr marL="285750" indent="-285750">
              <a:buFont typeface="Arial" panose="020B0604020202020204" pitchFamily="34" charset="0"/>
              <a:buChar char="•"/>
            </a:pPr>
            <a:r>
              <a:rPr lang="nl-NL" dirty="0"/>
              <a:t>Bij ASCII &amp; ISO zagen we dat dit maximaal 8 bits zijn (één byte).</a:t>
            </a:r>
            <a:br>
              <a:rPr lang="nl-NL" dirty="0"/>
            </a:br>
            <a:endParaRPr lang="nl-NL" dirty="0"/>
          </a:p>
          <a:p>
            <a:pPr marL="285750" indent="-285750">
              <a:buFont typeface="Arial" panose="020B0604020202020204" pitchFamily="34" charset="0"/>
              <a:buChar char="•"/>
            </a:pPr>
            <a:r>
              <a:rPr lang="nl-NL" dirty="0"/>
              <a:t>Zo vinden we in </a:t>
            </a:r>
            <a:r>
              <a:rPr lang="nl-NL" dirty="0" err="1"/>
              <a:t>Unicode</a:t>
            </a:r>
            <a:r>
              <a:rPr lang="nl-NL" dirty="0"/>
              <a:t> onder meer de tekens van het Chinese en het Thaise schrift en een bonte verzameling van andere tekens.</a:t>
            </a:r>
            <a:br>
              <a:rPr lang="nl-NL" dirty="0"/>
            </a:br>
            <a:endParaRPr lang="nl-NL" dirty="0"/>
          </a:p>
          <a:p>
            <a:pPr marL="285750" indent="-285750">
              <a:buFont typeface="Arial" panose="020B0604020202020204" pitchFamily="34" charset="0"/>
              <a:buChar char="•"/>
            </a:pPr>
            <a:r>
              <a:rPr lang="nl-NL" dirty="0"/>
              <a:t>Alle Unicodetekens zijn op te zoeken op </a:t>
            </a:r>
            <a:r>
              <a:rPr lang="nl-NL" dirty="0">
                <a:hlinkClick r:id="rId2"/>
              </a:rPr>
              <a:t>https://www.unicode.org/charts/</a:t>
            </a:r>
            <a:r>
              <a:rPr lang="nl-NL" dirty="0"/>
              <a:t> </a:t>
            </a:r>
            <a:br>
              <a:rPr lang="nl-NL" dirty="0"/>
            </a:br>
            <a:endParaRPr lang="nl-NL" dirty="0"/>
          </a:p>
          <a:p>
            <a:pPr marL="285750" indent="-285750">
              <a:buFont typeface="Arial" panose="020B0604020202020204" pitchFamily="34" charset="0"/>
              <a:buChar char="•"/>
            </a:pPr>
            <a:r>
              <a:rPr lang="nl-NL" dirty="0" err="1"/>
              <a:t>Emoji’s</a:t>
            </a:r>
            <a:r>
              <a:rPr lang="nl-NL" dirty="0"/>
              <a:t> worden volgens de Unicodestandaard alleen beschreven en niet gemaakt, waardoor deze op verschillende smartphones van verschillende fabrikanten er anders uit kunnen komen te zien, ook in WhatsApp!</a:t>
            </a:r>
          </a:p>
        </p:txBody>
      </p:sp>
    </p:spTree>
    <p:extLst>
      <p:ext uri="{BB962C8B-B14F-4D97-AF65-F5344CB8AC3E}">
        <p14:creationId xmlns:p14="http://schemas.microsoft.com/office/powerpoint/2010/main" val="38541368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9D4D222C-D8F9-DF0F-1154-C24907331E41}"/>
              </a:ext>
            </a:extLst>
          </p:cNvPr>
          <p:cNvSpPr txBox="1"/>
          <p:nvPr/>
        </p:nvSpPr>
        <p:spPr>
          <a:xfrm>
            <a:off x="429491" y="374073"/>
            <a:ext cx="6317673" cy="584775"/>
          </a:xfrm>
          <a:prstGeom prst="rect">
            <a:avLst/>
          </a:prstGeom>
          <a:noFill/>
        </p:spPr>
        <p:txBody>
          <a:bodyPr wrap="square" rtlCol="0">
            <a:spAutoFit/>
          </a:bodyPr>
          <a:lstStyle/>
          <a:p>
            <a:r>
              <a:rPr lang="nl-NL" sz="3200" b="1" dirty="0"/>
              <a:t>Digitale Informatie</a:t>
            </a:r>
          </a:p>
        </p:txBody>
      </p:sp>
      <p:sp>
        <p:nvSpPr>
          <p:cNvPr id="5" name="Tekstvak 4">
            <a:extLst>
              <a:ext uri="{FF2B5EF4-FFF2-40B4-BE49-F238E27FC236}">
                <a16:creationId xmlns:a16="http://schemas.microsoft.com/office/drawing/2014/main" id="{81DE6715-7ABA-7D7A-010D-DD869AEFAC56}"/>
              </a:ext>
            </a:extLst>
          </p:cNvPr>
          <p:cNvSpPr txBox="1"/>
          <p:nvPr/>
        </p:nvSpPr>
        <p:spPr>
          <a:xfrm>
            <a:off x="592282" y="1132609"/>
            <a:ext cx="10879282" cy="2031325"/>
          </a:xfrm>
          <a:prstGeom prst="rect">
            <a:avLst/>
          </a:prstGeom>
          <a:noFill/>
        </p:spPr>
        <p:txBody>
          <a:bodyPr wrap="square" rtlCol="0">
            <a:spAutoFit/>
          </a:bodyPr>
          <a:lstStyle/>
          <a:p>
            <a:pPr marL="285750" indent="-285750">
              <a:buFont typeface="Arial" panose="020B0604020202020204" pitchFamily="34" charset="0"/>
              <a:buChar char="•"/>
            </a:pPr>
            <a:r>
              <a:rPr lang="nl-NL" dirty="0"/>
              <a:t>Digitale informatie bestaat uit enen en nullen.</a:t>
            </a:r>
            <a:br>
              <a:rPr lang="nl-NL" dirty="0"/>
            </a:br>
            <a:endParaRPr lang="nl-NL" dirty="0"/>
          </a:p>
          <a:p>
            <a:pPr marL="285750" indent="-285750">
              <a:buFont typeface="Arial" panose="020B0604020202020204" pitchFamily="34" charset="0"/>
              <a:buChar char="•"/>
            </a:pPr>
            <a:r>
              <a:rPr lang="nl-NL" dirty="0"/>
              <a:t>Deze informatie wordt opgeslagen in bestanden, die op hun beurt kunnen worden opgeslagen in mappen, directories of folders, drie verschillende namen voor hetzelfde.</a:t>
            </a:r>
            <a:br>
              <a:rPr lang="nl-NL" dirty="0"/>
            </a:br>
            <a:endParaRPr lang="nl-NL" dirty="0"/>
          </a:p>
          <a:p>
            <a:pPr marL="285750" indent="-285750">
              <a:buFont typeface="Arial" panose="020B0604020202020204" pitchFamily="34" charset="0"/>
              <a:buChar char="•"/>
            </a:pPr>
            <a:r>
              <a:rPr lang="nl-NL" dirty="0"/>
              <a:t>Deze directories zijn in de computer speciale bestanden, waarin alle opgeslagen bestanden worden opgenomen, maar daar merkt een normale gebruiker niks van.</a:t>
            </a:r>
          </a:p>
        </p:txBody>
      </p:sp>
    </p:spTree>
    <p:extLst>
      <p:ext uri="{BB962C8B-B14F-4D97-AF65-F5344CB8AC3E}">
        <p14:creationId xmlns:p14="http://schemas.microsoft.com/office/powerpoint/2010/main" val="127386676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0215CC38-C63B-3690-B8E2-184270428AD2}"/>
              </a:ext>
            </a:extLst>
          </p:cNvPr>
          <p:cNvSpPr txBox="1"/>
          <p:nvPr/>
        </p:nvSpPr>
        <p:spPr>
          <a:xfrm>
            <a:off x="429491" y="374073"/>
            <a:ext cx="6317673" cy="584775"/>
          </a:xfrm>
          <a:prstGeom prst="rect">
            <a:avLst/>
          </a:prstGeom>
          <a:noFill/>
        </p:spPr>
        <p:txBody>
          <a:bodyPr wrap="square" rtlCol="0">
            <a:spAutoFit/>
          </a:bodyPr>
          <a:lstStyle/>
          <a:p>
            <a:r>
              <a:rPr lang="nl-NL" sz="3200" b="1" dirty="0"/>
              <a:t>UTF-8</a:t>
            </a:r>
          </a:p>
        </p:txBody>
      </p:sp>
    </p:spTree>
    <p:extLst>
      <p:ext uri="{BB962C8B-B14F-4D97-AF65-F5344CB8AC3E}">
        <p14:creationId xmlns:p14="http://schemas.microsoft.com/office/powerpoint/2010/main" val="303906850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0215CC38-C63B-3690-B8E2-184270428AD2}"/>
              </a:ext>
            </a:extLst>
          </p:cNvPr>
          <p:cNvSpPr txBox="1"/>
          <p:nvPr/>
        </p:nvSpPr>
        <p:spPr>
          <a:xfrm>
            <a:off x="429491" y="374073"/>
            <a:ext cx="6317673" cy="584775"/>
          </a:xfrm>
          <a:prstGeom prst="rect">
            <a:avLst/>
          </a:prstGeom>
          <a:noFill/>
        </p:spPr>
        <p:txBody>
          <a:bodyPr wrap="square" rtlCol="0">
            <a:spAutoFit/>
          </a:bodyPr>
          <a:lstStyle/>
          <a:p>
            <a:r>
              <a:rPr lang="nl-NL" sz="3200" b="1" dirty="0"/>
              <a:t>UTF-8</a:t>
            </a:r>
          </a:p>
        </p:txBody>
      </p:sp>
      <p:sp>
        <p:nvSpPr>
          <p:cNvPr id="5" name="Tekstvak 4">
            <a:extLst>
              <a:ext uri="{FF2B5EF4-FFF2-40B4-BE49-F238E27FC236}">
                <a16:creationId xmlns:a16="http://schemas.microsoft.com/office/drawing/2014/main" id="{AEF97D7D-4B51-83C2-66D6-477E5E229A2E}"/>
              </a:ext>
            </a:extLst>
          </p:cNvPr>
          <p:cNvSpPr txBox="1"/>
          <p:nvPr/>
        </p:nvSpPr>
        <p:spPr>
          <a:xfrm>
            <a:off x="592282" y="1132609"/>
            <a:ext cx="10879282" cy="646331"/>
          </a:xfrm>
          <a:prstGeom prst="rect">
            <a:avLst/>
          </a:prstGeom>
          <a:noFill/>
        </p:spPr>
        <p:txBody>
          <a:bodyPr wrap="square" rtlCol="0">
            <a:spAutoFit/>
          </a:bodyPr>
          <a:lstStyle/>
          <a:p>
            <a:pPr marL="285750" indent="-285750">
              <a:buFont typeface="Arial" panose="020B0604020202020204" pitchFamily="34" charset="0"/>
              <a:buChar char="•"/>
            </a:pPr>
            <a:r>
              <a:rPr lang="nl-NL" dirty="0"/>
              <a:t>21 bits (in drie bytes) voor elk Unicodeteken nemen een hoop onnodig geheugen of opslagruimte in, wanneer je niet al deze bits nodig hebt om een teken te beschrijven.</a:t>
            </a:r>
          </a:p>
        </p:txBody>
      </p:sp>
    </p:spTree>
    <p:extLst>
      <p:ext uri="{BB962C8B-B14F-4D97-AF65-F5344CB8AC3E}">
        <p14:creationId xmlns:p14="http://schemas.microsoft.com/office/powerpoint/2010/main" val="194782109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0215CC38-C63B-3690-B8E2-184270428AD2}"/>
              </a:ext>
            </a:extLst>
          </p:cNvPr>
          <p:cNvSpPr txBox="1"/>
          <p:nvPr/>
        </p:nvSpPr>
        <p:spPr>
          <a:xfrm>
            <a:off x="429491" y="374073"/>
            <a:ext cx="6317673" cy="584775"/>
          </a:xfrm>
          <a:prstGeom prst="rect">
            <a:avLst/>
          </a:prstGeom>
          <a:noFill/>
        </p:spPr>
        <p:txBody>
          <a:bodyPr wrap="square" rtlCol="0">
            <a:spAutoFit/>
          </a:bodyPr>
          <a:lstStyle/>
          <a:p>
            <a:r>
              <a:rPr lang="nl-NL" sz="3200" b="1" dirty="0"/>
              <a:t>UTF-8</a:t>
            </a:r>
          </a:p>
        </p:txBody>
      </p:sp>
      <p:sp>
        <p:nvSpPr>
          <p:cNvPr id="5" name="Tekstvak 4">
            <a:extLst>
              <a:ext uri="{FF2B5EF4-FFF2-40B4-BE49-F238E27FC236}">
                <a16:creationId xmlns:a16="http://schemas.microsoft.com/office/drawing/2014/main" id="{AEF97D7D-4B51-83C2-66D6-477E5E229A2E}"/>
              </a:ext>
            </a:extLst>
          </p:cNvPr>
          <p:cNvSpPr txBox="1"/>
          <p:nvPr/>
        </p:nvSpPr>
        <p:spPr>
          <a:xfrm>
            <a:off x="592282" y="1132609"/>
            <a:ext cx="10879282" cy="1200329"/>
          </a:xfrm>
          <a:prstGeom prst="rect">
            <a:avLst/>
          </a:prstGeom>
          <a:noFill/>
        </p:spPr>
        <p:txBody>
          <a:bodyPr wrap="square" rtlCol="0">
            <a:spAutoFit/>
          </a:bodyPr>
          <a:lstStyle/>
          <a:p>
            <a:pPr marL="285750" indent="-285750">
              <a:buFont typeface="Arial" panose="020B0604020202020204" pitchFamily="34" charset="0"/>
              <a:buChar char="•"/>
            </a:pPr>
            <a:r>
              <a:rPr lang="nl-NL" dirty="0"/>
              <a:t>21 bits (in drie bytes) voor elk Unicodeteken nemen een hoop onnodig geheugen of opslagruimte in, wanneer je niet al deze bits nodig hebt om een teken te beschrijven.</a:t>
            </a:r>
            <a:br>
              <a:rPr lang="nl-NL" dirty="0"/>
            </a:br>
            <a:endParaRPr lang="nl-NL" dirty="0"/>
          </a:p>
          <a:p>
            <a:pPr marL="285750" indent="-285750">
              <a:buFont typeface="Arial" panose="020B0604020202020204" pitchFamily="34" charset="0"/>
              <a:buChar char="•"/>
            </a:pPr>
            <a:r>
              <a:rPr lang="nl-NL" dirty="0"/>
              <a:t>Om dit probleem op te lossen is UTF-8 bedacht.</a:t>
            </a:r>
          </a:p>
        </p:txBody>
      </p:sp>
    </p:spTree>
    <p:extLst>
      <p:ext uri="{BB962C8B-B14F-4D97-AF65-F5344CB8AC3E}">
        <p14:creationId xmlns:p14="http://schemas.microsoft.com/office/powerpoint/2010/main" val="290696650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0215CC38-C63B-3690-B8E2-184270428AD2}"/>
              </a:ext>
            </a:extLst>
          </p:cNvPr>
          <p:cNvSpPr txBox="1"/>
          <p:nvPr/>
        </p:nvSpPr>
        <p:spPr>
          <a:xfrm>
            <a:off x="429491" y="374073"/>
            <a:ext cx="6317673" cy="584775"/>
          </a:xfrm>
          <a:prstGeom prst="rect">
            <a:avLst/>
          </a:prstGeom>
          <a:noFill/>
        </p:spPr>
        <p:txBody>
          <a:bodyPr wrap="square" rtlCol="0">
            <a:spAutoFit/>
          </a:bodyPr>
          <a:lstStyle/>
          <a:p>
            <a:r>
              <a:rPr lang="nl-NL" sz="3200" b="1" dirty="0"/>
              <a:t>UTF-8</a:t>
            </a:r>
          </a:p>
        </p:txBody>
      </p:sp>
      <p:sp>
        <p:nvSpPr>
          <p:cNvPr id="5" name="Tekstvak 4">
            <a:extLst>
              <a:ext uri="{FF2B5EF4-FFF2-40B4-BE49-F238E27FC236}">
                <a16:creationId xmlns:a16="http://schemas.microsoft.com/office/drawing/2014/main" id="{AEF97D7D-4B51-83C2-66D6-477E5E229A2E}"/>
              </a:ext>
            </a:extLst>
          </p:cNvPr>
          <p:cNvSpPr txBox="1"/>
          <p:nvPr/>
        </p:nvSpPr>
        <p:spPr>
          <a:xfrm>
            <a:off x="592282" y="1132609"/>
            <a:ext cx="10879282" cy="1754326"/>
          </a:xfrm>
          <a:prstGeom prst="rect">
            <a:avLst/>
          </a:prstGeom>
          <a:noFill/>
        </p:spPr>
        <p:txBody>
          <a:bodyPr wrap="square" rtlCol="0">
            <a:spAutoFit/>
          </a:bodyPr>
          <a:lstStyle/>
          <a:p>
            <a:pPr marL="285750" indent="-285750">
              <a:buFont typeface="Arial" panose="020B0604020202020204" pitchFamily="34" charset="0"/>
              <a:buChar char="•"/>
            </a:pPr>
            <a:r>
              <a:rPr lang="nl-NL" dirty="0"/>
              <a:t>21 bits (in drie bytes) voor elk Unicodeteken nemen een hoop onnodig geheugen of opslagruimte in, wanneer je niet al deze bits nodig hebt om een teken te beschrijven.</a:t>
            </a:r>
            <a:br>
              <a:rPr lang="nl-NL" dirty="0"/>
            </a:br>
            <a:endParaRPr lang="nl-NL" dirty="0"/>
          </a:p>
          <a:p>
            <a:pPr marL="285750" indent="-285750">
              <a:buFont typeface="Arial" panose="020B0604020202020204" pitchFamily="34" charset="0"/>
              <a:buChar char="•"/>
            </a:pPr>
            <a:r>
              <a:rPr lang="nl-NL" dirty="0"/>
              <a:t>Om dit probleem op te lossen is UTF-8 bedacht.</a:t>
            </a:r>
            <a:br>
              <a:rPr lang="nl-NL" dirty="0"/>
            </a:br>
            <a:endParaRPr lang="nl-NL" dirty="0"/>
          </a:p>
          <a:p>
            <a:pPr marL="285750" indent="-285750">
              <a:buFont typeface="Arial" panose="020B0604020202020204" pitchFamily="34" charset="0"/>
              <a:buChar char="•"/>
            </a:pPr>
            <a:r>
              <a:rPr lang="nl-NL" dirty="0"/>
              <a:t>Voor UTF-8 geldt in de basis:</a:t>
            </a:r>
          </a:p>
        </p:txBody>
      </p:sp>
    </p:spTree>
    <p:extLst>
      <p:ext uri="{BB962C8B-B14F-4D97-AF65-F5344CB8AC3E}">
        <p14:creationId xmlns:p14="http://schemas.microsoft.com/office/powerpoint/2010/main" val="254478871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0215CC38-C63B-3690-B8E2-184270428AD2}"/>
              </a:ext>
            </a:extLst>
          </p:cNvPr>
          <p:cNvSpPr txBox="1"/>
          <p:nvPr/>
        </p:nvSpPr>
        <p:spPr>
          <a:xfrm>
            <a:off x="429491" y="374073"/>
            <a:ext cx="6317673" cy="584775"/>
          </a:xfrm>
          <a:prstGeom prst="rect">
            <a:avLst/>
          </a:prstGeom>
          <a:noFill/>
        </p:spPr>
        <p:txBody>
          <a:bodyPr wrap="square" rtlCol="0">
            <a:spAutoFit/>
          </a:bodyPr>
          <a:lstStyle/>
          <a:p>
            <a:r>
              <a:rPr lang="nl-NL" sz="3200" b="1" dirty="0"/>
              <a:t>UTF-8</a:t>
            </a:r>
          </a:p>
        </p:txBody>
      </p:sp>
      <p:sp>
        <p:nvSpPr>
          <p:cNvPr id="5" name="Tekstvak 4">
            <a:extLst>
              <a:ext uri="{FF2B5EF4-FFF2-40B4-BE49-F238E27FC236}">
                <a16:creationId xmlns:a16="http://schemas.microsoft.com/office/drawing/2014/main" id="{AEF97D7D-4B51-83C2-66D6-477E5E229A2E}"/>
              </a:ext>
            </a:extLst>
          </p:cNvPr>
          <p:cNvSpPr txBox="1"/>
          <p:nvPr/>
        </p:nvSpPr>
        <p:spPr>
          <a:xfrm>
            <a:off x="592282" y="1132609"/>
            <a:ext cx="10879282" cy="2585323"/>
          </a:xfrm>
          <a:prstGeom prst="rect">
            <a:avLst/>
          </a:prstGeom>
          <a:noFill/>
        </p:spPr>
        <p:txBody>
          <a:bodyPr wrap="square" rtlCol="0">
            <a:spAutoFit/>
          </a:bodyPr>
          <a:lstStyle/>
          <a:p>
            <a:pPr marL="285750" indent="-285750">
              <a:buFont typeface="Arial" panose="020B0604020202020204" pitchFamily="34" charset="0"/>
              <a:buChar char="•"/>
            </a:pPr>
            <a:r>
              <a:rPr lang="nl-NL" dirty="0"/>
              <a:t>21 bits (in drie bytes) voor elk Unicodeteken nemen een hoop onnodig geheugen of opslagruimte in, wanneer je niet al deze bits nodig hebt om een teken te beschrijven.</a:t>
            </a:r>
            <a:br>
              <a:rPr lang="nl-NL" dirty="0"/>
            </a:br>
            <a:endParaRPr lang="nl-NL" dirty="0"/>
          </a:p>
          <a:p>
            <a:pPr marL="285750" indent="-285750">
              <a:buFont typeface="Arial" panose="020B0604020202020204" pitchFamily="34" charset="0"/>
              <a:buChar char="•"/>
            </a:pPr>
            <a:r>
              <a:rPr lang="nl-NL" dirty="0"/>
              <a:t>Om dit probleem op te lossen is UTF-8 bedacht.</a:t>
            </a:r>
            <a:br>
              <a:rPr lang="nl-NL" dirty="0"/>
            </a:br>
            <a:endParaRPr lang="nl-NL" dirty="0"/>
          </a:p>
          <a:p>
            <a:pPr marL="285750" indent="-285750">
              <a:buFont typeface="Arial" panose="020B0604020202020204" pitchFamily="34" charset="0"/>
              <a:buChar char="•"/>
            </a:pPr>
            <a:r>
              <a:rPr lang="nl-NL" dirty="0"/>
              <a:t>Voor UTF-8 geldt in de basis:</a:t>
            </a:r>
            <a:br>
              <a:rPr lang="nl-NL" dirty="0"/>
            </a:br>
            <a:endParaRPr lang="nl-NL" dirty="0"/>
          </a:p>
          <a:p>
            <a:pPr marL="2114550" lvl="4" indent="-285750">
              <a:buFont typeface="Arial" panose="020B0604020202020204" pitchFamily="34" charset="0"/>
              <a:buChar char="•"/>
            </a:pPr>
            <a:r>
              <a:rPr lang="nl-NL" dirty="0"/>
              <a:t>Als de rij bits van een karakter begint met een 0, dan is het teken maar één byte lang: </a:t>
            </a:r>
            <a:br>
              <a:rPr lang="nl-NL" dirty="0"/>
            </a:br>
            <a:r>
              <a:rPr lang="nl-NL" dirty="0"/>
              <a:t>de ASCII-karakters.</a:t>
            </a:r>
          </a:p>
        </p:txBody>
      </p:sp>
    </p:spTree>
    <p:extLst>
      <p:ext uri="{BB962C8B-B14F-4D97-AF65-F5344CB8AC3E}">
        <p14:creationId xmlns:p14="http://schemas.microsoft.com/office/powerpoint/2010/main" val="271049729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0215CC38-C63B-3690-B8E2-184270428AD2}"/>
              </a:ext>
            </a:extLst>
          </p:cNvPr>
          <p:cNvSpPr txBox="1"/>
          <p:nvPr/>
        </p:nvSpPr>
        <p:spPr>
          <a:xfrm>
            <a:off x="429491" y="374073"/>
            <a:ext cx="6317673" cy="584775"/>
          </a:xfrm>
          <a:prstGeom prst="rect">
            <a:avLst/>
          </a:prstGeom>
          <a:noFill/>
        </p:spPr>
        <p:txBody>
          <a:bodyPr wrap="square" rtlCol="0">
            <a:spAutoFit/>
          </a:bodyPr>
          <a:lstStyle/>
          <a:p>
            <a:r>
              <a:rPr lang="nl-NL" sz="3200" b="1" dirty="0"/>
              <a:t>UTF-8</a:t>
            </a:r>
          </a:p>
        </p:txBody>
      </p:sp>
      <p:sp>
        <p:nvSpPr>
          <p:cNvPr id="5" name="Tekstvak 4">
            <a:extLst>
              <a:ext uri="{FF2B5EF4-FFF2-40B4-BE49-F238E27FC236}">
                <a16:creationId xmlns:a16="http://schemas.microsoft.com/office/drawing/2014/main" id="{AEF97D7D-4B51-83C2-66D6-477E5E229A2E}"/>
              </a:ext>
            </a:extLst>
          </p:cNvPr>
          <p:cNvSpPr txBox="1"/>
          <p:nvPr/>
        </p:nvSpPr>
        <p:spPr>
          <a:xfrm>
            <a:off x="592282" y="1132609"/>
            <a:ext cx="10879282" cy="3416320"/>
          </a:xfrm>
          <a:prstGeom prst="rect">
            <a:avLst/>
          </a:prstGeom>
          <a:noFill/>
        </p:spPr>
        <p:txBody>
          <a:bodyPr wrap="square" rtlCol="0">
            <a:spAutoFit/>
          </a:bodyPr>
          <a:lstStyle/>
          <a:p>
            <a:pPr marL="285750" indent="-285750">
              <a:buFont typeface="Arial" panose="020B0604020202020204" pitchFamily="34" charset="0"/>
              <a:buChar char="•"/>
            </a:pPr>
            <a:r>
              <a:rPr lang="nl-NL" dirty="0"/>
              <a:t>21 bits (in drie bytes) voor elk Unicodeteken nemen een hoop onnodig geheugen of opslagruimte in, wanneer je niet al deze bits nodig hebt om een teken te beschrijven.</a:t>
            </a:r>
            <a:br>
              <a:rPr lang="nl-NL" dirty="0"/>
            </a:br>
            <a:endParaRPr lang="nl-NL" dirty="0"/>
          </a:p>
          <a:p>
            <a:pPr marL="285750" indent="-285750">
              <a:buFont typeface="Arial" panose="020B0604020202020204" pitchFamily="34" charset="0"/>
              <a:buChar char="•"/>
            </a:pPr>
            <a:r>
              <a:rPr lang="nl-NL" dirty="0"/>
              <a:t>Om dit probleem op te lossen is UTF-8 bedacht.</a:t>
            </a:r>
            <a:br>
              <a:rPr lang="nl-NL" dirty="0"/>
            </a:br>
            <a:endParaRPr lang="nl-NL" dirty="0"/>
          </a:p>
          <a:p>
            <a:pPr marL="285750" indent="-285750">
              <a:buFont typeface="Arial" panose="020B0604020202020204" pitchFamily="34" charset="0"/>
              <a:buChar char="•"/>
            </a:pPr>
            <a:r>
              <a:rPr lang="nl-NL" dirty="0"/>
              <a:t>Voor UTF-8 geldt in de basis:</a:t>
            </a:r>
            <a:br>
              <a:rPr lang="nl-NL" dirty="0"/>
            </a:br>
            <a:endParaRPr lang="nl-NL" dirty="0"/>
          </a:p>
          <a:p>
            <a:pPr marL="2114550" lvl="4" indent="-285750">
              <a:buFont typeface="Arial" panose="020B0604020202020204" pitchFamily="34" charset="0"/>
              <a:buChar char="•"/>
            </a:pPr>
            <a:r>
              <a:rPr lang="nl-NL" dirty="0"/>
              <a:t>Als de rij bits van een karakter begint met een 0, dan is het teken maar één byte lang: </a:t>
            </a:r>
            <a:br>
              <a:rPr lang="nl-NL" dirty="0"/>
            </a:br>
            <a:r>
              <a:rPr lang="nl-NL" dirty="0"/>
              <a:t>de ASCII-karakters.</a:t>
            </a:r>
          </a:p>
          <a:p>
            <a:pPr marL="2114550" lvl="4" indent="-285750">
              <a:buFont typeface="Arial" panose="020B0604020202020204" pitchFamily="34" charset="0"/>
              <a:buChar char="•"/>
            </a:pPr>
            <a:endParaRPr lang="nl-NL" dirty="0"/>
          </a:p>
          <a:p>
            <a:pPr marL="2114550" lvl="4" indent="-285750">
              <a:buFont typeface="Arial" panose="020B0604020202020204" pitchFamily="34" charset="0"/>
              <a:buChar char="•"/>
            </a:pPr>
            <a:r>
              <a:rPr lang="nl-NL" dirty="0"/>
              <a:t>Als de rij bits van een karakter begint met een 1, dan is het teken 2, 3 of 4 bytes lang: </a:t>
            </a:r>
            <a:br>
              <a:rPr lang="nl-NL" dirty="0"/>
            </a:br>
            <a:r>
              <a:rPr lang="nl-NL" dirty="0"/>
              <a:t>alle bijzondere tekens.</a:t>
            </a:r>
          </a:p>
        </p:txBody>
      </p:sp>
    </p:spTree>
    <p:extLst>
      <p:ext uri="{BB962C8B-B14F-4D97-AF65-F5344CB8AC3E}">
        <p14:creationId xmlns:p14="http://schemas.microsoft.com/office/powerpoint/2010/main" val="138184962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0215CC38-C63B-3690-B8E2-184270428AD2}"/>
              </a:ext>
            </a:extLst>
          </p:cNvPr>
          <p:cNvSpPr txBox="1"/>
          <p:nvPr/>
        </p:nvSpPr>
        <p:spPr>
          <a:xfrm>
            <a:off x="429491" y="374073"/>
            <a:ext cx="6317673" cy="584775"/>
          </a:xfrm>
          <a:prstGeom prst="rect">
            <a:avLst/>
          </a:prstGeom>
          <a:noFill/>
        </p:spPr>
        <p:txBody>
          <a:bodyPr wrap="square" rtlCol="0">
            <a:spAutoFit/>
          </a:bodyPr>
          <a:lstStyle/>
          <a:p>
            <a:r>
              <a:rPr lang="nl-NL" sz="3200" b="1" dirty="0"/>
              <a:t>UTF-8</a:t>
            </a:r>
          </a:p>
        </p:txBody>
      </p:sp>
    </p:spTree>
    <p:extLst>
      <p:ext uri="{BB962C8B-B14F-4D97-AF65-F5344CB8AC3E}">
        <p14:creationId xmlns:p14="http://schemas.microsoft.com/office/powerpoint/2010/main" val="312715202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0215CC38-C63B-3690-B8E2-184270428AD2}"/>
              </a:ext>
            </a:extLst>
          </p:cNvPr>
          <p:cNvSpPr txBox="1"/>
          <p:nvPr/>
        </p:nvSpPr>
        <p:spPr>
          <a:xfrm>
            <a:off x="429491" y="374073"/>
            <a:ext cx="6317673" cy="584775"/>
          </a:xfrm>
          <a:prstGeom prst="rect">
            <a:avLst/>
          </a:prstGeom>
          <a:noFill/>
        </p:spPr>
        <p:txBody>
          <a:bodyPr wrap="square" rtlCol="0">
            <a:spAutoFit/>
          </a:bodyPr>
          <a:lstStyle/>
          <a:p>
            <a:r>
              <a:rPr lang="nl-NL" sz="3200" b="1" dirty="0"/>
              <a:t>UTF-8</a:t>
            </a:r>
          </a:p>
        </p:txBody>
      </p:sp>
      <p:sp>
        <p:nvSpPr>
          <p:cNvPr id="5" name="Tekstvak 4">
            <a:extLst>
              <a:ext uri="{FF2B5EF4-FFF2-40B4-BE49-F238E27FC236}">
                <a16:creationId xmlns:a16="http://schemas.microsoft.com/office/drawing/2014/main" id="{AEF97D7D-4B51-83C2-66D6-477E5E229A2E}"/>
              </a:ext>
            </a:extLst>
          </p:cNvPr>
          <p:cNvSpPr txBox="1"/>
          <p:nvPr/>
        </p:nvSpPr>
        <p:spPr>
          <a:xfrm>
            <a:off x="592282" y="1132609"/>
            <a:ext cx="10879282" cy="923330"/>
          </a:xfrm>
          <a:prstGeom prst="rect">
            <a:avLst/>
          </a:prstGeom>
          <a:noFill/>
        </p:spPr>
        <p:txBody>
          <a:bodyPr wrap="square" rtlCol="0">
            <a:spAutoFit/>
          </a:bodyPr>
          <a:lstStyle/>
          <a:p>
            <a:pPr marL="285750" indent="-285750" algn="l">
              <a:buFont typeface="Arial" panose="020B0604020202020204" pitchFamily="34" charset="0"/>
              <a:buChar char="•"/>
            </a:pPr>
            <a:r>
              <a:rPr lang="nl-NL" b="0" i="0" dirty="0">
                <a:solidFill>
                  <a:srgbClr val="1D2125"/>
                </a:solidFill>
                <a:effectLst/>
                <a:highlight>
                  <a:srgbClr val="FFFFFF"/>
                </a:highlight>
                <a:latin typeface="-apple-system"/>
              </a:rPr>
              <a:t>UTF-8 is de standaard voor HTML. Je kunt dit aangeven door in de header van een html-bestand de onderstaande regel op te nemen:</a:t>
            </a:r>
          </a:p>
          <a:p>
            <a:pPr algn="l"/>
            <a:r>
              <a:rPr lang="nl-NL" b="0" i="0" dirty="0">
                <a:solidFill>
                  <a:srgbClr val="1D2125"/>
                </a:solidFill>
                <a:effectLst/>
                <a:highlight>
                  <a:srgbClr val="FFFFFF"/>
                </a:highlight>
                <a:latin typeface="-apple-system"/>
              </a:rPr>
              <a:t>				&lt;meta </a:t>
            </a:r>
            <a:r>
              <a:rPr lang="nl-NL" b="0" i="0" dirty="0" err="1">
                <a:solidFill>
                  <a:srgbClr val="1D2125"/>
                </a:solidFill>
                <a:effectLst/>
                <a:highlight>
                  <a:srgbClr val="FFFFFF"/>
                </a:highlight>
                <a:latin typeface="-apple-system"/>
              </a:rPr>
              <a:t>charset</a:t>
            </a:r>
            <a:r>
              <a:rPr lang="nl-NL" b="0" i="0" dirty="0">
                <a:solidFill>
                  <a:srgbClr val="1D2125"/>
                </a:solidFill>
                <a:effectLst/>
                <a:highlight>
                  <a:srgbClr val="FFFFFF"/>
                </a:highlight>
                <a:latin typeface="-apple-system"/>
              </a:rPr>
              <a:t>="UTF-8"&gt;</a:t>
            </a:r>
            <a:endParaRPr lang="nl-NL" b="0" i="0" dirty="0">
              <a:effectLst/>
              <a:highlight>
                <a:srgbClr val="FFFFFF"/>
              </a:highlight>
              <a:latin typeface="-apple-system"/>
            </a:endParaRPr>
          </a:p>
        </p:txBody>
      </p:sp>
    </p:spTree>
    <p:extLst>
      <p:ext uri="{BB962C8B-B14F-4D97-AF65-F5344CB8AC3E}">
        <p14:creationId xmlns:p14="http://schemas.microsoft.com/office/powerpoint/2010/main" val="417633090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0215CC38-C63B-3690-B8E2-184270428AD2}"/>
              </a:ext>
            </a:extLst>
          </p:cNvPr>
          <p:cNvSpPr txBox="1"/>
          <p:nvPr/>
        </p:nvSpPr>
        <p:spPr>
          <a:xfrm>
            <a:off x="429491" y="374073"/>
            <a:ext cx="6317673" cy="584775"/>
          </a:xfrm>
          <a:prstGeom prst="rect">
            <a:avLst/>
          </a:prstGeom>
          <a:noFill/>
        </p:spPr>
        <p:txBody>
          <a:bodyPr wrap="square" rtlCol="0">
            <a:spAutoFit/>
          </a:bodyPr>
          <a:lstStyle/>
          <a:p>
            <a:r>
              <a:rPr lang="nl-NL" sz="3200" b="1" dirty="0"/>
              <a:t>UTF-8</a:t>
            </a:r>
          </a:p>
        </p:txBody>
      </p:sp>
      <p:sp>
        <p:nvSpPr>
          <p:cNvPr id="5" name="Tekstvak 4">
            <a:extLst>
              <a:ext uri="{FF2B5EF4-FFF2-40B4-BE49-F238E27FC236}">
                <a16:creationId xmlns:a16="http://schemas.microsoft.com/office/drawing/2014/main" id="{AEF97D7D-4B51-83C2-66D6-477E5E229A2E}"/>
              </a:ext>
            </a:extLst>
          </p:cNvPr>
          <p:cNvSpPr txBox="1"/>
          <p:nvPr/>
        </p:nvSpPr>
        <p:spPr>
          <a:xfrm>
            <a:off x="592282" y="1132609"/>
            <a:ext cx="10879282" cy="1477328"/>
          </a:xfrm>
          <a:prstGeom prst="rect">
            <a:avLst/>
          </a:prstGeom>
          <a:noFill/>
        </p:spPr>
        <p:txBody>
          <a:bodyPr wrap="square" rtlCol="0">
            <a:spAutoFit/>
          </a:bodyPr>
          <a:lstStyle/>
          <a:p>
            <a:pPr marL="285750" indent="-285750" algn="l">
              <a:buFont typeface="Arial" panose="020B0604020202020204" pitchFamily="34" charset="0"/>
              <a:buChar char="•"/>
            </a:pPr>
            <a:r>
              <a:rPr lang="nl-NL" b="0" i="0" dirty="0">
                <a:solidFill>
                  <a:srgbClr val="1D2125"/>
                </a:solidFill>
                <a:effectLst/>
                <a:highlight>
                  <a:srgbClr val="FFFFFF"/>
                </a:highlight>
                <a:latin typeface="-apple-system"/>
              </a:rPr>
              <a:t>UTF-8 is de standaard voor HTML. Je kunt dit aangeven door in de header van een html-bestand de onderstaande regel op te nemen:</a:t>
            </a:r>
          </a:p>
          <a:p>
            <a:pPr algn="l"/>
            <a:r>
              <a:rPr lang="nl-NL" b="0" i="0" dirty="0">
                <a:solidFill>
                  <a:srgbClr val="1D2125"/>
                </a:solidFill>
                <a:effectLst/>
                <a:highlight>
                  <a:srgbClr val="FFFFFF"/>
                </a:highlight>
                <a:latin typeface="-apple-system"/>
              </a:rPr>
              <a:t>				&lt;meta </a:t>
            </a:r>
            <a:r>
              <a:rPr lang="nl-NL" b="0" i="0" dirty="0" err="1">
                <a:solidFill>
                  <a:srgbClr val="1D2125"/>
                </a:solidFill>
                <a:effectLst/>
                <a:highlight>
                  <a:srgbClr val="FFFFFF"/>
                </a:highlight>
                <a:latin typeface="-apple-system"/>
              </a:rPr>
              <a:t>charset</a:t>
            </a:r>
            <a:r>
              <a:rPr lang="nl-NL" b="0" i="0" dirty="0">
                <a:solidFill>
                  <a:srgbClr val="1D2125"/>
                </a:solidFill>
                <a:effectLst/>
                <a:highlight>
                  <a:srgbClr val="FFFFFF"/>
                </a:highlight>
                <a:latin typeface="-apple-system"/>
              </a:rPr>
              <a:t>="UTF-8"&gt;</a:t>
            </a:r>
            <a:br>
              <a:rPr lang="nl-NL" b="0" i="0" dirty="0">
                <a:solidFill>
                  <a:srgbClr val="1D2125"/>
                </a:solidFill>
                <a:effectLst/>
                <a:highlight>
                  <a:srgbClr val="FFFFFF"/>
                </a:highlight>
                <a:latin typeface="-apple-system"/>
              </a:rPr>
            </a:br>
            <a:endParaRPr lang="nl-NL" b="0" i="0" dirty="0">
              <a:solidFill>
                <a:srgbClr val="1D2125"/>
              </a:solidFill>
              <a:effectLst/>
              <a:highlight>
                <a:srgbClr val="FFFFFF"/>
              </a:highlight>
              <a:latin typeface="-apple-system"/>
            </a:endParaRPr>
          </a:p>
          <a:p>
            <a:pPr marL="285750" indent="-285750" algn="l">
              <a:buFont typeface="Arial" panose="020B0604020202020204" pitchFamily="34" charset="0"/>
              <a:buChar char="•"/>
            </a:pPr>
            <a:r>
              <a:rPr lang="nl-NL" dirty="0">
                <a:solidFill>
                  <a:srgbClr val="1D2125"/>
                </a:solidFill>
                <a:highlight>
                  <a:srgbClr val="FFFFFF"/>
                </a:highlight>
                <a:latin typeface="-apple-system"/>
              </a:rPr>
              <a:t>Zo</a:t>
            </a:r>
            <a:r>
              <a:rPr lang="nl-NL" b="0" i="0" dirty="0">
                <a:solidFill>
                  <a:srgbClr val="1D2125"/>
                </a:solidFill>
                <a:effectLst/>
                <a:highlight>
                  <a:srgbClr val="FFFFFF"/>
                </a:highlight>
                <a:latin typeface="-apple-system"/>
              </a:rPr>
              <a:t> zijn er drie manieren om speciale karakters in HTML weer te geven met UTF-8:</a:t>
            </a:r>
            <a:endParaRPr lang="nl-NL" b="0" i="0" dirty="0">
              <a:effectLst/>
              <a:highlight>
                <a:srgbClr val="FFFFFF"/>
              </a:highlight>
              <a:latin typeface="-apple-system"/>
            </a:endParaRPr>
          </a:p>
        </p:txBody>
      </p:sp>
    </p:spTree>
    <p:extLst>
      <p:ext uri="{BB962C8B-B14F-4D97-AF65-F5344CB8AC3E}">
        <p14:creationId xmlns:p14="http://schemas.microsoft.com/office/powerpoint/2010/main" val="80804116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0215CC38-C63B-3690-B8E2-184270428AD2}"/>
              </a:ext>
            </a:extLst>
          </p:cNvPr>
          <p:cNvSpPr txBox="1"/>
          <p:nvPr/>
        </p:nvSpPr>
        <p:spPr>
          <a:xfrm>
            <a:off x="429491" y="374073"/>
            <a:ext cx="6317673" cy="584775"/>
          </a:xfrm>
          <a:prstGeom prst="rect">
            <a:avLst/>
          </a:prstGeom>
          <a:noFill/>
        </p:spPr>
        <p:txBody>
          <a:bodyPr wrap="square" rtlCol="0">
            <a:spAutoFit/>
          </a:bodyPr>
          <a:lstStyle/>
          <a:p>
            <a:r>
              <a:rPr lang="nl-NL" sz="3200" b="1" dirty="0"/>
              <a:t>UTF-8</a:t>
            </a:r>
          </a:p>
        </p:txBody>
      </p:sp>
      <p:sp>
        <p:nvSpPr>
          <p:cNvPr id="5" name="Tekstvak 4">
            <a:extLst>
              <a:ext uri="{FF2B5EF4-FFF2-40B4-BE49-F238E27FC236}">
                <a16:creationId xmlns:a16="http://schemas.microsoft.com/office/drawing/2014/main" id="{AEF97D7D-4B51-83C2-66D6-477E5E229A2E}"/>
              </a:ext>
            </a:extLst>
          </p:cNvPr>
          <p:cNvSpPr txBox="1"/>
          <p:nvPr/>
        </p:nvSpPr>
        <p:spPr>
          <a:xfrm>
            <a:off x="592282" y="1132609"/>
            <a:ext cx="10879282" cy="2308324"/>
          </a:xfrm>
          <a:prstGeom prst="rect">
            <a:avLst/>
          </a:prstGeom>
          <a:noFill/>
        </p:spPr>
        <p:txBody>
          <a:bodyPr wrap="square" rtlCol="0">
            <a:spAutoFit/>
          </a:bodyPr>
          <a:lstStyle/>
          <a:p>
            <a:pPr marL="285750" indent="-285750" algn="l">
              <a:buFont typeface="Arial" panose="020B0604020202020204" pitchFamily="34" charset="0"/>
              <a:buChar char="•"/>
            </a:pPr>
            <a:r>
              <a:rPr lang="nl-NL" b="0" i="0" dirty="0">
                <a:solidFill>
                  <a:srgbClr val="1D2125"/>
                </a:solidFill>
                <a:effectLst/>
                <a:highlight>
                  <a:srgbClr val="FFFFFF"/>
                </a:highlight>
                <a:latin typeface="-apple-system"/>
              </a:rPr>
              <a:t>UTF-8 is de standaard voor HTML. Je kunt dit aangeven door in de header van een html-bestand de onderstaande regel op te nemen:</a:t>
            </a:r>
          </a:p>
          <a:p>
            <a:pPr algn="l"/>
            <a:r>
              <a:rPr lang="nl-NL" b="0" i="0" dirty="0">
                <a:solidFill>
                  <a:srgbClr val="1D2125"/>
                </a:solidFill>
                <a:effectLst/>
                <a:highlight>
                  <a:srgbClr val="FFFFFF"/>
                </a:highlight>
                <a:latin typeface="-apple-system"/>
              </a:rPr>
              <a:t>				&lt;meta </a:t>
            </a:r>
            <a:r>
              <a:rPr lang="nl-NL" b="0" i="0" dirty="0" err="1">
                <a:solidFill>
                  <a:srgbClr val="1D2125"/>
                </a:solidFill>
                <a:effectLst/>
                <a:highlight>
                  <a:srgbClr val="FFFFFF"/>
                </a:highlight>
                <a:latin typeface="-apple-system"/>
              </a:rPr>
              <a:t>charset</a:t>
            </a:r>
            <a:r>
              <a:rPr lang="nl-NL" b="0" i="0" dirty="0">
                <a:solidFill>
                  <a:srgbClr val="1D2125"/>
                </a:solidFill>
                <a:effectLst/>
                <a:highlight>
                  <a:srgbClr val="FFFFFF"/>
                </a:highlight>
                <a:latin typeface="-apple-system"/>
              </a:rPr>
              <a:t>="UTF-8"&gt;</a:t>
            </a:r>
            <a:br>
              <a:rPr lang="nl-NL" b="0" i="0" dirty="0">
                <a:solidFill>
                  <a:srgbClr val="1D2125"/>
                </a:solidFill>
                <a:effectLst/>
                <a:highlight>
                  <a:srgbClr val="FFFFFF"/>
                </a:highlight>
                <a:latin typeface="-apple-system"/>
              </a:rPr>
            </a:br>
            <a:endParaRPr lang="nl-NL" b="0" i="0" dirty="0">
              <a:solidFill>
                <a:srgbClr val="1D2125"/>
              </a:solidFill>
              <a:effectLst/>
              <a:highlight>
                <a:srgbClr val="FFFFFF"/>
              </a:highlight>
              <a:latin typeface="-apple-system"/>
            </a:endParaRPr>
          </a:p>
          <a:p>
            <a:pPr marL="285750" indent="-285750" algn="l">
              <a:buFont typeface="Arial" panose="020B0604020202020204" pitchFamily="34" charset="0"/>
              <a:buChar char="•"/>
            </a:pPr>
            <a:r>
              <a:rPr lang="nl-NL" dirty="0">
                <a:solidFill>
                  <a:srgbClr val="1D2125"/>
                </a:solidFill>
                <a:highlight>
                  <a:srgbClr val="FFFFFF"/>
                </a:highlight>
                <a:latin typeface="-apple-system"/>
              </a:rPr>
              <a:t>Zo</a:t>
            </a:r>
            <a:r>
              <a:rPr lang="nl-NL" b="0" i="0" dirty="0">
                <a:solidFill>
                  <a:srgbClr val="1D2125"/>
                </a:solidFill>
                <a:effectLst/>
                <a:highlight>
                  <a:srgbClr val="FFFFFF"/>
                </a:highlight>
                <a:latin typeface="-apple-system"/>
              </a:rPr>
              <a:t> zijn er drie manieren om speciale karakters in HTML weer te geven met UTF-8: </a:t>
            </a:r>
            <a:br>
              <a:rPr lang="nl-NL" b="0" i="0" dirty="0">
                <a:solidFill>
                  <a:srgbClr val="1D2125"/>
                </a:solidFill>
                <a:effectLst/>
                <a:highlight>
                  <a:srgbClr val="FFFFFF"/>
                </a:highlight>
                <a:latin typeface="-apple-system"/>
              </a:rPr>
            </a:br>
            <a:endParaRPr lang="nl-NL" b="0" i="0" dirty="0">
              <a:solidFill>
                <a:srgbClr val="1D2125"/>
              </a:solidFill>
              <a:effectLst/>
              <a:highlight>
                <a:srgbClr val="FFFFFF"/>
              </a:highlight>
              <a:latin typeface="-apple-system"/>
            </a:endParaRPr>
          </a:p>
          <a:p>
            <a:pPr marL="800100" lvl="1" indent="-342900">
              <a:buFont typeface="+mj-lt"/>
              <a:buAutoNum type="arabicPeriod"/>
            </a:pPr>
            <a:r>
              <a:rPr lang="nl-NL" b="0" i="0" dirty="0">
                <a:solidFill>
                  <a:srgbClr val="1D2125"/>
                </a:solidFill>
                <a:effectLst/>
                <a:highlight>
                  <a:srgbClr val="FFFFFF"/>
                </a:highlight>
                <a:latin typeface="-apple-system"/>
              </a:rPr>
              <a:t>Veelgebruikte karakters hebben een naam, zoals het teken van de euro. </a:t>
            </a:r>
            <a:br>
              <a:rPr lang="nl-NL" b="0" i="0" dirty="0">
                <a:solidFill>
                  <a:srgbClr val="1D2125"/>
                </a:solidFill>
                <a:effectLst/>
                <a:highlight>
                  <a:srgbClr val="FFFFFF"/>
                </a:highlight>
                <a:latin typeface="-apple-system"/>
              </a:rPr>
            </a:br>
            <a:r>
              <a:rPr lang="nl-NL" b="0" i="0" dirty="0">
                <a:solidFill>
                  <a:srgbClr val="1D2125"/>
                </a:solidFill>
                <a:effectLst/>
                <a:highlight>
                  <a:srgbClr val="FFFFFF"/>
                </a:highlight>
                <a:latin typeface="-apple-system"/>
              </a:rPr>
              <a:t>Deze worden </a:t>
            </a:r>
            <a:r>
              <a:rPr lang="nl-NL" b="0" i="1" dirty="0">
                <a:solidFill>
                  <a:srgbClr val="1D2125"/>
                </a:solidFill>
                <a:effectLst/>
                <a:highlight>
                  <a:srgbClr val="FFFFFF"/>
                </a:highlight>
                <a:latin typeface="-apple-system"/>
              </a:rPr>
              <a:t>HTML-</a:t>
            </a:r>
            <a:r>
              <a:rPr lang="nl-NL" b="0" i="1" dirty="0" err="1">
                <a:solidFill>
                  <a:srgbClr val="1D2125"/>
                </a:solidFill>
                <a:effectLst/>
                <a:highlight>
                  <a:srgbClr val="FFFFFF"/>
                </a:highlight>
                <a:latin typeface="-apple-system"/>
              </a:rPr>
              <a:t>entity's</a:t>
            </a:r>
            <a:r>
              <a:rPr lang="nl-NL" b="0" i="0" dirty="0">
                <a:solidFill>
                  <a:srgbClr val="1D2125"/>
                </a:solidFill>
                <a:effectLst/>
                <a:highlight>
                  <a:srgbClr val="FFFFFF"/>
                </a:highlight>
                <a:latin typeface="-apple-system"/>
              </a:rPr>
              <a:t> genoemd: </a:t>
            </a:r>
            <a:r>
              <a:rPr lang="nl-NL" b="0" i="0" dirty="0">
                <a:solidFill>
                  <a:srgbClr val="C00000"/>
                </a:solidFill>
                <a:effectLst/>
                <a:highlight>
                  <a:srgbClr val="FFFFFF"/>
                </a:highlight>
                <a:latin typeface="-apple-system"/>
              </a:rPr>
              <a:t>&amp;</a:t>
            </a:r>
            <a:r>
              <a:rPr lang="nl-NL" b="0" i="0" dirty="0">
                <a:solidFill>
                  <a:srgbClr val="C00000"/>
                </a:solidFill>
                <a:effectLst/>
                <a:latin typeface="-apple-system"/>
              </a:rPr>
              <a:t>euro; </a:t>
            </a:r>
            <a:r>
              <a:rPr lang="nl-NL" b="0" i="0" dirty="0">
                <a:solidFill>
                  <a:srgbClr val="1D2125"/>
                </a:solidFill>
                <a:effectLst/>
                <a:highlight>
                  <a:srgbClr val="FFFFFF"/>
                </a:highlight>
                <a:latin typeface="-apple-system"/>
              </a:rPr>
              <a:t>in HTML.</a:t>
            </a:r>
            <a:endParaRPr lang="nl-NL" b="0" i="0" dirty="0">
              <a:effectLst/>
              <a:highlight>
                <a:srgbClr val="FFFFFF"/>
              </a:highlight>
              <a:latin typeface="-apple-system"/>
            </a:endParaRPr>
          </a:p>
        </p:txBody>
      </p:sp>
    </p:spTree>
    <p:extLst>
      <p:ext uri="{BB962C8B-B14F-4D97-AF65-F5344CB8AC3E}">
        <p14:creationId xmlns:p14="http://schemas.microsoft.com/office/powerpoint/2010/main" val="21067118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9D4D222C-D8F9-DF0F-1154-C24907331E41}"/>
              </a:ext>
            </a:extLst>
          </p:cNvPr>
          <p:cNvSpPr txBox="1"/>
          <p:nvPr/>
        </p:nvSpPr>
        <p:spPr>
          <a:xfrm>
            <a:off x="429491" y="374073"/>
            <a:ext cx="6317673" cy="584775"/>
          </a:xfrm>
          <a:prstGeom prst="rect">
            <a:avLst/>
          </a:prstGeom>
          <a:noFill/>
        </p:spPr>
        <p:txBody>
          <a:bodyPr wrap="square" rtlCol="0">
            <a:spAutoFit/>
          </a:bodyPr>
          <a:lstStyle/>
          <a:p>
            <a:r>
              <a:rPr lang="nl-NL" sz="3200" b="1" dirty="0"/>
              <a:t>Digitale Informatie</a:t>
            </a:r>
          </a:p>
        </p:txBody>
      </p:sp>
      <p:sp>
        <p:nvSpPr>
          <p:cNvPr id="5" name="Tekstvak 4">
            <a:extLst>
              <a:ext uri="{FF2B5EF4-FFF2-40B4-BE49-F238E27FC236}">
                <a16:creationId xmlns:a16="http://schemas.microsoft.com/office/drawing/2014/main" id="{81DE6715-7ABA-7D7A-010D-DD869AEFAC56}"/>
              </a:ext>
            </a:extLst>
          </p:cNvPr>
          <p:cNvSpPr txBox="1"/>
          <p:nvPr/>
        </p:nvSpPr>
        <p:spPr>
          <a:xfrm>
            <a:off x="592282" y="1132609"/>
            <a:ext cx="10879282" cy="2862322"/>
          </a:xfrm>
          <a:prstGeom prst="rect">
            <a:avLst/>
          </a:prstGeom>
          <a:noFill/>
        </p:spPr>
        <p:txBody>
          <a:bodyPr wrap="square" rtlCol="0">
            <a:spAutoFit/>
          </a:bodyPr>
          <a:lstStyle/>
          <a:p>
            <a:pPr marL="285750" indent="-285750">
              <a:buFont typeface="Arial" panose="020B0604020202020204" pitchFamily="34" charset="0"/>
              <a:buChar char="•"/>
            </a:pPr>
            <a:r>
              <a:rPr lang="nl-NL" dirty="0"/>
              <a:t>Digitale informatie bestaat uit enen en nullen.</a:t>
            </a:r>
            <a:br>
              <a:rPr lang="nl-NL" dirty="0"/>
            </a:br>
            <a:endParaRPr lang="nl-NL" dirty="0"/>
          </a:p>
          <a:p>
            <a:pPr marL="285750" indent="-285750">
              <a:buFont typeface="Arial" panose="020B0604020202020204" pitchFamily="34" charset="0"/>
              <a:buChar char="•"/>
            </a:pPr>
            <a:r>
              <a:rPr lang="nl-NL" dirty="0"/>
              <a:t>Deze informatie wordt opgeslagen in bestanden, die op hun beurt kunnen worden opgeslagen in mappen, directories of folders, drie verschillende namen voor hetzelfde.</a:t>
            </a:r>
            <a:br>
              <a:rPr lang="nl-NL" dirty="0"/>
            </a:br>
            <a:endParaRPr lang="nl-NL" dirty="0"/>
          </a:p>
          <a:p>
            <a:pPr marL="285750" indent="-285750">
              <a:buFont typeface="Arial" panose="020B0604020202020204" pitchFamily="34" charset="0"/>
              <a:buChar char="•"/>
            </a:pPr>
            <a:r>
              <a:rPr lang="nl-NL" dirty="0"/>
              <a:t>Deze directories zijn in de computer speciale bestanden, waarin alle opgeslagen bestanden worden opgenomen, maar daar merkt een normale gebruiker niks van.</a:t>
            </a:r>
            <a:br>
              <a:rPr lang="nl-NL" dirty="0"/>
            </a:br>
            <a:endParaRPr lang="nl-NL" dirty="0"/>
          </a:p>
          <a:p>
            <a:pPr marL="285750" indent="-285750">
              <a:buFont typeface="Arial" panose="020B0604020202020204" pitchFamily="34" charset="0"/>
              <a:buChar char="•"/>
            </a:pPr>
            <a:r>
              <a:rPr lang="nl-NL" dirty="0"/>
              <a:t>De naam van een gewoon bestand eindigt meestal met een extensie, zoals “.</a:t>
            </a:r>
            <a:r>
              <a:rPr lang="nl-NL" dirty="0" err="1"/>
              <a:t>docx</a:t>
            </a:r>
            <a:r>
              <a:rPr lang="nl-NL" dirty="0"/>
              <a:t>”, “.jpg” of bijvoorbeeld wat anders.</a:t>
            </a:r>
          </a:p>
        </p:txBody>
      </p:sp>
    </p:spTree>
    <p:extLst>
      <p:ext uri="{BB962C8B-B14F-4D97-AF65-F5344CB8AC3E}">
        <p14:creationId xmlns:p14="http://schemas.microsoft.com/office/powerpoint/2010/main" val="155150210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0215CC38-C63B-3690-B8E2-184270428AD2}"/>
              </a:ext>
            </a:extLst>
          </p:cNvPr>
          <p:cNvSpPr txBox="1"/>
          <p:nvPr/>
        </p:nvSpPr>
        <p:spPr>
          <a:xfrm>
            <a:off x="429491" y="374073"/>
            <a:ext cx="6317673" cy="584775"/>
          </a:xfrm>
          <a:prstGeom prst="rect">
            <a:avLst/>
          </a:prstGeom>
          <a:noFill/>
        </p:spPr>
        <p:txBody>
          <a:bodyPr wrap="square" rtlCol="0">
            <a:spAutoFit/>
          </a:bodyPr>
          <a:lstStyle/>
          <a:p>
            <a:r>
              <a:rPr lang="nl-NL" sz="3200" b="1" dirty="0"/>
              <a:t>UTF-8</a:t>
            </a:r>
          </a:p>
        </p:txBody>
      </p:sp>
      <p:sp>
        <p:nvSpPr>
          <p:cNvPr id="5" name="Tekstvak 4">
            <a:extLst>
              <a:ext uri="{FF2B5EF4-FFF2-40B4-BE49-F238E27FC236}">
                <a16:creationId xmlns:a16="http://schemas.microsoft.com/office/drawing/2014/main" id="{AEF97D7D-4B51-83C2-66D6-477E5E229A2E}"/>
              </a:ext>
            </a:extLst>
          </p:cNvPr>
          <p:cNvSpPr txBox="1"/>
          <p:nvPr/>
        </p:nvSpPr>
        <p:spPr>
          <a:xfrm>
            <a:off x="592282" y="1132609"/>
            <a:ext cx="10879282" cy="3139321"/>
          </a:xfrm>
          <a:prstGeom prst="rect">
            <a:avLst/>
          </a:prstGeom>
          <a:noFill/>
        </p:spPr>
        <p:txBody>
          <a:bodyPr wrap="square" rtlCol="0">
            <a:spAutoFit/>
          </a:bodyPr>
          <a:lstStyle/>
          <a:p>
            <a:pPr marL="285750" indent="-285750" algn="l">
              <a:buFont typeface="Arial" panose="020B0604020202020204" pitchFamily="34" charset="0"/>
              <a:buChar char="•"/>
            </a:pPr>
            <a:r>
              <a:rPr lang="nl-NL" b="0" i="0" dirty="0">
                <a:solidFill>
                  <a:srgbClr val="1D2125"/>
                </a:solidFill>
                <a:effectLst/>
                <a:highlight>
                  <a:srgbClr val="FFFFFF"/>
                </a:highlight>
                <a:latin typeface="-apple-system"/>
              </a:rPr>
              <a:t>UTF-8 is de standaard voor HTML. Je kunt dit aangeven door in de header van een html-bestand de onderstaande regel op te nemen:</a:t>
            </a:r>
          </a:p>
          <a:p>
            <a:pPr algn="l"/>
            <a:r>
              <a:rPr lang="nl-NL" b="0" i="0" dirty="0">
                <a:solidFill>
                  <a:srgbClr val="1D2125"/>
                </a:solidFill>
                <a:effectLst/>
                <a:highlight>
                  <a:srgbClr val="FFFFFF"/>
                </a:highlight>
                <a:latin typeface="-apple-system"/>
              </a:rPr>
              <a:t>				&lt;meta </a:t>
            </a:r>
            <a:r>
              <a:rPr lang="nl-NL" b="0" i="0" dirty="0" err="1">
                <a:solidFill>
                  <a:srgbClr val="1D2125"/>
                </a:solidFill>
                <a:effectLst/>
                <a:highlight>
                  <a:srgbClr val="FFFFFF"/>
                </a:highlight>
                <a:latin typeface="-apple-system"/>
              </a:rPr>
              <a:t>charset</a:t>
            </a:r>
            <a:r>
              <a:rPr lang="nl-NL" b="0" i="0" dirty="0">
                <a:solidFill>
                  <a:srgbClr val="1D2125"/>
                </a:solidFill>
                <a:effectLst/>
                <a:highlight>
                  <a:srgbClr val="FFFFFF"/>
                </a:highlight>
                <a:latin typeface="-apple-system"/>
              </a:rPr>
              <a:t>="UTF-8"&gt;</a:t>
            </a:r>
            <a:br>
              <a:rPr lang="nl-NL" b="0" i="0" dirty="0">
                <a:solidFill>
                  <a:srgbClr val="1D2125"/>
                </a:solidFill>
                <a:effectLst/>
                <a:highlight>
                  <a:srgbClr val="FFFFFF"/>
                </a:highlight>
                <a:latin typeface="-apple-system"/>
              </a:rPr>
            </a:br>
            <a:endParaRPr lang="nl-NL" b="0" i="0" dirty="0">
              <a:solidFill>
                <a:srgbClr val="1D2125"/>
              </a:solidFill>
              <a:effectLst/>
              <a:highlight>
                <a:srgbClr val="FFFFFF"/>
              </a:highlight>
              <a:latin typeface="-apple-system"/>
            </a:endParaRPr>
          </a:p>
          <a:p>
            <a:pPr marL="285750" indent="-285750" algn="l">
              <a:buFont typeface="Arial" panose="020B0604020202020204" pitchFamily="34" charset="0"/>
              <a:buChar char="•"/>
            </a:pPr>
            <a:r>
              <a:rPr lang="nl-NL" dirty="0">
                <a:solidFill>
                  <a:srgbClr val="1D2125"/>
                </a:solidFill>
                <a:highlight>
                  <a:srgbClr val="FFFFFF"/>
                </a:highlight>
                <a:latin typeface="-apple-system"/>
              </a:rPr>
              <a:t>Zo</a:t>
            </a:r>
            <a:r>
              <a:rPr lang="nl-NL" b="0" i="0" dirty="0">
                <a:solidFill>
                  <a:srgbClr val="1D2125"/>
                </a:solidFill>
                <a:effectLst/>
                <a:highlight>
                  <a:srgbClr val="FFFFFF"/>
                </a:highlight>
                <a:latin typeface="-apple-system"/>
              </a:rPr>
              <a:t> zijn er drie manieren om speciale karakters in HTML weer te geven met UTF-8: </a:t>
            </a:r>
            <a:br>
              <a:rPr lang="nl-NL" b="0" i="0" dirty="0">
                <a:solidFill>
                  <a:srgbClr val="1D2125"/>
                </a:solidFill>
                <a:effectLst/>
                <a:highlight>
                  <a:srgbClr val="FFFFFF"/>
                </a:highlight>
                <a:latin typeface="-apple-system"/>
              </a:rPr>
            </a:br>
            <a:endParaRPr lang="nl-NL" b="0" i="0" dirty="0">
              <a:solidFill>
                <a:srgbClr val="1D2125"/>
              </a:solidFill>
              <a:effectLst/>
              <a:highlight>
                <a:srgbClr val="FFFFFF"/>
              </a:highlight>
              <a:latin typeface="-apple-system"/>
            </a:endParaRPr>
          </a:p>
          <a:p>
            <a:pPr marL="800100" lvl="1" indent="-342900">
              <a:buFont typeface="+mj-lt"/>
              <a:buAutoNum type="arabicPeriod"/>
            </a:pPr>
            <a:r>
              <a:rPr lang="nl-NL" b="0" i="0" dirty="0">
                <a:solidFill>
                  <a:srgbClr val="1D2125"/>
                </a:solidFill>
                <a:effectLst/>
                <a:highlight>
                  <a:srgbClr val="FFFFFF"/>
                </a:highlight>
                <a:latin typeface="-apple-system"/>
              </a:rPr>
              <a:t>Veelgebruikte karakters hebben een naam, zoals het teken van de euro. </a:t>
            </a:r>
            <a:br>
              <a:rPr lang="nl-NL" b="0" i="0" dirty="0">
                <a:solidFill>
                  <a:srgbClr val="1D2125"/>
                </a:solidFill>
                <a:effectLst/>
                <a:highlight>
                  <a:srgbClr val="FFFFFF"/>
                </a:highlight>
                <a:latin typeface="-apple-system"/>
              </a:rPr>
            </a:br>
            <a:r>
              <a:rPr lang="nl-NL" b="0" i="0" dirty="0">
                <a:solidFill>
                  <a:srgbClr val="1D2125"/>
                </a:solidFill>
                <a:effectLst/>
                <a:highlight>
                  <a:srgbClr val="FFFFFF"/>
                </a:highlight>
                <a:latin typeface="-apple-system"/>
              </a:rPr>
              <a:t>Deze worden </a:t>
            </a:r>
            <a:r>
              <a:rPr lang="nl-NL" b="0" i="1" dirty="0">
                <a:solidFill>
                  <a:srgbClr val="1D2125"/>
                </a:solidFill>
                <a:effectLst/>
                <a:highlight>
                  <a:srgbClr val="FFFFFF"/>
                </a:highlight>
                <a:latin typeface="-apple-system"/>
              </a:rPr>
              <a:t>HTML-</a:t>
            </a:r>
            <a:r>
              <a:rPr lang="nl-NL" b="0" i="1" dirty="0" err="1">
                <a:solidFill>
                  <a:srgbClr val="1D2125"/>
                </a:solidFill>
                <a:effectLst/>
                <a:highlight>
                  <a:srgbClr val="FFFFFF"/>
                </a:highlight>
                <a:latin typeface="-apple-system"/>
              </a:rPr>
              <a:t>entity's</a:t>
            </a:r>
            <a:r>
              <a:rPr lang="nl-NL" b="0" i="0" dirty="0">
                <a:solidFill>
                  <a:srgbClr val="1D2125"/>
                </a:solidFill>
                <a:effectLst/>
                <a:highlight>
                  <a:srgbClr val="FFFFFF"/>
                </a:highlight>
                <a:latin typeface="-apple-system"/>
              </a:rPr>
              <a:t> genoemd: </a:t>
            </a:r>
            <a:r>
              <a:rPr lang="nl-NL" b="0" i="0" dirty="0">
                <a:solidFill>
                  <a:srgbClr val="C00000"/>
                </a:solidFill>
                <a:effectLst/>
                <a:highlight>
                  <a:srgbClr val="FFFFFF"/>
                </a:highlight>
                <a:latin typeface="-apple-system"/>
              </a:rPr>
              <a:t>&amp;</a:t>
            </a:r>
            <a:r>
              <a:rPr lang="nl-NL" b="0" i="0" dirty="0">
                <a:solidFill>
                  <a:srgbClr val="C00000"/>
                </a:solidFill>
                <a:effectLst/>
                <a:latin typeface="-apple-system"/>
              </a:rPr>
              <a:t>euro; </a:t>
            </a:r>
            <a:r>
              <a:rPr lang="nl-NL" b="0" i="0" dirty="0">
                <a:solidFill>
                  <a:srgbClr val="1D2125"/>
                </a:solidFill>
                <a:effectLst/>
                <a:highlight>
                  <a:srgbClr val="FFFFFF"/>
                </a:highlight>
                <a:latin typeface="-apple-system"/>
              </a:rPr>
              <a:t>in HTML.</a:t>
            </a:r>
          </a:p>
          <a:p>
            <a:pPr marL="800100" lvl="1" indent="-342900">
              <a:buFont typeface="+mj-lt"/>
              <a:buAutoNum type="arabicPeriod"/>
            </a:pPr>
            <a:endParaRPr lang="nl-NL" b="0" i="0" dirty="0">
              <a:solidFill>
                <a:srgbClr val="1D2125"/>
              </a:solidFill>
              <a:effectLst/>
              <a:highlight>
                <a:srgbClr val="FFFFFF"/>
              </a:highlight>
              <a:latin typeface="-apple-system"/>
            </a:endParaRPr>
          </a:p>
          <a:p>
            <a:pPr marL="800100" lvl="1" indent="-342900">
              <a:buFont typeface="+mj-lt"/>
              <a:buAutoNum type="arabicPeriod"/>
            </a:pPr>
            <a:r>
              <a:rPr lang="nl-NL" b="0" i="0" dirty="0">
                <a:solidFill>
                  <a:srgbClr val="1D2125"/>
                </a:solidFill>
                <a:effectLst/>
                <a:highlight>
                  <a:srgbClr val="FFFFFF"/>
                </a:highlight>
                <a:latin typeface="-apple-system"/>
              </a:rPr>
              <a:t>Met een # geef je aan dat je het karakter met zijn getalwaarde wilt aanduiden. </a:t>
            </a:r>
            <a:br>
              <a:rPr lang="nl-NL" b="0" i="0" dirty="0">
                <a:solidFill>
                  <a:srgbClr val="1D2125"/>
                </a:solidFill>
                <a:effectLst/>
                <a:highlight>
                  <a:srgbClr val="FFFFFF"/>
                </a:highlight>
                <a:latin typeface="-apple-system"/>
              </a:rPr>
            </a:br>
            <a:r>
              <a:rPr lang="nl-NL" b="0" i="0" dirty="0">
                <a:solidFill>
                  <a:srgbClr val="1D2125"/>
                </a:solidFill>
                <a:effectLst/>
                <a:highlight>
                  <a:srgbClr val="FFFFFF"/>
                </a:highlight>
                <a:latin typeface="-apple-system"/>
              </a:rPr>
              <a:t>Ook dit is de euro: </a:t>
            </a:r>
            <a:r>
              <a:rPr lang="nl-NL" b="0" i="0" dirty="0">
                <a:solidFill>
                  <a:srgbClr val="C00000"/>
                </a:solidFill>
                <a:effectLst/>
                <a:highlight>
                  <a:srgbClr val="FFFFFF"/>
                </a:highlight>
                <a:latin typeface="-apple-system"/>
              </a:rPr>
              <a:t>&amp;#8364; </a:t>
            </a:r>
            <a:r>
              <a:rPr lang="nl-NL" b="0" i="0" dirty="0">
                <a:solidFill>
                  <a:srgbClr val="1D2125"/>
                </a:solidFill>
                <a:effectLst/>
                <a:highlight>
                  <a:srgbClr val="FFFFFF"/>
                </a:highlight>
                <a:latin typeface="-apple-system"/>
              </a:rPr>
              <a:t>in HTML.</a:t>
            </a:r>
            <a:endParaRPr lang="nl-NL" b="0" i="0" dirty="0">
              <a:effectLst/>
              <a:highlight>
                <a:srgbClr val="FFFFFF"/>
              </a:highlight>
              <a:latin typeface="-apple-system"/>
            </a:endParaRPr>
          </a:p>
        </p:txBody>
      </p:sp>
    </p:spTree>
    <p:extLst>
      <p:ext uri="{BB962C8B-B14F-4D97-AF65-F5344CB8AC3E}">
        <p14:creationId xmlns:p14="http://schemas.microsoft.com/office/powerpoint/2010/main" val="383433583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0215CC38-C63B-3690-B8E2-184270428AD2}"/>
              </a:ext>
            </a:extLst>
          </p:cNvPr>
          <p:cNvSpPr txBox="1"/>
          <p:nvPr/>
        </p:nvSpPr>
        <p:spPr>
          <a:xfrm>
            <a:off x="429491" y="374073"/>
            <a:ext cx="6317673" cy="584775"/>
          </a:xfrm>
          <a:prstGeom prst="rect">
            <a:avLst/>
          </a:prstGeom>
          <a:noFill/>
        </p:spPr>
        <p:txBody>
          <a:bodyPr wrap="square" rtlCol="0">
            <a:spAutoFit/>
          </a:bodyPr>
          <a:lstStyle/>
          <a:p>
            <a:r>
              <a:rPr lang="nl-NL" sz="3200" b="1" dirty="0"/>
              <a:t>UTF-8</a:t>
            </a:r>
          </a:p>
        </p:txBody>
      </p:sp>
      <p:sp>
        <p:nvSpPr>
          <p:cNvPr id="5" name="Tekstvak 4">
            <a:extLst>
              <a:ext uri="{FF2B5EF4-FFF2-40B4-BE49-F238E27FC236}">
                <a16:creationId xmlns:a16="http://schemas.microsoft.com/office/drawing/2014/main" id="{AEF97D7D-4B51-83C2-66D6-477E5E229A2E}"/>
              </a:ext>
            </a:extLst>
          </p:cNvPr>
          <p:cNvSpPr txBox="1"/>
          <p:nvPr/>
        </p:nvSpPr>
        <p:spPr>
          <a:xfrm>
            <a:off x="592282" y="1132609"/>
            <a:ext cx="10879282" cy="3970318"/>
          </a:xfrm>
          <a:prstGeom prst="rect">
            <a:avLst/>
          </a:prstGeom>
          <a:noFill/>
        </p:spPr>
        <p:txBody>
          <a:bodyPr wrap="square" rtlCol="0">
            <a:spAutoFit/>
          </a:bodyPr>
          <a:lstStyle/>
          <a:p>
            <a:pPr marL="285750" indent="-285750" algn="l">
              <a:buFont typeface="Arial" panose="020B0604020202020204" pitchFamily="34" charset="0"/>
              <a:buChar char="•"/>
            </a:pPr>
            <a:r>
              <a:rPr lang="nl-NL" b="0" i="0" dirty="0">
                <a:solidFill>
                  <a:srgbClr val="1D2125"/>
                </a:solidFill>
                <a:effectLst/>
                <a:highlight>
                  <a:srgbClr val="FFFFFF"/>
                </a:highlight>
                <a:latin typeface="-apple-system"/>
              </a:rPr>
              <a:t>UTF-8 is de standaard voor HTML. Je kunt dit aangeven door in de header van een html-bestand de onderstaande regel op te nemen:</a:t>
            </a:r>
          </a:p>
          <a:p>
            <a:pPr algn="l"/>
            <a:r>
              <a:rPr lang="nl-NL" b="0" i="0" dirty="0">
                <a:solidFill>
                  <a:srgbClr val="1D2125"/>
                </a:solidFill>
                <a:effectLst/>
                <a:highlight>
                  <a:srgbClr val="FFFFFF"/>
                </a:highlight>
                <a:latin typeface="-apple-system"/>
              </a:rPr>
              <a:t>				&lt;meta </a:t>
            </a:r>
            <a:r>
              <a:rPr lang="nl-NL" b="0" i="0" dirty="0" err="1">
                <a:solidFill>
                  <a:srgbClr val="1D2125"/>
                </a:solidFill>
                <a:effectLst/>
                <a:highlight>
                  <a:srgbClr val="FFFFFF"/>
                </a:highlight>
                <a:latin typeface="-apple-system"/>
              </a:rPr>
              <a:t>charset</a:t>
            </a:r>
            <a:r>
              <a:rPr lang="nl-NL" b="0" i="0" dirty="0">
                <a:solidFill>
                  <a:srgbClr val="1D2125"/>
                </a:solidFill>
                <a:effectLst/>
                <a:highlight>
                  <a:srgbClr val="FFFFFF"/>
                </a:highlight>
                <a:latin typeface="-apple-system"/>
              </a:rPr>
              <a:t>="UTF-8"&gt;</a:t>
            </a:r>
            <a:br>
              <a:rPr lang="nl-NL" b="0" i="0" dirty="0">
                <a:solidFill>
                  <a:srgbClr val="1D2125"/>
                </a:solidFill>
                <a:effectLst/>
                <a:highlight>
                  <a:srgbClr val="FFFFFF"/>
                </a:highlight>
                <a:latin typeface="-apple-system"/>
              </a:rPr>
            </a:br>
            <a:endParaRPr lang="nl-NL" b="0" i="0" dirty="0">
              <a:solidFill>
                <a:srgbClr val="1D2125"/>
              </a:solidFill>
              <a:effectLst/>
              <a:highlight>
                <a:srgbClr val="FFFFFF"/>
              </a:highlight>
              <a:latin typeface="-apple-system"/>
            </a:endParaRPr>
          </a:p>
          <a:p>
            <a:pPr marL="285750" indent="-285750" algn="l">
              <a:buFont typeface="Arial" panose="020B0604020202020204" pitchFamily="34" charset="0"/>
              <a:buChar char="•"/>
            </a:pPr>
            <a:r>
              <a:rPr lang="nl-NL" dirty="0">
                <a:solidFill>
                  <a:srgbClr val="1D2125"/>
                </a:solidFill>
                <a:highlight>
                  <a:srgbClr val="FFFFFF"/>
                </a:highlight>
                <a:latin typeface="-apple-system"/>
              </a:rPr>
              <a:t>Zo</a:t>
            </a:r>
            <a:r>
              <a:rPr lang="nl-NL" b="0" i="0" dirty="0">
                <a:solidFill>
                  <a:srgbClr val="1D2125"/>
                </a:solidFill>
                <a:effectLst/>
                <a:highlight>
                  <a:srgbClr val="FFFFFF"/>
                </a:highlight>
                <a:latin typeface="-apple-system"/>
              </a:rPr>
              <a:t> zijn er drie manieren om speciale karakters in HTML weer te geven met UTF-8: </a:t>
            </a:r>
            <a:br>
              <a:rPr lang="nl-NL" b="0" i="0" dirty="0">
                <a:solidFill>
                  <a:srgbClr val="1D2125"/>
                </a:solidFill>
                <a:effectLst/>
                <a:highlight>
                  <a:srgbClr val="FFFFFF"/>
                </a:highlight>
                <a:latin typeface="-apple-system"/>
              </a:rPr>
            </a:br>
            <a:endParaRPr lang="nl-NL" b="0" i="0" dirty="0">
              <a:solidFill>
                <a:srgbClr val="1D2125"/>
              </a:solidFill>
              <a:effectLst/>
              <a:highlight>
                <a:srgbClr val="FFFFFF"/>
              </a:highlight>
              <a:latin typeface="-apple-system"/>
            </a:endParaRPr>
          </a:p>
          <a:p>
            <a:pPr marL="800100" lvl="1" indent="-342900">
              <a:buFont typeface="+mj-lt"/>
              <a:buAutoNum type="arabicPeriod"/>
            </a:pPr>
            <a:r>
              <a:rPr lang="nl-NL" b="0" i="0" dirty="0">
                <a:solidFill>
                  <a:srgbClr val="1D2125"/>
                </a:solidFill>
                <a:effectLst/>
                <a:highlight>
                  <a:srgbClr val="FFFFFF"/>
                </a:highlight>
                <a:latin typeface="-apple-system"/>
              </a:rPr>
              <a:t>Veelgebruikte karakters hebben een naam, zoals het teken van de euro. </a:t>
            </a:r>
            <a:br>
              <a:rPr lang="nl-NL" b="0" i="0" dirty="0">
                <a:solidFill>
                  <a:srgbClr val="1D2125"/>
                </a:solidFill>
                <a:effectLst/>
                <a:highlight>
                  <a:srgbClr val="FFFFFF"/>
                </a:highlight>
                <a:latin typeface="-apple-system"/>
              </a:rPr>
            </a:br>
            <a:r>
              <a:rPr lang="nl-NL" b="0" i="0" dirty="0">
                <a:solidFill>
                  <a:srgbClr val="1D2125"/>
                </a:solidFill>
                <a:effectLst/>
                <a:highlight>
                  <a:srgbClr val="FFFFFF"/>
                </a:highlight>
                <a:latin typeface="-apple-system"/>
              </a:rPr>
              <a:t>Deze worden </a:t>
            </a:r>
            <a:r>
              <a:rPr lang="nl-NL" b="0" i="1" dirty="0">
                <a:solidFill>
                  <a:srgbClr val="1D2125"/>
                </a:solidFill>
                <a:effectLst/>
                <a:highlight>
                  <a:srgbClr val="FFFFFF"/>
                </a:highlight>
                <a:latin typeface="-apple-system"/>
              </a:rPr>
              <a:t>HTML-</a:t>
            </a:r>
            <a:r>
              <a:rPr lang="nl-NL" b="0" i="1" dirty="0" err="1">
                <a:solidFill>
                  <a:srgbClr val="1D2125"/>
                </a:solidFill>
                <a:effectLst/>
                <a:highlight>
                  <a:srgbClr val="FFFFFF"/>
                </a:highlight>
                <a:latin typeface="-apple-system"/>
              </a:rPr>
              <a:t>entity's</a:t>
            </a:r>
            <a:r>
              <a:rPr lang="nl-NL" b="0" i="0" dirty="0">
                <a:solidFill>
                  <a:srgbClr val="1D2125"/>
                </a:solidFill>
                <a:effectLst/>
                <a:highlight>
                  <a:srgbClr val="FFFFFF"/>
                </a:highlight>
                <a:latin typeface="-apple-system"/>
              </a:rPr>
              <a:t> genoemd: </a:t>
            </a:r>
            <a:r>
              <a:rPr lang="nl-NL" b="0" i="0" dirty="0">
                <a:solidFill>
                  <a:srgbClr val="C00000"/>
                </a:solidFill>
                <a:effectLst/>
                <a:highlight>
                  <a:srgbClr val="FFFFFF"/>
                </a:highlight>
                <a:latin typeface="-apple-system"/>
              </a:rPr>
              <a:t>&amp;</a:t>
            </a:r>
            <a:r>
              <a:rPr lang="nl-NL" b="0" i="0" dirty="0">
                <a:solidFill>
                  <a:srgbClr val="C00000"/>
                </a:solidFill>
                <a:effectLst/>
                <a:latin typeface="-apple-system"/>
              </a:rPr>
              <a:t>euro; </a:t>
            </a:r>
            <a:r>
              <a:rPr lang="nl-NL" b="0" i="0" dirty="0">
                <a:solidFill>
                  <a:srgbClr val="1D2125"/>
                </a:solidFill>
                <a:effectLst/>
                <a:highlight>
                  <a:srgbClr val="FFFFFF"/>
                </a:highlight>
                <a:latin typeface="-apple-system"/>
              </a:rPr>
              <a:t>in HTML.</a:t>
            </a:r>
          </a:p>
          <a:p>
            <a:pPr marL="800100" lvl="1" indent="-342900">
              <a:buFont typeface="+mj-lt"/>
              <a:buAutoNum type="arabicPeriod"/>
            </a:pPr>
            <a:endParaRPr lang="nl-NL" b="0" i="0" dirty="0">
              <a:solidFill>
                <a:srgbClr val="1D2125"/>
              </a:solidFill>
              <a:effectLst/>
              <a:highlight>
                <a:srgbClr val="FFFFFF"/>
              </a:highlight>
              <a:latin typeface="-apple-system"/>
            </a:endParaRPr>
          </a:p>
          <a:p>
            <a:pPr marL="800100" lvl="1" indent="-342900">
              <a:buFont typeface="+mj-lt"/>
              <a:buAutoNum type="arabicPeriod"/>
            </a:pPr>
            <a:r>
              <a:rPr lang="nl-NL" b="0" i="0" dirty="0">
                <a:solidFill>
                  <a:srgbClr val="1D2125"/>
                </a:solidFill>
                <a:effectLst/>
                <a:highlight>
                  <a:srgbClr val="FFFFFF"/>
                </a:highlight>
                <a:latin typeface="-apple-system"/>
              </a:rPr>
              <a:t>Met een # geef je aan dat je het karakter met zijn getalwaarde wilt aanduiden. </a:t>
            </a:r>
            <a:br>
              <a:rPr lang="nl-NL" b="0" i="0" dirty="0">
                <a:solidFill>
                  <a:srgbClr val="1D2125"/>
                </a:solidFill>
                <a:effectLst/>
                <a:highlight>
                  <a:srgbClr val="FFFFFF"/>
                </a:highlight>
                <a:latin typeface="-apple-system"/>
              </a:rPr>
            </a:br>
            <a:r>
              <a:rPr lang="nl-NL" b="0" i="0" dirty="0">
                <a:solidFill>
                  <a:srgbClr val="1D2125"/>
                </a:solidFill>
                <a:effectLst/>
                <a:highlight>
                  <a:srgbClr val="FFFFFF"/>
                </a:highlight>
                <a:latin typeface="-apple-system"/>
              </a:rPr>
              <a:t>Ook dit is de euro: </a:t>
            </a:r>
            <a:r>
              <a:rPr lang="nl-NL" b="0" i="0" dirty="0">
                <a:solidFill>
                  <a:srgbClr val="C00000"/>
                </a:solidFill>
                <a:effectLst/>
                <a:highlight>
                  <a:srgbClr val="FFFFFF"/>
                </a:highlight>
                <a:latin typeface="-apple-system"/>
              </a:rPr>
              <a:t>&amp;#8364; </a:t>
            </a:r>
            <a:r>
              <a:rPr lang="nl-NL" b="0" i="0" dirty="0">
                <a:solidFill>
                  <a:srgbClr val="1D2125"/>
                </a:solidFill>
                <a:effectLst/>
                <a:highlight>
                  <a:srgbClr val="FFFFFF"/>
                </a:highlight>
                <a:latin typeface="-apple-system"/>
              </a:rPr>
              <a:t>in HTML.</a:t>
            </a:r>
            <a:br>
              <a:rPr lang="nl-NL" b="0" i="0" dirty="0">
                <a:solidFill>
                  <a:srgbClr val="1D2125"/>
                </a:solidFill>
                <a:effectLst/>
                <a:highlight>
                  <a:srgbClr val="FFFFFF"/>
                </a:highlight>
                <a:latin typeface="-apple-system"/>
              </a:rPr>
            </a:br>
            <a:endParaRPr lang="nl-NL" b="0" i="0" dirty="0">
              <a:solidFill>
                <a:srgbClr val="1D2125"/>
              </a:solidFill>
              <a:effectLst/>
              <a:highlight>
                <a:srgbClr val="FFFFFF"/>
              </a:highlight>
              <a:latin typeface="-apple-system"/>
            </a:endParaRPr>
          </a:p>
          <a:p>
            <a:pPr marL="800100" lvl="1" indent="-342900">
              <a:buFont typeface="+mj-lt"/>
              <a:buAutoNum type="arabicPeriod"/>
            </a:pPr>
            <a:r>
              <a:rPr lang="nl-NL" b="0" i="0" dirty="0">
                <a:solidFill>
                  <a:srgbClr val="1D2125"/>
                </a:solidFill>
                <a:effectLst/>
                <a:highlight>
                  <a:srgbClr val="FFFFFF"/>
                </a:highlight>
                <a:latin typeface="-apple-system"/>
              </a:rPr>
              <a:t>Met #x geef je aan je het karakter met zijn hexadecimale getalwaarde wilt aanduiden.</a:t>
            </a:r>
            <a:br>
              <a:rPr lang="nl-NL" b="0" i="0" dirty="0">
                <a:solidFill>
                  <a:srgbClr val="1D2125"/>
                </a:solidFill>
                <a:effectLst/>
                <a:highlight>
                  <a:srgbClr val="FFFFFF"/>
                </a:highlight>
                <a:latin typeface="-apple-system"/>
              </a:rPr>
            </a:br>
            <a:r>
              <a:rPr lang="nl-NL" b="0" i="0" dirty="0">
                <a:solidFill>
                  <a:srgbClr val="1D2125"/>
                </a:solidFill>
                <a:effectLst/>
                <a:highlight>
                  <a:srgbClr val="FFFFFF"/>
                </a:highlight>
                <a:latin typeface="-apple-system"/>
              </a:rPr>
              <a:t>Voor de euro is dit in HTML </a:t>
            </a:r>
            <a:r>
              <a:rPr lang="nl-NL" b="0" i="0" dirty="0">
                <a:solidFill>
                  <a:srgbClr val="C00000"/>
                </a:solidFill>
                <a:effectLst/>
                <a:highlight>
                  <a:srgbClr val="FFFFFF"/>
                </a:highlight>
                <a:latin typeface="-apple-system"/>
              </a:rPr>
              <a:t>&amp;#x20AC;</a:t>
            </a:r>
            <a:endParaRPr lang="nl-NL" b="0" i="0" dirty="0">
              <a:effectLst/>
              <a:highlight>
                <a:srgbClr val="FFFFFF"/>
              </a:highlight>
              <a:latin typeface="-apple-system"/>
            </a:endParaRPr>
          </a:p>
        </p:txBody>
      </p:sp>
    </p:spTree>
    <p:extLst>
      <p:ext uri="{BB962C8B-B14F-4D97-AF65-F5344CB8AC3E}">
        <p14:creationId xmlns:p14="http://schemas.microsoft.com/office/powerpoint/2010/main" val="410609054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0215CC38-C63B-3690-B8E2-184270428AD2}"/>
              </a:ext>
            </a:extLst>
          </p:cNvPr>
          <p:cNvSpPr txBox="1"/>
          <p:nvPr/>
        </p:nvSpPr>
        <p:spPr>
          <a:xfrm>
            <a:off x="429491" y="374073"/>
            <a:ext cx="6317673" cy="584775"/>
          </a:xfrm>
          <a:prstGeom prst="rect">
            <a:avLst/>
          </a:prstGeom>
          <a:noFill/>
        </p:spPr>
        <p:txBody>
          <a:bodyPr wrap="square" rtlCol="0">
            <a:spAutoFit/>
          </a:bodyPr>
          <a:lstStyle/>
          <a:p>
            <a:r>
              <a:rPr lang="nl-NL" sz="3200" b="1" dirty="0"/>
              <a:t>UTF-8</a:t>
            </a:r>
          </a:p>
        </p:txBody>
      </p:sp>
      <p:sp>
        <p:nvSpPr>
          <p:cNvPr id="5" name="Tekstvak 4">
            <a:extLst>
              <a:ext uri="{FF2B5EF4-FFF2-40B4-BE49-F238E27FC236}">
                <a16:creationId xmlns:a16="http://schemas.microsoft.com/office/drawing/2014/main" id="{AEF97D7D-4B51-83C2-66D6-477E5E229A2E}"/>
              </a:ext>
            </a:extLst>
          </p:cNvPr>
          <p:cNvSpPr txBox="1"/>
          <p:nvPr/>
        </p:nvSpPr>
        <p:spPr>
          <a:xfrm>
            <a:off x="592282" y="1132609"/>
            <a:ext cx="10879282" cy="4524315"/>
          </a:xfrm>
          <a:prstGeom prst="rect">
            <a:avLst/>
          </a:prstGeom>
          <a:noFill/>
        </p:spPr>
        <p:txBody>
          <a:bodyPr wrap="square" rtlCol="0">
            <a:spAutoFit/>
          </a:bodyPr>
          <a:lstStyle/>
          <a:p>
            <a:pPr marL="285750" indent="-285750" algn="l">
              <a:buFont typeface="Arial" panose="020B0604020202020204" pitchFamily="34" charset="0"/>
              <a:buChar char="•"/>
            </a:pPr>
            <a:r>
              <a:rPr lang="nl-NL" b="0" i="0" dirty="0">
                <a:solidFill>
                  <a:srgbClr val="1D2125"/>
                </a:solidFill>
                <a:effectLst/>
                <a:highlight>
                  <a:srgbClr val="FFFFFF"/>
                </a:highlight>
                <a:latin typeface="-apple-system"/>
              </a:rPr>
              <a:t>UTF-8 is de standaard voor HTML. Je kunt dit aangeven door in de header van een html-bestand de onderstaande regel op te nemen:</a:t>
            </a:r>
          </a:p>
          <a:p>
            <a:pPr algn="l"/>
            <a:r>
              <a:rPr lang="nl-NL" b="0" i="0" dirty="0">
                <a:solidFill>
                  <a:srgbClr val="1D2125"/>
                </a:solidFill>
                <a:effectLst/>
                <a:highlight>
                  <a:srgbClr val="FFFFFF"/>
                </a:highlight>
                <a:latin typeface="-apple-system"/>
              </a:rPr>
              <a:t>				&lt;meta </a:t>
            </a:r>
            <a:r>
              <a:rPr lang="nl-NL" b="0" i="0" dirty="0" err="1">
                <a:solidFill>
                  <a:srgbClr val="1D2125"/>
                </a:solidFill>
                <a:effectLst/>
                <a:highlight>
                  <a:srgbClr val="FFFFFF"/>
                </a:highlight>
                <a:latin typeface="-apple-system"/>
              </a:rPr>
              <a:t>charset</a:t>
            </a:r>
            <a:r>
              <a:rPr lang="nl-NL" b="0" i="0" dirty="0">
                <a:solidFill>
                  <a:srgbClr val="1D2125"/>
                </a:solidFill>
                <a:effectLst/>
                <a:highlight>
                  <a:srgbClr val="FFFFFF"/>
                </a:highlight>
                <a:latin typeface="-apple-system"/>
              </a:rPr>
              <a:t>="UTF-8"&gt;</a:t>
            </a:r>
            <a:br>
              <a:rPr lang="nl-NL" b="0" i="0" dirty="0">
                <a:solidFill>
                  <a:srgbClr val="1D2125"/>
                </a:solidFill>
                <a:effectLst/>
                <a:highlight>
                  <a:srgbClr val="FFFFFF"/>
                </a:highlight>
                <a:latin typeface="-apple-system"/>
              </a:rPr>
            </a:br>
            <a:endParaRPr lang="nl-NL" b="0" i="0" dirty="0">
              <a:solidFill>
                <a:srgbClr val="1D2125"/>
              </a:solidFill>
              <a:effectLst/>
              <a:highlight>
                <a:srgbClr val="FFFFFF"/>
              </a:highlight>
              <a:latin typeface="-apple-system"/>
            </a:endParaRPr>
          </a:p>
          <a:p>
            <a:pPr marL="285750" indent="-285750" algn="l">
              <a:buFont typeface="Arial" panose="020B0604020202020204" pitchFamily="34" charset="0"/>
              <a:buChar char="•"/>
            </a:pPr>
            <a:r>
              <a:rPr lang="nl-NL" dirty="0">
                <a:solidFill>
                  <a:srgbClr val="1D2125"/>
                </a:solidFill>
                <a:highlight>
                  <a:srgbClr val="FFFFFF"/>
                </a:highlight>
                <a:latin typeface="-apple-system"/>
              </a:rPr>
              <a:t>Zo</a:t>
            </a:r>
            <a:r>
              <a:rPr lang="nl-NL" b="0" i="0" dirty="0">
                <a:solidFill>
                  <a:srgbClr val="1D2125"/>
                </a:solidFill>
                <a:effectLst/>
                <a:highlight>
                  <a:srgbClr val="FFFFFF"/>
                </a:highlight>
                <a:latin typeface="-apple-system"/>
              </a:rPr>
              <a:t> zijn er drie manieren om speciale karakters in HTML weer te geven met UTF-8: </a:t>
            </a:r>
            <a:br>
              <a:rPr lang="nl-NL" b="0" i="0" dirty="0">
                <a:solidFill>
                  <a:srgbClr val="1D2125"/>
                </a:solidFill>
                <a:effectLst/>
                <a:highlight>
                  <a:srgbClr val="FFFFFF"/>
                </a:highlight>
                <a:latin typeface="-apple-system"/>
              </a:rPr>
            </a:br>
            <a:endParaRPr lang="nl-NL" b="0" i="0" dirty="0">
              <a:solidFill>
                <a:srgbClr val="1D2125"/>
              </a:solidFill>
              <a:effectLst/>
              <a:highlight>
                <a:srgbClr val="FFFFFF"/>
              </a:highlight>
              <a:latin typeface="-apple-system"/>
            </a:endParaRPr>
          </a:p>
          <a:p>
            <a:pPr marL="800100" lvl="1" indent="-342900">
              <a:buFont typeface="+mj-lt"/>
              <a:buAutoNum type="arabicPeriod"/>
            </a:pPr>
            <a:r>
              <a:rPr lang="nl-NL" b="0" i="0" dirty="0">
                <a:solidFill>
                  <a:srgbClr val="1D2125"/>
                </a:solidFill>
                <a:effectLst/>
                <a:highlight>
                  <a:srgbClr val="FFFFFF"/>
                </a:highlight>
                <a:latin typeface="-apple-system"/>
              </a:rPr>
              <a:t>Veelgebruikte karakters hebben een naam, zoals het teken van de euro. </a:t>
            </a:r>
            <a:br>
              <a:rPr lang="nl-NL" b="0" i="0" dirty="0">
                <a:solidFill>
                  <a:srgbClr val="1D2125"/>
                </a:solidFill>
                <a:effectLst/>
                <a:highlight>
                  <a:srgbClr val="FFFFFF"/>
                </a:highlight>
                <a:latin typeface="-apple-system"/>
              </a:rPr>
            </a:br>
            <a:r>
              <a:rPr lang="nl-NL" b="0" i="0" dirty="0">
                <a:solidFill>
                  <a:srgbClr val="1D2125"/>
                </a:solidFill>
                <a:effectLst/>
                <a:highlight>
                  <a:srgbClr val="FFFFFF"/>
                </a:highlight>
                <a:latin typeface="-apple-system"/>
              </a:rPr>
              <a:t>Deze worden </a:t>
            </a:r>
            <a:r>
              <a:rPr lang="nl-NL" b="0" i="1" dirty="0">
                <a:solidFill>
                  <a:srgbClr val="1D2125"/>
                </a:solidFill>
                <a:effectLst/>
                <a:highlight>
                  <a:srgbClr val="FFFFFF"/>
                </a:highlight>
                <a:latin typeface="-apple-system"/>
              </a:rPr>
              <a:t>HTML-</a:t>
            </a:r>
            <a:r>
              <a:rPr lang="nl-NL" b="0" i="1" dirty="0" err="1">
                <a:solidFill>
                  <a:srgbClr val="1D2125"/>
                </a:solidFill>
                <a:effectLst/>
                <a:highlight>
                  <a:srgbClr val="FFFFFF"/>
                </a:highlight>
                <a:latin typeface="-apple-system"/>
              </a:rPr>
              <a:t>entity's</a:t>
            </a:r>
            <a:r>
              <a:rPr lang="nl-NL" b="0" i="0" dirty="0">
                <a:solidFill>
                  <a:srgbClr val="1D2125"/>
                </a:solidFill>
                <a:effectLst/>
                <a:highlight>
                  <a:srgbClr val="FFFFFF"/>
                </a:highlight>
                <a:latin typeface="-apple-system"/>
              </a:rPr>
              <a:t> genoemd: </a:t>
            </a:r>
            <a:r>
              <a:rPr lang="nl-NL" b="0" i="0" dirty="0">
                <a:solidFill>
                  <a:srgbClr val="C00000"/>
                </a:solidFill>
                <a:effectLst/>
                <a:highlight>
                  <a:srgbClr val="FFFFFF"/>
                </a:highlight>
                <a:latin typeface="-apple-system"/>
              </a:rPr>
              <a:t>&amp;</a:t>
            </a:r>
            <a:r>
              <a:rPr lang="nl-NL" b="0" i="0" dirty="0">
                <a:solidFill>
                  <a:srgbClr val="C00000"/>
                </a:solidFill>
                <a:effectLst/>
                <a:latin typeface="-apple-system"/>
              </a:rPr>
              <a:t>euro; </a:t>
            </a:r>
            <a:r>
              <a:rPr lang="nl-NL" b="0" i="0" dirty="0">
                <a:solidFill>
                  <a:srgbClr val="1D2125"/>
                </a:solidFill>
                <a:effectLst/>
                <a:highlight>
                  <a:srgbClr val="FFFFFF"/>
                </a:highlight>
                <a:latin typeface="-apple-system"/>
              </a:rPr>
              <a:t>in HTML.</a:t>
            </a:r>
          </a:p>
          <a:p>
            <a:pPr marL="800100" lvl="1" indent="-342900">
              <a:buFont typeface="+mj-lt"/>
              <a:buAutoNum type="arabicPeriod"/>
            </a:pPr>
            <a:endParaRPr lang="nl-NL" b="0" i="0" dirty="0">
              <a:solidFill>
                <a:srgbClr val="1D2125"/>
              </a:solidFill>
              <a:effectLst/>
              <a:highlight>
                <a:srgbClr val="FFFFFF"/>
              </a:highlight>
              <a:latin typeface="-apple-system"/>
            </a:endParaRPr>
          </a:p>
          <a:p>
            <a:pPr marL="800100" lvl="1" indent="-342900">
              <a:buFont typeface="+mj-lt"/>
              <a:buAutoNum type="arabicPeriod"/>
            </a:pPr>
            <a:r>
              <a:rPr lang="nl-NL" b="0" i="0" dirty="0">
                <a:solidFill>
                  <a:srgbClr val="1D2125"/>
                </a:solidFill>
                <a:effectLst/>
                <a:highlight>
                  <a:srgbClr val="FFFFFF"/>
                </a:highlight>
                <a:latin typeface="-apple-system"/>
              </a:rPr>
              <a:t>Met een # geef je aan dat je het karakter met zijn getalwaarde wilt aanduiden. </a:t>
            </a:r>
            <a:br>
              <a:rPr lang="nl-NL" b="0" i="0" dirty="0">
                <a:solidFill>
                  <a:srgbClr val="1D2125"/>
                </a:solidFill>
                <a:effectLst/>
                <a:highlight>
                  <a:srgbClr val="FFFFFF"/>
                </a:highlight>
                <a:latin typeface="-apple-system"/>
              </a:rPr>
            </a:br>
            <a:r>
              <a:rPr lang="nl-NL" b="0" i="0" dirty="0">
                <a:solidFill>
                  <a:srgbClr val="1D2125"/>
                </a:solidFill>
                <a:effectLst/>
                <a:highlight>
                  <a:srgbClr val="FFFFFF"/>
                </a:highlight>
                <a:latin typeface="-apple-system"/>
              </a:rPr>
              <a:t>Ook dit is de euro: </a:t>
            </a:r>
            <a:r>
              <a:rPr lang="nl-NL" b="0" i="0" dirty="0">
                <a:solidFill>
                  <a:srgbClr val="C00000"/>
                </a:solidFill>
                <a:effectLst/>
                <a:highlight>
                  <a:srgbClr val="FFFFFF"/>
                </a:highlight>
                <a:latin typeface="-apple-system"/>
              </a:rPr>
              <a:t>&amp;#8364; </a:t>
            </a:r>
            <a:r>
              <a:rPr lang="nl-NL" b="0" i="0" dirty="0">
                <a:solidFill>
                  <a:srgbClr val="1D2125"/>
                </a:solidFill>
                <a:effectLst/>
                <a:highlight>
                  <a:srgbClr val="FFFFFF"/>
                </a:highlight>
                <a:latin typeface="-apple-system"/>
              </a:rPr>
              <a:t>in HTML.</a:t>
            </a:r>
            <a:br>
              <a:rPr lang="nl-NL" b="0" i="0" dirty="0">
                <a:solidFill>
                  <a:srgbClr val="1D2125"/>
                </a:solidFill>
                <a:effectLst/>
                <a:highlight>
                  <a:srgbClr val="FFFFFF"/>
                </a:highlight>
                <a:latin typeface="-apple-system"/>
              </a:rPr>
            </a:br>
            <a:endParaRPr lang="nl-NL" b="0" i="0" dirty="0">
              <a:solidFill>
                <a:srgbClr val="1D2125"/>
              </a:solidFill>
              <a:effectLst/>
              <a:highlight>
                <a:srgbClr val="FFFFFF"/>
              </a:highlight>
              <a:latin typeface="-apple-system"/>
            </a:endParaRPr>
          </a:p>
          <a:p>
            <a:pPr marL="800100" lvl="1" indent="-342900">
              <a:buFont typeface="+mj-lt"/>
              <a:buAutoNum type="arabicPeriod"/>
            </a:pPr>
            <a:r>
              <a:rPr lang="nl-NL" b="0" i="0" dirty="0">
                <a:solidFill>
                  <a:srgbClr val="1D2125"/>
                </a:solidFill>
                <a:effectLst/>
                <a:highlight>
                  <a:srgbClr val="FFFFFF"/>
                </a:highlight>
                <a:latin typeface="-apple-system"/>
              </a:rPr>
              <a:t>Met #x geef je aan je het karakter met zijn hexadecimale getalwaarde wilt aanduiden.</a:t>
            </a:r>
            <a:br>
              <a:rPr lang="nl-NL" b="0" i="0" dirty="0">
                <a:solidFill>
                  <a:srgbClr val="1D2125"/>
                </a:solidFill>
                <a:effectLst/>
                <a:highlight>
                  <a:srgbClr val="FFFFFF"/>
                </a:highlight>
                <a:latin typeface="-apple-system"/>
              </a:rPr>
            </a:br>
            <a:r>
              <a:rPr lang="nl-NL" b="0" i="0" dirty="0">
                <a:solidFill>
                  <a:srgbClr val="1D2125"/>
                </a:solidFill>
                <a:effectLst/>
                <a:highlight>
                  <a:srgbClr val="FFFFFF"/>
                </a:highlight>
                <a:latin typeface="-apple-system"/>
              </a:rPr>
              <a:t>Voor de euro is dit in HTML </a:t>
            </a:r>
            <a:r>
              <a:rPr lang="nl-NL" b="0" i="0" dirty="0">
                <a:solidFill>
                  <a:srgbClr val="C00000"/>
                </a:solidFill>
                <a:effectLst/>
                <a:highlight>
                  <a:srgbClr val="FFFFFF"/>
                </a:highlight>
                <a:latin typeface="-apple-system"/>
              </a:rPr>
              <a:t>&amp;#x20AC;</a:t>
            </a:r>
            <a:br>
              <a:rPr lang="nl-NL" b="0" i="0" dirty="0">
                <a:solidFill>
                  <a:srgbClr val="C00000"/>
                </a:solidFill>
                <a:effectLst/>
                <a:highlight>
                  <a:srgbClr val="FFFFFF"/>
                </a:highlight>
                <a:latin typeface="-apple-system"/>
              </a:rPr>
            </a:br>
            <a:endParaRPr lang="nl-NL" dirty="0">
              <a:solidFill>
                <a:srgbClr val="C00000"/>
              </a:solidFill>
              <a:highlight>
                <a:srgbClr val="FFFFFF"/>
              </a:highlight>
              <a:latin typeface="-apple-system"/>
            </a:endParaRPr>
          </a:p>
          <a:p>
            <a:pPr marL="285750" indent="-285750">
              <a:buFont typeface="Arial" panose="020B0604020202020204" pitchFamily="34" charset="0"/>
              <a:buChar char="•"/>
            </a:pPr>
            <a:r>
              <a:rPr lang="nl-NL" dirty="0">
                <a:highlight>
                  <a:srgbClr val="FFFFFF"/>
                </a:highlight>
                <a:latin typeface="-apple-system"/>
              </a:rPr>
              <a:t>Op </a:t>
            </a:r>
            <a:r>
              <a:rPr lang="nl-NL" dirty="0">
                <a:highlight>
                  <a:srgbClr val="FFFFFF"/>
                </a:highlight>
                <a:latin typeface="-apple-system"/>
                <a:hlinkClick r:id="rId2"/>
              </a:rPr>
              <a:t>https://www.w3schools.com/charsets/</a:t>
            </a:r>
            <a:r>
              <a:rPr lang="nl-NL" dirty="0">
                <a:highlight>
                  <a:srgbClr val="FFFFFF"/>
                </a:highlight>
                <a:latin typeface="-apple-system"/>
              </a:rPr>
              <a:t> zijn vele UTF-8-tekens te vinden, inclusief </a:t>
            </a:r>
            <a:r>
              <a:rPr lang="nl-NL" dirty="0" err="1">
                <a:highlight>
                  <a:srgbClr val="FFFFFF"/>
                </a:highlight>
                <a:latin typeface="-apple-system"/>
              </a:rPr>
              <a:t>emoji’s</a:t>
            </a:r>
            <a:r>
              <a:rPr lang="nl-NL" dirty="0">
                <a:highlight>
                  <a:srgbClr val="FFFFFF"/>
                </a:highlight>
                <a:latin typeface="-apple-system"/>
              </a:rPr>
              <a:t>.</a:t>
            </a:r>
            <a:endParaRPr lang="nl-NL" b="0" i="0" dirty="0">
              <a:effectLst/>
              <a:highlight>
                <a:srgbClr val="FFFFFF"/>
              </a:highlight>
              <a:latin typeface="-apple-system"/>
            </a:endParaRPr>
          </a:p>
        </p:txBody>
      </p:sp>
    </p:spTree>
    <p:extLst>
      <p:ext uri="{BB962C8B-B14F-4D97-AF65-F5344CB8AC3E}">
        <p14:creationId xmlns:p14="http://schemas.microsoft.com/office/powerpoint/2010/main" val="412511959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0215CC38-C63B-3690-B8E2-184270428AD2}"/>
              </a:ext>
            </a:extLst>
          </p:cNvPr>
          <p:cNvSpPr txBox="1"/>
          <p:nvPr/>
        </p:nvSpPr>
        <p:spPr>
          <a:xfrm>
            <a:off x="429491" y="374073"/>
            <a:ext cx="6317673" cy="584775"/>
          </a:xfrm>
          <a:prstGeom prst="rect">
            <a:avLst/>
          </a:prstGeom>
          <a:noFill/>
        </p:spPr>
        <p:txBody>
          <a:bodyPr wrap="square" rtlCol="0">
            <a:spAutoFit/>
          </a:bodyPr>
          <a:lstStyle/>
          <a:p>
            <a:r>
              <a:rPr lang="nl-NL" sz="3200" b="1" dirty="0"/>
              <a:t>Lettertypen </a:t>
            </a:r>
            <a:r>
              <a:rPr lang="nl-NL" sz="3200" b="1" i="1" dirty="0"/>
              <a:t>(fonts)</a:t>
            </a:r>
          </a:p>
        </p:txBody>
      </p:sp>
    </p:spTree>
    <p:extLst>
      <p:ext uri="{BB962C8B-B14F-4D97-AF65-F5344CB8AC3E}">
        <p14:creationId xmlns:p14="http://schemas.microsoft.com/office/powerpoint/2010/main" val="241769558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0215CC38-C63B-3690-B8E2-184270428AD2}"/>
              </a:ext>
            </a:extLst>
          </p:cNvPr>
          <p:cNvSpPr txBox="1"/>
          <p:nvPr/>
        </p:nvSpPr>
        <p:spPr>
          <a:xfrm>
            <a:off x="429491" y="374073"/>
            <a:ext cx="6317673" cy="584775"/>
          </a:xfrm>
          <a:prstGeom prst="rect">
            <a:avLst/>
          </a:prstGeom>
          <a:noFill/>
        </p:spPr>
        <p:txBody>
          <a:bodyPr wrap="square" rtlCol="0">
            <a:spAutoFit/>
          </a:bodyPr>
          <a:lstStyle/>
          <a:p>
            <a:r>
              <a:rPr lang="nl-NL" sz="3200" b="1" dirty="0"/>
              <a:t>Lettertypen </a:t>
            </a:r>
            <a:r>
              <a:rPr lang="nl-NL" sz="3200" b="1" i="1" dirty="0"/>
              <a:t>(fonts)</a:t>
            </a:r>
          </a:p>
        </p:txBody>
      </p:sp>
      <p:sp>
        <p:nvSpPr>
          <p:cNvPr id="5" name="Tekstvak 4">
            <a:extLst>
              <a:ext uri="{FF2B5EF4-FFF2-40B4-BE49-F238E27FC236}">
                <a16:creationId xmlns:a16="http://schemas.microsoft.com/office/drawing/2014/main" id="{AEF97D7D-4B51-83C2-66D6-477E5E229A2E}"/>
              </a:ext>
            </a:extLst>
          </p:cNvPr>
          <p:cNvSpPr txBox="1"/>
          <p:nvPr/>
        </p:nvSpPr>
        <p:spPr>
          <a:xfrm>
            <a:off x="592282" y="1132609"/>
            <a:ext cx="10879282" cy="1200329"/>
          </a:xfrm>
          <a:prstGeom prst="rect">
            <a:avLst/>
          </a:prstGeom>
          <a:noFill/>
        </p:spPr>
        <p:txBody>
          <a:bodyPr wrap="square" rtlCol="0">
            <a:spAutoFit/>
          </a:bodyPr>
          <a:lstStyle/>
          <a:p>
            <a:pPr marL="285750" indent="-285750">
              <a:buFont typeface="Arial" panose="020B0604020202020204" pitchFamily="34" charset="0"/>
              <a:buChar char="•"/>
            </a:pPr>
            <a:r>
              <a:rPr lang="nl-NL" dirty="0"/>
              <a:t>Voor tekens, bijvoorbeeld ASCII &amp; ISO, bestaan er verschillende fonts of lettertypen, zoals bijvoorbeeld voor de letter A:</a:t>
            </a:r>
            <a:br>
              <a:rPr lang="nl-NL" dirty="0"/>
            </a:br>
            <a:br>
              <a:rPr lang="nl-NL" dirty="0"/>
            </a:br>
            <a:endParaRPr lang="nl-NL" dirty="0"/>
          </a:p>
        </p:txBody>
      </p:sp>
      <p:pic>
        <p:nvPicPr>
          <p:cNvPr id="2" name="Afbeelding 1">
            <a:extLst>
              <a:ext uri="{FF2B5EF4-FFF2-40B4-BE49-F238E27FC236}">
                <a16:creationId xmlns:a16="http://schemas.microsoft.com/office/drawing/2014/main" id="{8D83DFF9-B2FD-C172-F004-40B36A8C06A1}"/>
              </a:ext>
            </a:extLst>
          </p:cNvPr>
          <p:cNvPicPr>
            <a:picLocks noChangeAspect="1"/>
          </p:cNvPicPr>
          <p:nvPr/>
        </p:nvPicPr>
        <p:blipFill>
          <a:blip r:embed="rId2"/>
          <a:stretch>
            <a:fillRect/>
          </a:stretch>
        </p:blipFill>
        <p:spPr>
          <a:xfrm>
            <a:off x="2693555" y="1589987"/>
            <a:ext cx="3928918" cy="666358"/>
          </a:xfrm>
          <a:prstGeom prst="rect">
            <a:avLst/>
          </a:prstGeom>
        </p:spPr>
      </p:pic>
    </p:spTree>
    <p:extLst>
      <p:ext uri="{BB962C8B-B14F-4D97-AF65-F5344CB8AC3E}">
        <p14:creationId xmlns:p14="http://schemas.microsoft.com/office/powerpoint/2010/main" val="181226476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0215CC38-C63B-3690-B8E2-184270428AD2}"/>
              </a:ext>
            </a:extLst>
          </p:cNvPr>
          <p:cNvSpPr txBox="1"/>
          <p:nvPr/>
        </p:nvSpPr>
        <p:spPr>
          <a:xfrm>
            <a:off x="429491" y="374073"/>
            <a:ext cx="6317673" cy="584775"/>
          </a:xfrm>
          <a:prstGeom prst="rect">
            <a:avLst/>
          </a:prstGeom>
          <a:noFill/>
        </p:spPr>
        <p:txBody>
          <a:bodyPr wrap="square" rtlCol="0">
            <a:spAutoFit/>
          </a:bodyPr>
          <a:lstStyle/>
          <a:p>
            <a:r>
              <a:rPr lang="nl-NL" sz="3200" b="1" dirty="0"/>
              <a:t>Lettertypen </a:t>
            </a:r>
            <a:r>
              <a:rPr lang="nl-NL" sz="3200" b="1" i="1" dirty="0"/>
              <a:t>(fonts)</a:t>
            </a:r>
          </a:p>
        </p:txBody>
      </p:sp>
      <p:sp>
        <p:nvSpPr>
          <p:cNvPr id="5" name="Tekstvak 4">
            <a:extLst>
              <a:ext uri="{FF2B5EF4-FFF2-40B4-BE49-F238E27FC236}">
                <a16:creationId xmlns:a16="http://schemas.microsoft.com/office/drawing/2014/main" id="{AEF97D7D-4B51-83C2-66D6-477E5E229A2E}"/>
              </a:ext>
            </a:extLst>
          </p:cNvPr>
          <p:cNvSpPr txBox="1"/>
          <p:nvPr/>
        </p:nvSpPr>
        <p:spPr>
          <a:xfrm>
            <a:off x="592282" y="1132609"/>
            <a:ext cx="10879282" cy="2031325"/>
          </a:xfrm>
          <a:prstGeom prst="rect">
            <a:avLst/>
          </a:prstGeom>
          <a:noFill/>
        </p:spPr>
        <p:txBody>
          <a:bodyPr wrap="square" rtlCol="0">
            <a:spAutoFit/>
          </a:bodyPr>
          <a:lstStyle/>
          <a:p>
            <a:pPr marL="285750" indent="-285750">
              <a:buFont typeface="Arial" panose="020B0604020202020204" pitchFamily="34" charset="0"/>
              <a:buChar char="•"/>
            </a:pPr>
            <a:r>
              <a:rPr lang="nl-NL" dirty="0"/>
              <a:t>Voor tekens, bijvoorbeeld ASCII &amp; ISO, bestaan er verschillende fonts of lettertypen, zoals bijvoorbeeld voor de letter A:</a:t>
            </a:r>
            <a:br>
              <a:rPr lang="nl-NL" dirty="0"/>
            </a:br>
            <a:br>
              <a:rPr lang="nl-NL" dirty="0"/>
            </a:br>
            <a:br>
              <a:rPr lang="nl-NL" dirty="0"/>
            </a:br>
            <a:endParaRPr lang="nl-NL" dirty="0"/>
          </a:p>
          <a:p>
            <a:pPr marL="285750" indent="-285750">
              <a:buFont typeface="Arial" panose="020B0604020202020204" pitchFamily="34" charset="0"/>
              <a:buChar char="•"/>
            </a:pPr>
            <a:r>
              <a:rPr lang="nl-NL" dirty="0"/>
              <a:t>Deze fonts worden door verschillende toepassingen, bijvoorbeeld in HTML, CSS, Word en </a:t>
            </a:r>
            <a:r>
              <a:rPr lang="nl-NL" dirty="0" err="1"/>
              <a:t>Wordpad</a:t>
            </a:r>
            <a:r>
              <a:rPr lang="nl-NL" dirty="0"/>
              <a:t>, ingesteld en gebruikt.</a:t>
            </a:r>
          </a:p>
        </p:txBody>
      </p:sp>
      <p:pic>
        <p:nvPicPr>
          <p:cNvPr id="2" name="Afbeelding 1">
            <a:extLst>
              <a:ext uri="{FF2B5EF4-FFF2-40B4-BE49-F238E27FC236}">
                <a16:creationId xmlns:a16="http://schemas.microsoft.com/office/drawing/2014/main" id="{8D83DFF9-B2FD-C172-F004-40B36A8C06A1}"/>
              </a:ext>
            </a:extLst>
          </p:cNvPr>
          <p:cNvPicPr>
            <a:picLocks noChangeAspect="1"/>
          </p:cNvPicPr>
          <p:nvPr/>
        </p:nvPicPr>
        <p:blipFill>
          <a:blip r:embed="rId2"/>
          <a:stretch>
            <a:fillRect/>
          </a:stretch>
        </p:blipFill>
        <p:spPr>
          <a:xfrm>
            <a:off x="2693555" y="1589987"/>
            <a:ext cx="3928918" cy="666358"/>
          </a:xfrm>
          <a:prstGeom prst="rect">
            <a:avLst/>
          </a:prstGeom>
        </p:spPr>
      </p:pic>
    </p:spTree>
    <p:extLst>
      <p:ext uri="{BB962C8B-B14F-4D97-AF65-F5344CB8AC3E}">
        <p14:creationId xmlns:p14="http://schemas.microsoft.com/office/powerpoint/2010/main" val="35165234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F2FE385A-D672-93A2-577A-C8025836D9DD}"/>
              </a:ext>
            </a:extLst>
          </p:cNvPr>
          <p:cNvSpPr txBox="1"/>
          <p:nvPr/>
        </p:nvSpPr>
        <p:spPr>
          <a:xfrm>
            <a:off x="429491" y="374073"/>
            <a:ext cx="6317673" cy="584775"/>
          </a:xfrm>
          <a:prstGeom prst="rect">
            <a:avLst/>
          </a:prstGeom>
          <a:noFill/>
        </p:spPr>
        <p:txBody>
          <a:bodyPr wrap="square" rtlCol="0">
            <a:spAutoFit/>
          </a:bodyPr>
          <a:lstStyle/>
          <a:p>
            <a:r>
              <a:rPr lang="nl-NL" sz="3200" b="1" dirty="0"/>
              <a:t>Extensies</a:t>
            </a:r>
          </a:p>
        </p:txBody>
      </p:sp>
      <p:sp>
        <p:nvSpPr>
          <p:cNvPr id="5" name="Tekstvak 4">
            <a:extLst>
              <a:ext uri="{FF2B5EF4-FFF2-40B4-BE49-F238E27FC236}">
                <a16:creationId xmlns:a16="http://schemas.microsoft.com/office/drawing/2014/main" id="{20E34CB4-EBDE-AAC1-1667-10B59F897B6C}"/>
              </a:ext>
            </a:extLst>
          </p:cNvPr>
          <p:cNvSpPr txBox="1"/>
          <p:nvPr/>
        </p:nvSpPr>
        <p:spPr>
          <a:xfrm>
            <a:off x="592282" y="1132609"/>
            <a:ext cx="10879282" cy="646331"/>
          </a:xfrm>
          <a:prstGeom prst="rect">
            <a:avLst/>
          </a:prstGeom>
          <a:noFill/>
        </p:spPr>
        <p:txBody>
          <a:bodyPr wrap="square" rtlCol="0">
            <a:spAutoFit/>
          </a:bodyPr>
          <a:lstStyle/>
          <a:p>
            <a:pPr marL="285750" indent="-285750">
              <a:buFont typeface="Arial" panose="020B0604020202020204" pitchFamily="34" charset="0"/>
              <a:buChar char="•"/>
            </a:pPr>
            <a:r>
              <a:rPr lang="nl-NL" dirty="0"/>
              <a:t>De naam van een gewoon bestand eindigt meestal met een extensie, zoals “.</a:t>
            </a:r>
            <a:r>
              <a:rPr lang="nl-NL" dirty="0" err="1"/>
              <a:t>docx</a:t>
            </a:r>
            <a:r>
              <a:rPr lang="nl-NL" dirty="0"/>
              <a:t>”, “.jpg” of wat anders, waar er heel veel van bestaan.</a:t>
            </a:r>
          </a:p>
        </p:txBody>
      </p:sp>
    </p:spTree>
    <p:extLst>
      <p:ext uri="{BB962C8B-B14F-4D97-AF65-F5344CB8AC3E}">
        <p14:creationId xmlns:p14="http://schemas.microsoft.com/office/powerpoint/2010/main" val="35547375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F2FE385A-D672-93A2-577A-C8025836D9DD}"/>
              </a:ext>
            </a:extLst>
          </p:cNvPr>
          <p:cNvSpPr txBox="1"/>
          <p:nvPr/>
        </p:nvSpPr>
        <p:spPr>
          <a:xfrm>
            <a:off x="429491" y="374073"/>
            <a:ext cx="6317673" cy="584775"/>
          </a:xfrm>
          <a:prstGeom prst="rect">
            <a:avLst/>
          </a:prstGeom>
          <a:noFill/>
        </p:spPr>
        <p:txBody>
          <a:bodyPr wrap="square" rtlCol="0">
            <a:spAutoFit/>
          </a:bodyPr>
          <a:lstStyle/>
          <a:p>
            <a:r>
              <a:rPr lang="nl-NL" sz="3200" b="1" dirty="0"/>
              <a:t>Extensies</a:t>
            </a:r>
          </a:p>
        </p:txBody>
      </p:sp>
      <p:sp>
        <p:nvSpPr>
          <p:cNvPr id="5" name="Tekstvak 4">
            <a:extLst>
              <a:ext uri="{FF2B5EF4-FFF2-40B4-BE49-F238E27FC236}">
                <a16:creationId xmlns:a16="http://schemas.microsoft.com/office/drawing/2014/main" id="{20E34CB4-EBDE-AAC1-1667-10B59F897B6C}"/>
              </a:ext>
            </a:extLst>
          </p:cNvPr>
          <p:cNvSpPr txBox="1"/>
          <p:nvPr/>
        </p:nvSpPr>
        <p:spPr>
          <a:xfrm>
            <a:off x="592282" y="1132609"/>
            <a:ext cx="10879282" cy="3416320"/>
          </a:xfrm>
          <a:prstGeom prst="rect">
            <a:avLst/>
          </a:prstGeom>
          <a:noFill/>
        </p:spPr>
        <p:txBody>
          <a:bodyPr wrap="square" rtlCol="0">
            <a:spAutoFit/>
          </a:bodyPr>
          <a:lstStyle/>
          <a:p>
            <a:pPr marL="285750" indent="-285750">
              <a:buFont typeface="Arial" panose="020B0604020202020204" pitchFamily="34" charset="0"/>
              <a:buChar char="•"/>
            </a:pPr>
            <a:r>
              <a:rPr lang="nl-NL" dirty="0"/>
              <a:t>De naam van een gewoon bestand eindigt meestal met een extensie, zoals “.</a:t>
            </a:r>
            <a:r>
              <a:rPr lang="nl-NL" dirty="0" err="1"/>
              <a:t>docx</a:t>
            </a:r>
            <a:r>
              <a:rPr lang="nl-NL" dirty="0"/>
              <a:t>”, “.jpg” of wat anders, waar er heel veel van bestaan.</a:t>
            </a:r>
          </a:p>
          <a:p>
            <a:pPr marL="285750" indent="-285750">
              <a:buFont typeface="Arial" panose="020B0604020202020204" pitchFamily="34" charset="0"/>
              <a:buChar char="•"/>
            </a:pPr>
            <a:endParaRPr lang="nl-NL" dirty="0"/>
          </a:p>
          <a:p>
            <a:pPr marL="285750" indent="-285750">
              <a:buFont typeface="Arial" panose="020B0604020202020204" pitchFamily="34" charset="0"/>
              <a:buChar char="•"/>
            </a:pPr>
            <a:r>
              <a:rPr lang="nl-NL" dirty="0"/>
              <a:t>Door een extensie kan de computer herkennen over wat voor een type bestand het gaat en welke applicatie moet worden geopend om bij de informatie van dit bestand te komen, bijvoorbeeld wanneer we er dubbel op klikken.</a:t>
            </a:r>
          </a:p>
          <a:p>
            <a:pPr marL="285750" indent="-285750">
              <a:buFont typeface="Arial" panose="020B0604020202020204" pitchFamily="34" charset="0"/>
              <a:buChar char="•"/>
            </a:pPr>
            <a:endParaRPr lang="nl-NL" dirty="0"/>
          </a:p>
          <a:p>
            <a:pPr marL="285750" indent="-285750">
              <a:buFont typeface="Arial" panose="020B0604020202020204" pitchFamily="34" charset="0"/>
              <a:buChar char="•"/>
            </a:pPr>
            <a:endParaRPr lang="nl-NL" dirty="0"/>
          </a:p>
          <a:p>
            <a:pPr marL="285750" indent="-285750">
              <a:buFont typeface="Arial" panose="020B0604020202020204" pitchFamily="34" charset="0"/>
              <a:buChar char="•"/>
            </a:pPr>
            <a:endParaRPr lang="nl-NL" dirty="0"/>
          </a:p>
          <a:p>
            <a:pPr marL="285750" indent="-285750">
              <a:buFont typeface="Arial" panose="020B0604020202020204" pitchFamily="34" charset="0"/>
              <a:buChar char="•"/>
            </a:pPr>
            <a:endParaRPr lang="nl-NL" dirty="0"/>
          </a:p>
          <a:p>
            <a:pPr marL="285750" indent="-285750">
              <a:buFont typeface="Arial" panose="020B0604020202020204" pitchFamily="34" charset="0"/>
              <a:buChar char="•"/>
            </a:pPr>
            <a:endParaRPr lang="nl-NL" dirty="0"/>
          </a:p>
          <a:p>
            <a:pPr marL="285750" indent="-285750">
              <a:buFont typeface="Arial" panose="020B0604020202020204" pitchFamily="34" charset="0"/>
              <a:buChar char="•"/>
            </a:pPr>
            <a:endParaRPr lang="nl-NL" dirty="0"/>
          </a:p>
        </p:txBody>
      </p:sp>
    </p:spTree>
    <p:extLst>
      <p:ext uri="{BB962C8B-B14F-4D97-AF65-F5344CB8AC3E}">
        <p14:creationId xmlns:p14="http://schemas.microsoft.com/office/powerpoint/2010/main" val="4542972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F2FE385A-D672-93A2-577A-C8025836D9DD}"/>
              </a:ext>
            </a:extLst>
          </p:cNvPr>
          <p:cNvSpPr txBox="1"/>
          <p:nvPr/>
        </p:nvSpPr>
        <p:spPr>
          <a:xfrm>
            <a:off x="429491" y="374073"/>
            <a:ext cx="6317673" cy="584775"/>
          </a:xfrm>
          <a:prstGeom prst="rect">
            <a:avLst/>
          </a:prstGeom>
          <a:noFill/>
        </p:spPr>
        <p:txBody>
          <a:bodyPr wrap="square" rtlCol="0">
            <a:spAutoFit/>
          </a:bodyPr>
          <a:lstStyle/>
          <a:p>
            <a:r>
              <a:rPr lang="nl-NL" sz="3200" b="1" dirty="0"/>
              <a:t>Extensies</a:t>
            </a:r>
          </a:p>
        </p:txBody>
      </p:sp>
      <p:sp>
        <p:nvSpPr>
          <p:cNvPr id="5" name="Tekstvak 4">
            <a:extLst>
              <a:ext uri="{FF2B5EF4-FFF2-40B4-BE49-F238E27FC236}">
                <a16:creationId xmlns:a16="http://schemas.microsoft.com/office/drawing/2014/main" id="{20E34CB4-EBDE-AAC1-1667-10B59F897B6C}"/>
              </a:ext>
            </a:extLst>
          </p:cNvPr>
          <p:cNvSpPr txBox="1"/>
          <p:nvPr/>
        </p:nvSpPr>
        <p:spPr>
          <a:xfrm>
            <a:off x="592282" y="1132609"/>
            <a:ext cx="10879282" cy="3416320"/>
          </a:xfrm>
          <a:prstGeom prst="rect">
            <a:avLst/>
          </a:prstGeom>
          <a:noFill/>
        </p:spPr>
        <p:txBody>
          <a:bodyPr wrap="square" rtlCol="0">
            <a:spAutoFit/>
          </a:bodyPr>
          <a:lstStyle/>
          <a:p>
            <a:pPr marL="285750" indent="-285750">
              <a:buFont typeface="Arial" panose="020B0604020202020204" pitchFamily="34" charset="0"/>
              <a:buChar char="•"/>
            </a:pPr>
            <a:r>
              <a:rPr lang="nl-NL" dirty="0"/>
              <a:t>De naam van een gewoon bestand eindigt meestal met een extensie, zoals “.</a:t>
            </a:r>
            <a:r>
              <a:rPr lang="nl-NL" dirty="0" err="1"/>
              <a:t>docx</a:t>
            </a:r>
            <a:r>
              <a:rPr lang="nl-NL" dirty="0"/>
              <a:t>”, “.jpg” of wat anders, waar er heel veel van bestaan.</a:t>
            </a:r>
          </a:p>
          <a:p>
            <a:pPr marL="285750" indent="-285750">
              <a:buFont typeface="Arial" panose="020B0604020202020204" pitchFamily="34" charset="0"/>
              <a:buChar char="•"/>
            </a:pPr>
            <a:endParaRPr lang="nl-NL" dirty="0"/>
          </a:p>
          <a:p>
            <a:pPr marL="285750" indent="-285750">
              <a:buFont typeface="Arial" panose="020B0604020202020204" pitchFamily="34" charset="0"/>
              <a:buChar char="•"/>
            </a:pPr>
            <a:r>
              <a:rPr lang="nl-NL" dirty="0"/>
              <a:t>Door een extensie kan de computer herkennen over wat voor een type bestand het gaat en welke applicatie moet worden geopend om bij de informatie van dit bestand te komen, bijvoorbeeld wanneer we er dubbel op klikken.</a:t>
            </a:r>
          </a:p>
          <a:p>
            <a:pPr marL="285750" indent="-285750">
              <a:buFont typeface="Arial" panose="020B0604020202020204" pitchFamily="34" charset="0"/>
              <a:buChar char="•"/>
            </a:pPr>
            <a:endParaRPr lang="nl-NL" dirty="0"/>
          </a:p>
          <a:p>
            <a:pPr marL="285750" indent="-285750">
              <a:buFont typeface="Arial" panose="020B0604020202020204" pitchFamily="34" charset="0"/>
              <a:buChar char="•"/>
            </a:pPr>
            <a:endParaRPr lang="nl-NL" dirty="0"/>
          </a:p>
          <a:p>
            <a:pPr marL="285750" indent="-285750">
              <a:buFont typeface="Arial" panose="020B0604020202020204" pitchFamily="34" charset="0"/>
              <a:buChar char="•"/>
            </a:pPr>
            <a:endParaRPr lang="nl-NL" dirty="0"/>
          </a:p>
          <a:p>
            <a:pPr marL="285750" indent="-285750">
              <a:buFont typeface="Arial" panose="020B0604020202020204" pitchFamily="34" charset="0"/>
              <a:buChar char="•"/>
            </a:pPr>
            <a:endParaRPr lang="nl-NL" dirty="0"/>
          </a:p>
          <a:p>
            <a:pPr marL="285750" indent="-285750">
              <a:buFont typeface="Arial" panose="020B0604020202020204" pitchFamily="34" charset="0"/>
              <a:buChar char="•"/>
            </a:pPr>
            <a:endParaRPr lang="nl-NL" dirty="0"/>
          </a:p>
          <a:p>
            <a:pPr marL="285750" indent="-285750">
              <a:buFont typeface="Arial" panose="020B0604020202020204" pitchFamily="34" charset="0"/>
              <a:buChar char="•"/>
            </a:pPr>
            <a:endParaRPr lang="nl-NL" dirty="0"/>
          </a:p>
        </p:txBody>
      </p:sp>
      <p:pic>
        <p:nvPicPr>
          <p:cNvPr id="6" name="Afbeelding 5">
            <a:extLst>
              <a:ext uri="{FF2B5EF4-FFF2-40B4-BE49-F238E27FC236}">
                <a16:creationId xmlns:a16="http://schemas.microsoft.com/office/drawing/2014/main" id="{543277BB-2C25-E24C-526D-8663BA30A019}"/>
              </a:ext>
            </a:extLst>
          </p:cNvPr>
          <p:cNvPicPr>
            <a:picLocks noChangeAspect="1"/>
          </p:cNvPicPr>
          <p:nvPr/>
        </p:nvPicPr>
        <p:blipFill>
          <a:blip r:embed="rId2"/>
          <a:stretch>
            <a:fillRect/>
          </a:stretch>
        </p:blipFill>
        <p:spPr>
          <a:xfrm>
            <a:off x="4547177" y="3060696"/>
            <a:ext cx="5774459" cy="1452329"/>
          </a:xfrm>
          <a:prstGeom prst="rect">
            <a:avLst/>
          </a:prstGeom>
        </p:spPr>
      </p:pic>
    </p:spTree>
    <p:extLst>
      <p:ext uri="{BB962C8B-B14F-4D97-AF65-F5344CB8AC3E}">
        <p14:creationId xmlns:p14="http://schemas.microsoft.com/office/powerpoint/2010/main" val="5786516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F2FE385A-D672-93A2-577A-C8025836D9DD}"/>
              </a:ext>
            </a:extLst>
          </p:cNvPr>
          <p:cNvSpPr txBox="1"/>
          <p:nvPr/>
        </p:nvSpPr>
        <p:spPr>
          <a:xfrm>
            <a:off x="429491" y="374073"/>
            <a:ext cx="6317673" cy="584775"/>
          </a:xfrm>
          <a:prstGeom prst="rect">
            <a:avLst/>
          </a:prstGeom>
          <a:noFill/>
        </p:spPr>
        <p:txBody>
          <a:bodyPr wrap="square" rtlCol="0">
            <a:spAutoFit/>
          </a:bodyPr>
          <a:lstStyle/>
          <a:p>
            <a:r>
              <a:rPr lang="nl-NL" sz="3200" b="1" dirty="0"/>
              <a:t>Extensies</a:t>
            </a:r>
          </a:p>
        </p:txBody>
      </p:sp>
      <p:sp>
        <p:nvSpPr>
          <p:cNvPr id="5" name="Tekstvak 4">
            <a:extLst>
              <a:ext uri="{FF2B5EF4-FFF2-40B4-BE49-F238E27FC236}">
                <a16:creationId xmlns:a16="http://schemas.microsoft.com/office/drawing/2014/main" id="{20E34CB4-EBDE-AAC1-1667-10B59F897B6C}"/>
              </a:ext>
            </a:extLst>
          </p:cNvPr>
          <p:cNvSpPr txBox="1"/>
          <p:nvPr/>
        </p:nvSpPr>
        <p:spPr>
          <a:xfrm>
            <a:off x="592282" y="1132609"/>
            <a:ext cx="10879282" cy="4247317"/>
          </a:xfrm>
          <a:prstGeom prst="rect">
            <a:avLst/>
          </a:prstGeom>
          <a:noFill/>
        </p:spPr>
        <p:txBody>
          <a:bodyPr wrap="square" rtlCol="0">
            <a:spAutoFit/>
          </a:bodyPr>
          <a:lstStyle/>
          <a:p>
            <a:pPr marL="285750" indent="-285750">
              <a:buFont typeface="Arial" panose="020B0604020202020204" pitchFamily="34" charset="0"/>
              <a:buChar char="•"/>
            </a:pPr>
            <a:r>
              <a:rPr lang="nl-NL" dirty="0"/>
              <a:t>De naam van een gewoon bestand eindigt meestal met een extensie, zoals “.</a:t>
            </a:r>
            <a:r>
              <a:rPr lang="nl-NL" dirty="0" err="1"/>
              <a:t>docx</a:t>
            </a:r>
            <a:r>
              <a:rPr lang="nl-NL" dirty="0"/>
              <a:t>”, “.jpg” of wat anders, waar er heel veel van bestaan.</a:t>
            </a:r>
          </a:p>
          <a:p>
            <a:pPr marL="285750" indent="-285750">
              <a:buFont typeface="Arial" panose="020B0604020202020204" pitchFamily="34" charset="0"/>
              <a:buChar char="•"/>
            </a:pPr>
            <a:endParaRPr lang="nl-NL" dirty="0"/>
          </a:p>
          <a:p>
            <a:pPr marL="285750" indent="-285750">
              <a:buFont typeface="Arial" panose="020B0604020202020204" pitchFamily="34" charset="0"/>
              <a:buChar char="•"/>
            </a:pPr>
            <a:r>
              <a:rPr lang="nl-NL" dirty="0"/>
              <a:t>Door een extensie kan de computer herkennen over wat voor een type bestand het gaat en welke applicatie moet worden geopend om bij de informatie van dit bestand te komen, bijvoorbeeld wanneer we er dubbel op klikken.</a:t>
            </a:r>
          </a:p>
          <a:p>
            <a:pPr marL="285750" indent="-285750">
              <a:buFont typeface="Arial" panose="020B0604020202020204" pitchFamily="34" charset="0"/>
              <a:buChar char="•"/>
            </a:pPr>
            <a:endParaRPr lang="nl-NL" dirty="0"/>
          </a:p>
          <a:p>
            <a:pPr marL="285750" indent="-285750">
              <a:buFont typeface="Arial" panose="020B0604020202020204" pitchFamily="34" charset="0"/>
              <a:buChar char="•"/>
            </a:pPr>
            <a:endParaRPr lang="nl-NL" dirty="0"/>
          </a:p>
          <a:p>
            <a:pPr marL="285750" indent="-285750">
              <a:buFont typeface="Arial" panose="020B0604020202020204" pitchFamily="34" charset="0"/>
              <a:buChar char="•"/>
            </a:pPr>
            <a:endParaRPr lang="nl-NL" dirty="0"/>
          </a:p>
          <a:p>
            <a:pPr marL="285750" indent="-285750">
              <a:buFont typeface="Arial" panose="020B0604020202020204" pitchFamily="34" charset="0"/>
              <a:buChar char="•"/>
            </a:pPr>
            <a:endParaRPr lang="nl-NL" dirty="0"/>
          </a:p>
          <a:p>
            <a:pPr marL="285750" indent="-285750">
              <a:buFont typeface="Arial" panose="020B0604020202020204" pitchFamily="34" charset="0"/>
              <a:buChar char="•"/>
            </a:pPr>
            <a:endParaRPr lang="nl-NL" dirty="0"/>
          </a:p>
          <a:p>
            <a:pPr marL="285750" indent="-285750">
              <a:buFont typeface="Arial" panose="020B0604020202020204" pitchFamily="34" charset="0"/>
              <a:buChar char="•"/>
            </a:pPr>
            <a:endParaRPr lang="nl-NL" dirty="0"/>
          </a:p>
          <a:p>
            <a:pPr marL="285750" indent="-285750">
              <a:buFont typeface="Arial" panose="020B0604020202020204" pitchFamily="34" charset="0"/>
              <a:buChar char="•"/>
            </a:pPr>
            <a:endParaRPr lang="nl-NL" dirty="0"/>
          </a:p>
          <a:p>
            <a:pPr marL="285750" indent="-285750">
              <a:buFont typeface="Arial" panose="020B0604020202020204" pitchFamily="34" charset="0"/>
              <a:buChar char="•"/>
            </a:pPr>
            <a:r>
              <a:rPr lang="nl-NL" dirty="0"/>
              <a:t>Echter, in Windows worden de extensies standaard niet altijd getoond, maar dit is met een eenvoudige instelling wel in te stellen. Dat verschilt per Windows-versie.</a:t>
            </a:r>
          </a:p>
        </p:txBody>
      </p:sp>
      <p:pic>
        <p:nvPicPr>
          <p:cNvPr id="6" name="Afbeelding 5">
            <a:extLst>
              <a:ext uri="{FF2B5EF4-FFF2-40B4-BE49-F238E27FC236}">
                <a16:creationId xmlns:a16="http://schemas.microsoft.com/office/drawing/2014/main" id="{543277BB-2C25-E24C-526D-8663BA30A019}"/>
              </a:ext>
            </a:extLst>
          </p:cNvPr>
          <p:cNvPicPr>
            <a:picLocks noChangeAspect="1"/>
          </p:cNvPicPr>
          <p:nvPr/>
        </p:nvPicPr>
        <p:blipFill>
          <a:blip r:embed="rId2"/>
          <a:stretch>
            <a:fillRect/>
          </a:stretch>
        </p:blipFill>
        <p:spPr>
          <a:xfrm>
            <a:off x="4547177" y="3060696"/>
            <a:ext cx="5774459" cy="1452329"/>
          </a:xfrm>
          <a:prstGeom prst="rect">
            <a:avLst/>
          </a:prstGeom>
        </p:spPr>
      </p:pic>
    </p:spTree>
    <p:extLst>
      <p:ext uri="{BB962C8B-B14F-4D97-AF65-F5344CB8AC3E}">
        <p14:creationId xmlns:p14="http://schemas.microsoft.com/office/powerpoint/2010/main" val="3365045237"/>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194</TotalTime>
  <Words>3392</Words>
  <Application>Microsoft Macintosh PowerPoint</Application>
  <PresentationFormat>Breedbeeld</PresentationFormat>
  <Paragraphs>264</Paragraphs>
  <Slides>55</Slides>
  <Notes>8</Notes>
  <HiddenSlides>1</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55</vt:i4>
      </vt:variant>
    </vt:vector>
  </HeadingPairs>
  <TitlesOfParts>
    <vt:vector size="60" baseType="lpstr">
      <vt:lpstr>-apple-system</vt:lpstr>
      <vt:lpstr>Aptos</vt:lpstr>
      <vt:lpstr>Aptos Display</vt:lpstr>
      <vt:lpstr>Arial</vt:lpstr>
      <vt:lpstr>Kantoorthema</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Aksel Harrewijn</dc:creator>
  <cp:lastModifiedBy>Aksel Harrewijn</cp:lastModifiedBy>
  <cp:revision>2</cp:revision>
  <dcterms:created xsi:type="dcterms:W3CDTF">2024-12-01T07:21:56Z</dcterms:created>
  <dcterms:modified xsi:type="dcterms:W3CDTF">2024-12-01T10:36:05Z</dcterms:modified>
</cp:coreProperties>
</file>