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65" r:id="rId2"/>
    <p:sldId id="256" r:id="rId3"/>
    <p:sldId id="266" r:id="rId4"/>
    <p:sldId id="267" r:id="rId5"/>
    <p:sldId id="268" r:id="rId6"/>
    <p:sldId id="269" r:id="rId7"/>
    <p:sldId id="304" r:id="rId8"/>
    <p:sldId id="257" r:id="rId9"/>
    <p:sldId id="303" r:id="rId10"/>
    <p:sldId id="305" r:id="rId11"/>
    <p:sldId id="306" r:id="rId12"/>
    <p:sldId id="259" r:id="rId13"/>
    <p:sldId id="274" r:id="rId14"/>
    <p:sldId id="275" r:id="rId15"/>
    <p:sldId id="276" r:id="rId16"/>
    <p:sldId id="277" r:id="rId17"/>
    <p:sldId id="278" r:id="rId18"/>
    <p:sldId id="279" r:id="rId19"/>
    <p:sldId id="260" r:id="rId20"/>
    <p:sldId id="307" r:id="rId21"/>
    <p:sldId id="308" r:id="rId22"/>
    <p:sldId id="309" r:id="rId23"/>
    <p:sldId id="310" r:id="rId24"/>
    <p:sldId id="311" r:id="rId25"/>
    <p:sldId id="280" r:id="rId26"/>
    <p:sldId id="281" r:id="rId27"/>
    <p:sldId id="282" r:id="rId28"/>
    <p:sldId id="283" r:id="rId29"/>
    <p:sldId id="312" r:id="rId30"/>
    <p:sldId id="284" r:id="rId31"/>
    <p:sldId id="285" r:id="rId32"/>
    <p:sldId id="286" r:id="rId33"/>
    <p:sldId id="287" r:id="rId34"/>
    <p:sldId id="288" r:id="rId35"/>
    <p:sldId id="262" r:id="rId36"/>
    <p:sldId id="263" r:id="rId37"/>
    <p:sldId id="289" r:id="rId38"/>
    <p:sldId id="290" r:id="rId39"/>
    <p:sldId id="291" r:id="rId40"/>
    <p:sldId id="292" r:id="rId41"/>
    <p:sldId id="293" r:id="rId42"/>
    <p:sldId id="294" r:id="rId43"/>
    <p:sldId id="295" r:id="rId44"/>
    <p:sldId id="264" r:id="rId45"/>
    <p:sldId id="296" r:id="rId46"/>
    <p:sldId id="297" r:id="rId47"/>
    <p:sldId id="298" r:id="rId48"/>
    <p:sldId id="299" r:id="rId49"/>
    <p:sldId id="300" r:id="rId50"/>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42"/>
    <p:restoredTop sz="94726"/>
  </p:normalViewPr>
  <p:slideViewPr>
    <p:cSldViewPr snapToGrid="0">
      <p:cViewPr varScale="1">
        <p:scale>
          <a:sx n="123" d="100"/>
          <a:sy n="123" d="100"/>
        </p:scale>
        <p:origin x="256" y="19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C798237-84CD-7BEA-E516-D06B0D661BDC}"/>
              </a:ext>
            </a:extLst>
          </p:cNvPr>
          <p:cNvSpPr>
            <a:spLocks noGrp="1"/>
          </p:cNvSpPr>
          <p:nvPr>
            <p:ph type="ctrTitle"/>
          </p:nvPr>
        </p:nvSpPr>
        <p:spPr>
          <a:xfrm>
            <a:off x="1524000" y="1122363"/>
            <a:ext cx="9144000" cy="2387600"/>
          </a:xfrm>
        </p:spPr>
        <p:txBody>
          <a:bodyPr anchor="b"/>
          <a:lstStyle>
            <a:lvl1pPr algn="ctr">
              <a:defRPr sz="6000"/>
            </a:lvl1pPr>
          </a:lstStyle>
          <a:p>
            <a:r>
              <a:rPr lang="nl-NL"/>
              <a:t>Klik om stijl te bewerken</a:t>
            </a:r>
          </a:p>
        </p:txBody>
      </p:sp>
      <p:sp>
        <p:nvSpPr>
          <p:cNvPr id="3" name="Ondertitel 2">
            <a:extLst>
              <a:ext uri="{FF2B5EF4-FFF2-40B4-BE49-F238E27FC236}">
                <a16:creationId xmlns:a16="http://schemas.microsoft.com/office/drawing/2014/main" id="{FC0D2E52-A24B-F63A-868C-B812C99B22B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p>
        </p:txBody>
      </p:sp>
      <p:sp>
        <p:nvSpPr>
          <p:cNvPr id="4" name="Tijdelijke aanduiding voor datum 3">
            <a:extLst>
              <a:ext uri="{FF2B5EF4-FFF2-40B4-BE49-F238E27FC236}">
                <a16:creationId xmlns:a16="http://schemas.microsoft.com/office/drawing/2014/main" id="{2C3007AC-562E-C011-4585-332EDBE18905}"/>
              </a:ext>
            </a:extLst>
          </p:cNvPr>
          <p:cNvSpPr>
            <a:spLocks noGrp="1"/>
          </p:cNvSpPr>
          <p:nvPr>
            <p:ph type="dt" sz="half" idx="10"/>
          </p:nvPr>
        </p:nvSpPr>
        <p:spPr/>
        <p:txBody>
          <a:bodyPr/>
          <a:lstStyle/>
          <a:p>
            <a:fld id="{D57C6D8C-579E-914C-B3A0-9FE740842393}" type="datetimeFigureOut">
              <a:rPr lang="nl-NL" smtClean="0"/>
              <a:t>30-10-2024</a:t>
            </a:fld>
            <a:endParaRPr lang="nl-NL"/>
          </a:p>
        </p:txBody>
      </p:sp>
      <p:sp>
        <p:nvSpPr>
          <p:cNvPr id="5" name="Tijdelijke aanduiding voor voettekst 4">
            <a:extLst>
              <a:ext uri="{FF2B5EF4-FFF2-40B4-BE49-F238E27FC236}">
                <a16:creationId xmlns:a16="http://schemas.microsoft.com/office/drawing/2014/main" id="{436F4036-11FF-B5FA-E9A2-384BBE37E88A}"/>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B072DCEF-7FB5-5C48-8928-61A47E635A89}"/>
              </a:ext>
            </a:extLst>
          </p:cNvPr>
          <p:cNvSpPr>
            <a:spLocks noGrp="1"/>
          </p:cNvSpPr>
          <p:nvPr>
            <p:ph type="sldNum" sz="quarter" idx="12"/>
          </p:nvPr>
        </p:nvSpPr>
        <p:spPr/>
        <p:txBody>
          <a:bodyPr/>
          <a:lstStyle/>
          <a:p>
            <a:fld id="{CA5A3AA1-FF97-B54A-813D-BBE65E6EA34F}" type="slidenum">
              <a:rPr lang="nl-NL" smtClean="0"/>
              <a:t>‹nr.›</a:t>
            </a:fld>
            <a:endParaRPr lang="nl-NL"/>
          </a:p>
        </p:txBody>
      </p:sp>
    </p:spTree>
    <p:extLst>
      <p:ext uri="{BB962C8B-B14F-4D97-AF65-F5344CB8AC3E}">
        <p14:creationId xmlns:p14="http://schemas.microsoft.com/office/powerpoint/2010/main" val="1885455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E516B8A-670E-22FC-A402-9496C8E5162A}"/>
              </a:ext>
            </a:extLst>
          </p:cNvPr>
          <p:cNvSpPr>
            <a:spLocks noGrp="1"/>
          </p:cNvSpPr>
          <p:nvPr>
            <p:ph type="title"/>
          </p:nvPr>
        </p:nvSpPr>
        <p:spPr/>
        <p:txBody>
          <a:bodyPr/>
          <a:lstStyle/>
          <a:p>
            <a:r>
              <a:rPr lang="nl-NL"/>
              <a:t>Klik om stijl te bewerken</a:t>
            </a:r>
          </a:p>
        </p:txBody>
      </p:sp>
      <p:sp>
        <p:nvSpPr>
          <p:cNvPr id="3" name="Tijdelijke aanduiding voor verticale tekst 2">
            <a:extLst>
              <a:ext uri="{FF2B5EF4-FFF2-40B4-BE49-F238E27FC236}">
                <a16:creationId xmlns:a16="http://schemas.microsoft.com/office/drawing/2014/main" id="{E628720A-DFC1-A25B-51DA-562C18B468D7}"/>
              </a:ext>
            </a:extLst>
          </p:cNvPr>
          <p:cNvSpPr>
            <a:spLocks noGrp="1"/>
          </p:cNvSpPr>
          <p:nvPr>
            <p:ph type="body" orient="vert" idx="1"/>
          </p:nvPr>
        </p:nvSpPr>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76DACFDC-AF7B-1D06-EF58-76BE9ECD8420}"/>
              </a:ext>
            </a:extLst>
          </p:cNvPr>
          <p:cNvSpPr>
            <a:spLocks noGrp="1"/>
          </p:cNvSpPr>
          <p:nvPr>
            <p:ph type="dt" sz="half" idx="10"/>
          </p:nvPr>
        </p:nvSpPr>
        <p:spPr/>
        <p:txBody>
          <a:bodyPr/>
          <a:lstStyle/>
          <a:p>
            <a:fld id="{D57C6D8C-579E-914C-B3A0-9FE740842393}" type="datetimeFigureOut">
              <a:rPr lang="nl-NL" smtClean="0"/>
              <a:t>30-10-2024</a:t>
            </a:fld>
            <a:endParaRPr lang="nl-NL"/>
          </a:p>
        </p:txBody>
      </p:sp>
      <p:sp>
        <p:nvSpPr>
          <p:cNvPr id="5" name="Tijdelijke aanduiding voor voettekst 4">
            <a:extLst>
              <a:ext uri="{FF2B5EF4-FFF2-40B4-BE49-F238E27FC236}">
                <a16:creationId xmlns:a16="http://schemas.microsoft.com/office/drawing/2014/main" id="{46ED911B-0248-CA00-8894-755E72125932}"/>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1E2D69B8-BB93-AE18-B99A-46996008899E}"/>
              </a:ext>
            </a:extLst>
          </p:cNvPr>
          <p:cNvSpPr>
            <a:spLocks noGrp="1"/>
          </p:cNvSpPr>
          <p:nvPr>
            <p:ph type="sldNum" sz="quarter" idx="12"/>
          </p:nvPr>
        </p:nvSpPr>
        <p:spPr/>
        <p:txBody>
          <a:bodyPr/>
          <a:lstStyle/>
          <a:p>
            <a:fld id="{CA5A3AA1-FF97-B54A-813D-BBE65E6EA34F}" type="slidenum">
              <a:rPr lang="nl-NL" smtClean="0"/>
              <a:t>‹nr.›</a:t>
            </a:fld>
            <a:endParaRPr lang="nl-NL"/>
          </a:p>
        </p:txBody>
      </p:sp>
    </p:spTree>
    <p:extLst>
      <p:ext uri="{BB962C8B-B14F-4D97-AF65-F5344CB8AC3E}">
        <p14:creationId xmlns:p14="http://schemas.microsoft.com/office/powerpoint/2010/main" val="289545297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a:extLst>
              <a:ext uri="{FF2B5EF4-FFF2-40B4-BE49-F238E27FC236}">
                <a16:creationId xmlns:a16="http://schemas.microsoft.com/office/drawing/2014/main" id="{E5112F81-C182-29E9-DE59-928121E8D2C2}"/>
              </a:ext>
            </a:extLst>
          </p:cNvPr>
          <p:cNvSpPr>
            <a:spLocks noGrp="1"/>
          </p:cNvSpPr>
          <p:nvPr>
            <p:ph type="title" orient="vert"/>
          </p:nvPr>
        </p:nvSpPr>
        <p:spPr>
          <a:xfrm>
            <a:off x="8724900" y="365125"/>
            <a:ext cx="2628900" cy="5811838"/>
          </a:xfrm>
        </p:spPr>
        <p:txBody>
          <a:bodyPr vert="eaVert"/>
          <a:lstStyle/>
          <a:p>
            <a:r>
              <a:rPr lang="nl-NL"/>
              <a:t>Klik om stijl te bewerken</a:t>
            </a:r>
          </a:p>
        </p:txBody>
      </p:sp>
      <p:sp>
        <p:nvSpPr>
          <p:cNvPr id="3" name="Tijdelijke aanduiding voor verticale tekst 2">
            <a:extLst>
              <a:ext uri="{FF2B5EF4-FFF2-40B4-BE49-F238E27FC236}">
                <a16:creationId xmlns:a16="http://schemas.microsoft.com/office/drawing/2014/main" id="{F05F2B38-5B31-3BB8-F5C2-E4567A32E2A8}"/>
              </a:ext>
            </a:extLst>
          </p:cNvPr>
          <p:cNvSpPr>
            <a:spLocks noGrp="1"/>
          </p:cNvSpPr>
          <p:nvPr>
            <p:ph type="body" orient="vert" idx="1"/>
          </p:nvPr>
        </p:nvSpPr>
        <p:spPr>
          <a:xfrm>
            <a:off x="838200" y="365125"/>
            <a:ext cx="7734300" cy="5811838"/>
          </a:xfr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5E1C1211-3A16-D235-0751-E24953FE9D24}"/>
              </a:ext>
            </a:extLst>
          </p:cNvPr>
          <p:cNvSpPr>
            <a:spLocks noGrp="1"/>
          </p:cNvSpPr>
          <p:nvPr>
            <p:ph type="dt" sz="half" idx="10"/>
          </p:nvPr>
        </p:nvSpPr>
        <p:spPr/>
        <p:txBody>
          <a:bodyPr/>
          <a:lstStyle/>
          <a:p>
            <a:fld id="{D57C6D8C-579E-914C-B3A0-9FE740842393}" type="datetimeFigureOut">
              <a:rPr lang="nl-NL" smtClean="0"/>
              <a:t>30-10-2024</a:t>
            </a:fld>
            <a:endParaRPr lang="nl-NL"/>
          </a:p>
        </p:txBody>
      </p:sp>
      <p:sp>
        <p:nvSpPr>
          <p:cNvPr id="5" name="Tijdelijke aanduiding voor voettekst 4">
            <a:extLst>
              <a:ext uri="{FF2B5EF4-FFF2-40B4-BE49-F238E27FC236}">
                <a16:creationId xmlns:a16="http://schemas.microsoft.com/office/drawing/2014/main" id="{275FC1A9-F4B6-5766-9D0C-8752EBF0424C}"/>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6905D3F4-8B05-8AB6-D1BF-7AA6A7DD221D}"/>
              </a:ext>
            </a:extLst>
          </p:cNvPr>
          <p:cNvSpPr>
            <a:spLocks noGrp="1"/>
          </p:cNvSpPr>
          <p:nvPr>
            <p:ph type="sldNum" sz="quarter" idx="12"/>
          </p:nvPr>
        </p:nvSpPr>
        <p:spPr/>
        <p:txBody>
          <a:bodyPr/>
          <a:lstStyle/>
          <a:p>
            <a:fld id="{CA5A3AA1-FF97-B54A-813D-BBE65E6EA34F}" type="slidenum">
              <a:rPr lang="nl-NL" smtClean="0"/>
              <a:t>‹nr.›</a:t>
            </a:fld>
            <a:endParaRPr lang="nl-NL"/>
          </a:p>
        </p:txBody>
      </p:sp>
    </p:spTree>
    <p:extLst>
      <p:ext uri="{BB962C8B-B14F-4D97-AF65-F5344CB8AC3E}">
        <p14:creationId xmlns:p14="http://schemas.microsoft.com/office/powerpoint/2010/main" val="40302487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6F2DCFF-042C-6411-4E90-4B71FC053B49}"/>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41C2AE3F-873F-7BF3-A105-383DD9ABC818}"/>
              </a:ext>
            </a:extLst>
          </p:cNvPr>
          <p:cNvSpPr>
            <a:spLocks noGrp="1"/>
          </p:cNvSpPr>
          <p:nvPr>
            <p:ph idx="1"/>
          </p:nvPr>
        </p:nvSpPr>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900B309D-33CA-ABD5-FB7E-2242FFBABBAE}"/>
              </a:ext>
            </a:extLst>
          </p:cNvPr>
          <p:cNvSpPr>
            <a:spLocks noGrp="1"/>
          </p:cNvSpPr>
          <p:nvPr>
            <p:ph type="dt" sz="half" idx="10"/>
          </p:nvPr>
        </p:nvSpPr>
        <p:spPr/>
        <p:txBody>
          <a:bodyPr/>
          <a:lstStyle/>
          <a:p>
            <a:fld id="{D57C6D8C-579E-914C-B3A0-9FE740842393}" type="datetimeFigureOut">
              <a:rPr lang="nl-NL" smtClean="0"/>
              <a:t>30-10-2024</a:t>
            </a:fld>
            <a:endParaRPr lang="nl-NL"/>
          </a:p>
        </p:txBody>
      </p:sp>
      <p:sp>
        <p:nvSpPr>
          <p:cNvPr id="5" name="Tijdelijke aanduiding voor voettekst 4">
            <a:extLst>
              <a:ext uri="{FF2B5EF4-FFF2-40B4-BE49-F238E27FC236}">
                <a16:creationId xmlns:a16="http://schemas.microsoft.com/office/drawing/2014/main" id="{94E82B5C-6BB4-1CB0-30F0-79B30F5BECB2}"/>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6532FDDD-44C1-26F1-3419-07511B2C3699}"/>
              </a:ext>
            </a:extLst>
          </p:cNvPr>
          <p:cNvSpPr>
            <a:spLocks noGrp="1"/>
          </p:cNvSpPr>
          <p:nvPr>
            <p:ph type="sldNum" sz="quarter" idx="12"/>
          </p:nvPr>
        </p:nvSpPr>
        <p:spPr/>
        <p:txBody>
          <a:bodyPr/>
          <a:lstStyle/>
          <a:p>
            <a:fld id="{CA5A3AA1-FF97-B54A-813D-BBE65E6EA34F}" type="slidenum">
              <a:rPr lang="nl-NL" smtClean="0"/>
              <a:t>‹nr.›</a:t>
            </a:fld>
            <a:endParaRPr lang="nl-NL"/>
          </a:p>
        </p:txBody>
      </p:sp>
    </p:spTree>
    <p:extLst>
      <p:ext uri="{BB962C8B-B14F-4D97-AF65-F5344CB8AC3E}">
        <p14:creationId xmlns:p14="http://schemas.microsoft.com/office/powerpoint/2010/main" val="13798123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7536D2F-A3BE-30C9-74E6-7DEBA47D224C}"/>
              </a:ext>
            </a:extLst>
          </p:cNvPr>
          <p:cNvSpPr>
            <a:spLocks noGrp="1"/>
          </p:cNvSpPr>
          <p:nvPr>
            <p:ph type="title"/>
          </p:nvPr>
        </p:nvSpPr>
        <p:spPr>
          <a:xfrm>
            <a:off x="831850" y="1709738"/>
            <a:ext cx="10515600" cy="2852737"/>
          </a:xfrm>
        </p:spPr>
        <p:txBody>
          <a:bodyPr anchor="b"/>
          <a:lstStyle>
            <a:lvl1pPr>
              <a:defRPr sz="6000"/>
            </a:lvl1pPr>
          </a:lstStyle>
          <a:p>
            <a:r>
              <a:rPr lang="nl-NL"/>
              <a:t>Klik om stijl te bewerken</a:t>
            </a:r>
          </a:p>
        </p:txBody>
      </p:sp>
      <p:sp>
        <p:nvSpPr>
          <p:cNvPr id="3" name="Tijdelijke aanduiding voor tekst 2">
            <a:extLst>
              <a:ext uri="{FF2B5EF4-FFF2-40B4-BE49-F238E27FC236}">
                <a16:creationId xmlns:a16="http://schemas.microsoft.com/office/drawing/2014/main" id="{EE7DA744-F0C6-7701-F7AE-C0DDA66544E6}"/>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nl-NL"/>
              <a:t>Klikken om de tekststijl van het model te bewerken</a:t>
            </a:r>
          </a:p>
        </p:txBody>
      </p:sp>
      <p:sp>
        <p:nvSpPr>
          <p:cNvPr id="4" name="Tijdelijke aanduiding voor datum 3">
            <a:extLst>
              <a:ext uri="{FF2B5EF4-FFF2-40B4-BE49-F238E27FC236}">
                <a16:creationId xmlns:a16="http://schemas.microsoft.com/office/drawing/2014/main" id="{86E11D06-BF44-8F4B-C7AA-A65ADFBBC8D2}"/>
              </a:ext>
            </a:extLst>
          </p:cNvPr>
          <p:cNvSpPr>
            <a:spLocks noGrp="1"/>
          </p:cNvSpPr>
          <p:nvPr>
            <p:ph type="dt" sz="half" idx="10"/>
          </p:nvPr>
        </p:nvSpPr>
        <p:spPr/>
        <p:txBody>
          <a:bodyPr/>
          <a:lstStyle/>
          <a:p>
            <a:fld id="{D57C6D8C-579E-914C-B3A0-9FE740842393}" type="datetimeFigureOut">
              <a:rPr lang="nl-NL" smtClean="0"/>
              <a:t>30-10-2024</a:t>
            </a:fld>
            <a:endParaRPr lang="nl-NL"/>
          </a:p>
        </p:txBody>
      </p:sp>
      <p:sp>
        <p:nvSpPr>
          <p:cNvPr id="5" name="Tijdelijke aanduiding voor voettekst 4">
            <a:extLst>
              <a:ext uri="{FF2B5EF4-FFF2-40B4-BE49-F238E27FC236}">
                <a16:creationId xmlns:a16="http://schemas.microsoft.com/office/drawing/2014/main" id="{20B85479-79B2-2076-F6CE-3E5B8B06297D}"/>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4EBAE869-ECDF-7471-D540-487A153B9AB2}"/>
              </a:ext>
            </a:extLst>
          </p:cNvPr>
          <p:cNvSpPr>
            <a:spLocks noGrp="1"/>
          </p:cNvSpPr>
          <p:nvPr>
            <p:ph type="sldNum" sz="quarter" idx="12"/>
          </p:nvPr>
        </p:nvSpPr>
        <p:spPr/>
        <p:txBody>
          <a:bodyPr/>
          <a:lstStyle/>
          <a:p>
            <a:fld id="{CA5A3AA1-FF97-B54A-813D-BBE65E6EA34F}" type="slidenum">
              <a:rPr lang="nl-NL" smtClean="0"/>
              <a:t>‹nr.›</a:t>
            </a:fld>
            <a:endParaRPr lang="nl-NL"/>
          </a:p>
        </p:txBody>
      </p:sp>
    </p:spTree>
    <p:extLst>
      <p:ext uri="{BB962C8B-B14F-4D97-AF65-F5344CB8AC3E}">
        <p14:creationId xmlns:p14="http://schemas.microsoft.com/office/powerpoint/2010/main" val="278662248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6607BAF-AD75-5963-69A3-35E426A07485}"/>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70D7E2A3-0CD9-1909-E378-D24119A6E546}"/>
              </a:ext>
            </a:extLst>
          </p:cNvPr>
          <p:cNvSpPr>
            <a:spLocks noGrp="1"/>
          </p:cNvSpPr>
          <p:nvPr>
            <p:ph sz="half" idx="1"/>
          </p:nvPr>
        </p:nvSpPr>
        <p:spPr>
          <a:xfrm>
            <a:off x="838200" y="1825625"/>
            <a:ext cx="5181600" cy="435133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a:extLst>
              <a:ext uri="{FF2B5EF4-FFF2-40B4-BE49-F238E27FC236}">
                <a16:creationId xmlns:a16="http://schemas.microsoft.com/office/drawing/2014/main" id="{3E77135D-7ED3-870B-D10D-9616C955DFAE}"/>
              </a:ext>
            </a:extLst>
          </p:cNvPr>
          <p:cNvSpPr>
            <a:spLocks noGrp="1"/>
          </p:cNvSpPr>
          <p:nvPr>
            <p:ph sz="half" idx="2"/>
          </p:nvPr>
        </p:nvSpPr>
        <p:spPr>
          <a:xfrm>
            <a:off x="6172200" y="1825625"/>
            <a:ext cx="5181600" cy="435133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datum 4">
            <a:extLst>
              <a:ext uri="{FF2B5EF4-FFF2-40B4-BE49-F238E27FC236}">
                <a16:creationId xmlns:a16="http://schemas.microsoft.com/office/drawing/2014/main" id="{85E65403-2DC2-93C2-CC50-CA8C495DD493}"/>
              </a:ext>
            </a:extLst>
          </p:cNvPr>
          <p:cNvSpPr>
            <a:spLocks noGrp="1"/>
          </p:cNvSpPr>
          <p:nvPr>
            <p:ph type="dt" sz="half" idx="10"/>
          </p:nvPr>
        </p:nvSpPr>
        <p:spPr/>
        <p:txBody>
          <a:bodyPr/>
          <a:lstStyle/>
          <a:p>
            <a:fld id="{D57C6D8C-579E-914C-B3A0-9FE740842393}" type="datetimeFigureOut">
              <a:rPr lang="nl-NL" smtClean="0"/>
              <a:t>30-10-2024</a:t>
            </a:fld>
            <a:endParaRPr lang="nl-NL"/>
          </a:p>
        </p:txBody>
      </p:sp>
      <p:sp>
        <p:nvSpPr>
          <p:cNvPr id="6" name="Tijdelijke aanduiding voor voettekst 5">
            <a:extLst>
              <a:ext uri="{FF2B5EF4-FFF2-40B4-BE49-F238E27FC236}">
                <a16:creationId xmlns:a16="http://schemas.microsoft.com/office/drawing/2014/main" id="{CC152259-A8DF-3168-EB66-DD677088B194}"/>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D0C14697-8A9F-BC38-1BA4-2CEC131D76E0}"/>
              </a:ext>
            </a:extLst>
          </p:cNvPr>
          <p:cNvSpPr>
            <a:spLocks noGrp="1"/>
          </p:cNvSpPr>
          <p:nvPr>
            <p:ph type="sldNum" sz="quarter" idx="12"/>
          </p:nvPr>
        </p:nvSpPr>
        <p:spPr/>
        <p:txBody>
          <a:bodyPr/>
          <a:lstStyle/>
          <a:p>
            <a:fld id="{CA5A3AA1-FF97-B54A-813D-BBE65E6EA34F}" type="slidenum">
              <a:rPr lang="nl-NL" smtClean="0"/>
              <a:t>‹nr.›</a:t>
            </a:fld>
            <a:endParaRPr lang="nl-NL"/>
          </a:p>
        </p:txBody>
      </p:sp>
    </p:spTree>
    <p:extLst>
      <p:ext uri="{BB962C8B-B14F-4D97-AF65-F5344CB8AC3E}">
        <p14:creationId xmlns:p14="http://schemas.microsoft.com/office/powerpoint/2010/main" val="326637505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FFB3EF7-01D7-DD97-6117-F3A9CD285F41}"/>
              </a:ext>
            </a:extLst>
          </p:cNvPr>
          <p:cNvSpPr>
            <a:spLocks noGrp="1"/>
          </p:cNvSpPr>
          <p:nvPr>
            <p:ph type="title"/>
          </p:nvPr>
        </p:nvSpPr>
        <p:spPr>
          <a:xfrm>
            <a:off x="839788" y="365125"/>
            <a:ext cx="10515600" cy="1325563"/>
          </a:xfrm>
        </p:spPr>
        <p:txBody>
          <a:bodyPr/>
          <a:lstStyle/>
          <a:p>
            <a:r>
              <a:rPr lang="nl-NL"/>
              <a:t>Klik om stijl te bewerken</a:t>
            </a:r>
          </a:p>
        </p:txBody>
      </p:sp>
      <p:sp>
        <p:nvSpPr>
          <p:cNvPr id="3" name="Tijdelijke aanduiding voor tekst 2">
            <a:extLst>
              <a:ext uri="{FF2B5EF4-FFF2-40B4-BE49-F238E27FC236}">
                <a16:creationId xmlns:a16="http://schemas.microsoft.com/office/drawing/2014/main" id="{18C95318-F637-C2FE-6F21-88DDACDDFD6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Tijdelijke aanduiding voor inhoud 3">
            <a:extLst>
              <a:ext uri="{FF2B5EF4-FFF2-40B4-BE49-F238E27FC236}">
                <a16:creationId xmlns:a16="http://schemas.microsoft.com/office/drawing/2014/main" id="{D346F87E-8AA6-92E6-B214-071F84F0E484}"/>
              </a:ext>
            </a:extLst>
          </p:cNvPr>
          <p:cNvSpPr>
            <a:spLocks noGrp="1"/>
          </p:cNvSpPr>
          <p:nvPr>
            <p:ph sz="half" idx="2"/>
          </p:nvPr>
        </p:nvSpPr>
        <p:spPr>
          <a:xfrm>
            <a:off x="839788" y="2505075"/>
            <a:ext cx="5157787" cy="368458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a:extLst>
              <a:ext uri="{FF2B5EF4-FFF2-40B4-BE49-F238E27FC236}">
                <a16:creationId xmlns:a16="http://schemas.microsoft.com/office/drawing/2014/main" id="{C7D95801-08D2-B734-CE4F-3204A03D579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6" name="Tijdelijke aanduiding voor inhoud 5">
            <a:extLst>
              <a:ext uri="{FF2B5EF4-FFF2-40B4-BE49-F238E27FC236}">
                <a16:creationId xmlns:a16="http://schemas.microsoft.com/office/drawing/2014/main" id="{BDB4B58F-CD6D-C3B3-3455-149210A5D937}"/>
              </a:ext>
            </a:extLst>
          </p:cNvPr>
          <p:cNvSpPr>
            <a:spLocks noGrp="1"/>
          </p:cNvSpPr>
          <p:nvPr>
            <p:ph sz="quarter" idx="4"/>
          </p:nvPr>
        </p:nvSpPr>
        <p:spPr>
          <a:xfrm>
            <a:off x="6172200" y="2505075"/>
            <a:ext cx="5183188" cy="368458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datum 6">
            <a:extLst>
              <a:ext uri="{FF2B5EF4-FFF2-40B4-BE49-F238E27FC236}">
                <a16:creationId xmlns:a16="http://schemas.microsoft.com/office/drawing/2014/main" id="{83D118D7-B60A-7719-3594-F0F09C6E6AB0}"/>
              </a:ext>
            </a:extLst>
          </p:cNvPr>
          <p:cNvSpPr>
            <a:spLocks noGrp="1"/>
          </p:cNvSpPr>
          <p:nvPr>
            <p:ph type="dt" sz="half" idx="10"/>
          </p:nvPr>
        </p:nvSpPr>
        <p:spPr/>
        <p:txBody>
          <a:bodyPr/>
          <a:lstStyle/>
          <a:p>
            <a:fld id="{D57C6D8C-579E-914C-B3A0-9FE740842393}" type="datetimeFigureOut">
              <a:rPr lang="nl-NL" smtClean="0"/>
              <a:t>30-10-2024</a:t>
            </a:fld>
            <a:endParaRPr lang="nl-NL"/>
          </a:p>
        </p:txBody>
      </p:sp>
      <p:sp>
        <p:nvSpPr>
          <p:cNvPr id="8" name="Tijdelijke aanduiding voor voettekst 7">
            <a:extLst>
              <a:ext uri="{FF2B5EF4-FFF2-40B4-BE49-F238E27FC236}">
                <a16:creationId xmlns:a16="http://schemas.microsoft.com/office/drawing/2014/main" id="{96D2BB6B-D744-4D5A-CCE6-EFD1DA913F3F}"/>
              </a:ext>
            </a:extLst>
          </p:cNvPr>
          <p:cNvSpPr>
            <a:spLocks noGrp="1"/>
          </p:cNvSpPr>
          <p:nvPr>
            <p:ph type="ftr" sz="quarter" idx="11"/>
          </p:nvPr>
        </p:nvSpPr>
        <p:spPr/>
        <p:txBody>
          <a:bodyPr/>
          <a:lstStyle/>
          <a:p>
            <a:endParaRPr lang="nl-NL"/>
          </a:p>
        </p:txBody>
      </p:sp>
      <p:sp>
        <p:nvSpPr>
          <p:cNvPr id="9" name="Tijdelijke aanduiding voor dianummer 8">
            <a:extLst>
              <a:ext uri="{FF2B5EF4-FFF2-40B4-BE49-F238E27FC236}">
                <a16:creationId xmlns:a16="http://schemas.microsoft.com/office/drawing/2014/main" id="{2A16E6CE-059A-1D55-B622-110D7B3320E2}"/>
              </a:ext>
            </a:extLst>
          </p:cNvPr>
          <p:cNvSpPr>
            <a:spLocks noGrp="1"/>
          </p:cNvSpPr>
          <p:nvPr>
            <p:ph type="sldNum" sz="quarter" idx="12"/>
          </p:nvPr>
        </p:nvSpPr>
        <p:spPr/>
        <p:txBody>
          <a:bodyPr/>
          <a:lstStyle/>
          <a:p>
            <a:fld id="{CA5A3AA1-FF97-B54A-813D-BBE65E6EA34F}" type="slidenum">
              <a:rPr lang="nl-NL" smtClean="0"/>
              <a:t>‹nr.›</a:t>
            </a:fld>
            <a:endParaRPr lang="nl-NL"/>
          </a:p>
        </p:txBody>
      </p:sp>
    </p:spTree>
    <p:extLst>
      <p:ext uri="{BB962C8B-B14F-4D97-AF65-F5344CB8AC3E}">
        <p14:creationId xmlns:p14="http://schemas.microsoft.com/office/powerpoint/2010/main" val="11419328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4118B23-59E8-3F78-D6FC-0F6FAE1144A0}"/>
              </a:ext>
            </a:extLst>
          </p:cNvPr>
          <p:cNvSpPr>
            <a:spLocks noGrp="1"/>
          </p:cNvSpPr>
          <p:nvPr>
            <p:ph type="title"/>
          </p:nvPr>
        </p:nvSpPr>
        <p:spPr/>
        <p:txBody>
          <a:bodyPr/>
          <a:lstStyle/>
          <a:p>
            <a:r>
              <a:rPr lang="nl-NL"/>
              <a:t>Klik om stijl te bewerken</a:t>
            </a:r>
          </a:p>
        </p:txBody>
      </p:sp>
      <p:sp>
        <p:nvSpPr>
          <p:cNvPr id="3" name="Tijdelijke aanduiding voor datum 2">
            <a:extLst>
              <a:ext uri="{FF2B5EF4-FFF2-40B4-BE49-F238E27FC236}">
                <a16:creationId xmlns:a16="http://schemas.microsoft.com/office/drawing/2014/main" id="{BC5DB3EF-A1C0-1CC3-6854-11FAD53C50F5}"/>
              </a:ext>
            </a:extLst>
          </p:cNvPr>
          <p:cNvSpPr>
            <a:spLocks noGrp="1"/>
          </p:cNvSpPr>
          <p:nvPr>
            <p:ph type="dt" sz="half" idx="10"/>
          </p:nvPr>
        </p:nvSpPr>
        <p:spPr/>
        <p:txBody>
          <a:bodyPr/>
          <a:lstStyle/>
          <a:p>
            <a:fld id="{D57C6D8C-579E-914C-B3A0-9FE740842393}" type="datetimeFigureOut">
              <a:rPr lang="nl-NL" smtClean="0"/>
              <a:t>30-10-2024</a:t>
            </a:fld>
            <a:endParaRPr lang="nl-NL"/>
          </a:p>
        </p:txBody>
      </p:sp>
      <p:sp>
        <p:nvSpPr>
          <p:cNvPr id="4" name="Tijdelijke aanduiding voor voettekst 3">
            <a:extLst>
              <a:ext uri="{FF2B5EF4-FFF2-40B4-BE49-F238E27FC236}">
                <a16:creationId xmlns:a16="http://schemas.microsoft.com/office/drawing/2014/main" id="{5595CEA2-0F0D-A5F2-4F0F-0455889A1C53}"/>
              </a:ext>
            </a:extLst>
          </p:cNvPr>
          <p:cNvSpPr>
            <a:spLocks noGrp="1"/>
          </p:cNvSpPr>
          <p:nvPr>
            <p:ph type="ftr" sz="quarter" idx="11"/>
          </p:nvPr>
        </p:nvSpPr>
        <p:spPr/>
        <p:txBody>
          <a:bodyPr/>
          <a:lstStyle/>
          <a:p>
            <a:endParaRPr lang="nl-NL"/>
          </a:p>
        </p:txBody>
      </p:sp>
      <p:sp>
        <p:nvSpPr>
          <p:cNvPr id="5" name="Tijdelijke aanduiding voor dianummer 4">
            <a:extLst>
              <a:ext uri="{FF2B5EF4-FFF2-40B4-BE49-F238E27FC236}">
                <a16:creationId xmlns:a16="http://schemas.microsoft.com/office/drawing/2014/main" id="{270E9853-C767-CCA4-F78F-B358E0A0AA13}"/>
              </a:ext>
            </a:extLst>
          </p:cNvPr>
          <p:cNvSpPr>
            <a:spLocks noGrp="1"/>
          </p:cNvSpPr>
          <p:nvPr>
            <p:ph type="sldNum" sz="quarter" idx="12"/>
          </p:nvPr>
        </p:nvSpPr>
        <p:spPr/>
        <p:txBody>
          <a:bodyPr/>
          <a:lstStyle/>
          <a:p>
            <a:fld id="{CA5A3AA1-FF97-B54A-813D-BBE65E6EA34F}" type="slidenum">
              <a:rPr lang="nl-NL" smtClean="0"/>
              <a:t>‹nr.›</a:t>
            </a:fld>
            <a:endParaRPr lang="nl-NL"/>
          </a:p>
        </p:txBody>
      </p:sp>
    </p:spTree>
    <p:extLst>
      <p:ext uri="{BB962C8B-B14F-4D97-AF65-F5344CB8AC3E}">
        <p14:creationId xmlns:p14="http://schemas.microsoft.com/office/powerpoint/2010/main" val="239885071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a:extLst>
              <a:ext uri="{FF2B5EF4-FFF2-40B4-BE49-F238E27FC236}">
                <a16:creationId xmlns:a16="http://schemas.microsoft.com/office/drawing/2014/main" id="{02C7FC21-70F3-BFA6-67D5-8DF88C64F404}"/>
              </a:ext>
            </a:extLst>
          </p:cNvPr>
          <p:cNvSpPr>
            <a:spLocks noGrp="1"/>
          </p:cNvSpPr>
          <p:nvPr>
            <p:ph type="dt" sz="half" idx="10"/>
          </p:nvPr>
        </p:nvSpPr>
        <p:spPr/>
        <p:txBody>
          <a:bodyPr/>
          <a:lstStyle/>
          <a:p>
            <a:fld id="{D57C6D8C-579E-914C-B3A0-9FE740842393}" type="datetimeFigureOut">
              <a:rPr lang="nl-NL" smtClean="0"/>
              <a:t>30-10-2024</a:t>
            </a:fld>
            <a:endParaRPr lang="nl-NL"/>
          </a:p>
        </p:txBody>
      </p:sp>
      <p:sp>
        <p:nvSpPr>
          <p:cNvPr id="3" name="Tijdelijke aanduiding voor voettekst 2">
            <a:extLst>
              <a:ext uri="{FF2B5EF4-FFF2-40B4-BE49-F238E27FC236}">
                <a16:creationId xmlns:a16="http://schemas.microsoft.com/office/drawing/2014/main" id="{A05FED17-8203-85B9-8150-7D7AEBC0AAC4}"/>
              </a:ext>
            </a:extLst>
          </p:cNvPr>
          <p:cNvSpPr>
            <a:spLocks noGrp="1"/>
          </p:cNvSpPr>
          <p:nvPr>
            <p:ph type="ftr" sz="quarter" idx="11"/>
          </p:nvPr>
        </p:nvSpPr>
        <p:spPr/>
        <p:txBody>
          <a:bodyPr/>
          <a:lstStyle/>
          <a:p>
            <a:endParaRPr lang="nl-NL"/>
          </a:p>
        </p:txBody>
      </p:sp>
      <p:sp>
        <p:nvSpPr>
          <p:cNvPr id="4" name="Tijdelijke aanduiding voor dianummer 3">
            <a:extLst>
              <a:ext uri="{FF2B5EF4-FFF2-40B4-BE49-F238E27FC236}">
                <a16:creationId xmlns:a16="http://schemas.microsoft.com/office/drawing/2014/main" id="{99E0E8FE-FC1F-4E5B-50E4-CC22E2471F56}"/>
              </a:ext>
            </a:extLst>
          </p:cNvPr>
          <p:cNvSpPr>
            <a:spLocks noGrp="1"/>
          </p:cNvSpPr>
          <p:nvPr>
            <p:ph type="sldNum" sz="quarter" idx="12"/>
          </p:nvPr>
        </p:nvSpPr>
        <p:spPr/>
        <p:txBody>
          <a:bodyPr/>
          <a:lstStyle/>
          <a:p>
            <a:fld id="{CA5A3AA1-FF97-B54A-813D-BBE65E6EA34F}" type="slidenum">
              <a:rPr lang="nl-NL" smtClean="0"/>
              <a:t>‹nr.›</a:t>
            </a:fld>
            <a:endParaRPr lang="nl-NL"/>
          </a:p>
        </p:txBody>
      </p:sp>
    </p:spTree>
    <p:extLst>
      <p:ext uri="{BB962C8B-B14F-4D97-AF65-F5344CB8AC3E}">
        <p14:creationId xmlns:p14="http://schemas.microsoft.com/office/powerpoint/2010/main" val="29978528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37C4181-E934-7562-B3EF-68C39C60426A}"/>
              </a:ext>
            </a:extLst>
          </p:cNvPr>
          <p:cNvSpPr>
            <a:spLocks noGrp="1"/>
          </p:cNvSpPr>
          <p:nvPr>
            <p:ph type="title"/>
          </p:nvPr>
        </p:nvSpPr>
        <p:spPr>
          <a:xfrm>
            <a:off x="839788" y="457200"/>
            <a:ext cx="3932237" cy="1600200"/>
          </a:xfrm>
        </p:spPr>
        <p:txBody>
          <a:bodyPr anchor="b"/>
          <a:lstStyle>
            <a:lvl1pPr>
              <a:defRPr sz="3200"/>
            </a:lvl1pPr>
          </a:lstStyle>
          <a:p>
            <a:r>
              <a:rPr lang="nl-NL"/>
              <a:t>Klik om stijl te bewerken</a:t>
            </a:r>
          </a:p>
        </p:txBody>
      </p:sp>
      <p:sp>
        <p:nvSpPr>
          <p:cNvPr id="3" name="Tijdelijke aanduiding voor inhoud 2">
            <a:extLst>
              <a:ext uri="{FF2B5EF4-FFF2-40B4-BE49-F238E27FC236}">
                <a16:creationId xmlns:a16="http://schemas.microsoft.com/office/drawing/2014/main" id="{FF220172-8C67-F658-E121-03F6D2B3D95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a:extLst>
              <a:ext uri="{FF2B5EF4-FFF2-40B4-BE49-F238E27FC236}">
                <a16:creationId xmlns:a16="http://schemas.microsoft.com/office/drawing/2014/main" id="{5403CEA7-6AC2-F343-C5E8-FA2FC33BF3D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Tijdelijke aanduiding voor datum 4">
            <a:extLst>
              <a:ext uri="{FF2B5EF4-FFF2-40B4-BE49-F238E27FC236}">
                <a16:creationId xmlns:a16="http://schemas.microsoft.com/office/drawing/2014/main" id="{8921E629-CA0A-25BC-2C56-DE2DE3F4B386}"/>
              </a:ext>
            </a:extLst>
          </p:cNvPr>
          <p:cNvSpPr>
            <a:spLocks noGrp="1"/>
          </p:cNvSpPr>
          <p:nvPr>
            <p:ph type="dt" sz="half" idx="10"/>
          </p:nvPr>
        </p:nvSpPr>
        <p:spPr/>
        <p:txBody>
          <a:bodyPr/>
          <a:lstStyle/>
          <a:p>
            <a:fld id="{D57C6D8C-579E-914C-B3A0-9FE740842393}" type="datetimeFigureOut">
              <a:rPr lang="nl-NL" smtClean="0"/>
              <a:t>30-10-2024</a:t>
            </a:fld>
            <a:endParaRPr lang="nl-NL"/>
          </a:p>
        </p:txBody>
      </p:sp>
      <p:sp>
        <p:nvSpPr>
          <p:cNvPr id="6" name="Tijdelijke aanduiding voor voettekst 5">
            <a:extLst>
              <a:ext uri="{FF2B5EF4-FFF2-40B4-BE49-F238E27FC236}">
                <a16:creationId xmlns:a16="http://schemas.microsoft.com/office/drawing/2014/main" id="{E21BD7EC-8E26-07C9-7763-E506FED6FA4E}"/>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6558CD97-1293-E0CE-2182-B21EDA0E8F92}"/>
              </a:ext>
            </a:extLst>
          </p:cNvPr>
          <p:cNvSpPr>
            <a:spLocks noGrp="1"/>
          </p:cNvSpPr>
          <p:nvPr>
            <p:ph type="sldNum" sz="quarter" idx="12"/>
          </p:nvPr>
        </p:nvSpPr>
        <p:spPr/>
        <p:txBody>
          <a:bodyPr/>
          <a:lstStyle/>
          <a:p>
            <a:fld id="{CA5A3AA1-FF97-B54A-813D-BBE65E6EA34F}" type="slidenum">
              <a:rPr lang="nl-NL" smtClean="0"/>
              <a:t>‹nr.›</a:t>
            </a:fld>
            <a:endParaRPr lang="nl-NL"/>
          </a:p>
        </p:txBody>
      </p:sp>
    </p:spTree>
    <p:extLst>
      <p:ext uri="{BB962C8B-B14F-4D97-AF65-F5344CB8AC3E}">
        <p14:creationId xmlns:p14="http://schemas.microsoft.com/office/powerpoint/2010/main" val="14757402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17BB76D-544D-9014-208F-0DEA59DF42D7}"/>
              </a:ext>
            </a:extLst>
          </p:cNvPr>
          <p:cNvSpPr>
            <a:spLocks noGrp="1"/>
          </p:cNvSpPr>
          <p:nvPr>
            <p:ph type="title"/>
          </p:nvPr>
        </p:nvSpPr>
        <p:spPr>
          <a:xfrm>
            <a:off x="839788" y="457200"/>
            <a:ext cx="3932237" cy="1600200"/>
          </a:xfrm>
        </p:spPr>
        <p:txBody>
          <a:bodyPr anchor="b"/>
          <a:lstStyle>
            <a:lvl1pPr>
              <a:defRPr sz="3200"/>
            </a:lvl1pPr>
          </a:lstStyle>
          <a:p>
            <a:r>
              <a:rPr lang="nl-NL"/>
              <a:t>Klik om stijl te bewerken</a:t>
            </a:r>
          </a:p>
        </p:txBody>
      </p:sp>
      <p:sp>
        <p:nvSpPr>
          <p:cNvPr id="3" name="Tijdelijke aanduiding voor afbeelding 2">
            <a:extLst>
              <a:ext uri="{FF2B5EF4-FFF2-40B4-BE49-F238E27FC236}">
                <a16:creationId xmlns:a16="http://schemas.microsoft.com/office/drawing/2014/main" id="{45DAEA44-0E00-C3E1-8B5D-3A5D8632036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a:extLst>
              <a:ext uri="{FF2B5EF4-FFF2-40B4-BE49-F238E27FC236}">
                <a16:creationId xmlns:a16="http://schemas.microsoft.com/office/drawing/2014/main" id="{E0605D2C-626C-85EE-FAE6-91A0D82E290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Tijdelijke aanduiding voor datum 4">
            <a:extLst>
              <a:ext uri="{FF2B5EF4-FFF2-40B4-BE49-F238E27FC236}">
                <a16:creationId xmlns:a16="http://schemas.microsoft.com/office/drawing/2014/main" id="{49C8065D-DF6C-8B41-40DA-7B773B53096E}"/>
              </a:ext>
            </a:extLst>
          </p:cNvPr>
          <p:cNvSpPr>
            <a:spLocks noGrp="1"/>
          </p:cNvSpPr>
          <p:nvPr>
            <p:ph type="dt" sz="half" idx="10"/>
          </p:nvPr>
        </p:nvSpPr>
        <p:spPr/>
        <p:txBody>
          <a:bodyPr/>
          <a:lstStyle/>
          <a:p>
            <a:fld id="{D57C6D8C-579E-914C-B3A0-9FE740842393}" type="datetimeFigureOut">
              <a:rPr lang="nl-NL" smtClean="0"/>
              <a:t>30-10-2024</a:t>
            </a:fld>
            <a:endParaRPr lang="nl-NL"/>
          </a:p>
        </p:txBody>
      </p:sp>
      <p:sp>
        <p:nvSpPr>
          <p:cNvPr id="6" name="Tijdelijke aanduiding voor voettekst 5">
            <a:extLst>
              <a:ext uri="{FF2B5EF4-FFF2-40B4-BE49-F238E27FC236}">
                <a16:creationId xmlns:a16="http://schemas.microsoft.com/office/drawing/2014/main" id="{E8C50AF3-0E87-FD73-D794-FDC3C8196C3B}"/>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354D42CE-0B8A-961D-7D54-2066DCC5B56D}"/>
              </a:ext>
            </a:extLst>
          </p:cNvPr>
          <p:cNvSpPr>
            <a:spLocks noGrp="1"/>
          </p:cNvSpPr>
          <p:nvPr>
            <p:ph type="sldNum" sz="quarter" idx="12"/>
          </p:nvPr>
        </p:nvSpPr>
        <p:spPr/>
        <p:txBody>
          <a:bodyPr/>
          <a:lstStyle/>
          <a:p>
            <a:fld id="{CA5A3AA1-FF97-B54A-813D-BBE65E6EA34F}" type="slidenum">
              <a:rPr lang="nl-NL" smtClean="0"/>
              <a:t>‹nr.›</a:t>
            </a:fld>
            <a:endParaRPr lang="nl-NL"/>
          </a:p>
        </p:txBody>
      </p:sp>
    </p:spTree>
    <p:extLst>
      <p:ext uri="{BB962C8B-B14F-4D97-AF65-F5344CB8AC3E}">
        <p14:creationId xmlns:p14="http://schemas.microsoft.com/office/powerpoint/2010/main" val="205657326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a:extLst>
              <a:ext uri="{FF2B5EF4-FFF2-40B4-BE49-F238E27FC236}">
                <a16:creationId xmlns:a16="http://schemas.microsoft.com/office/drawing/2014/main" id="{17FF0DC7-979D-4D39-A447-A3F3333A68E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a:t>Klik om stijl te bewerken</a:t>
            </a:r>
          </a:p>
        </p:txBody>
      </p:sp>
      <p:sp>
        <p:nvSpPr>
          <p:cNvPr id="3" name="Tijdelijke aanduiding voor tekst 2">
            <a:extLst>
              <a:ext uri="{FF2B5EF4-FFF2-40B4-BE49-F238E27FC236}">
                <a16:creationId xmlns:a16="http://schemas.microsoft.com/office/drawing/2014/main" id="{9AE82CFB-4D6C-3B21-3E0C-CF042499448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10489E4C-111B-C5AE-8E77-522F858F105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D57C6D8C-579E-914C-B3A0-9FE740842393}" type="datetimeFigureOut">
              <a:rPr lang="nl-NL" smtClean="0"/>
              <a:t>30-10-2024</a:t>
            </a:fld>
            <a:endParaRPr lang="nl-NL"/>
          </a:p>
        </p:txBody>
      </p:sp>
      <p:sp>
        <p:nvSpPr>
          <p:cNvPr id="5" name="Tijdelijke aanduiding voor voettekst 4">
            <a:extLst>
              <a:ext uri="{FF2B5EF4-FFF2-40B4-BE49-F238E27FC236}">
                <a16:creationId xmlns:a16="http://schemas.microsoft.com/office/drawing/2014/main" id="{95A981E8-2414-09F5-0EE3-3F8A9C45868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nl-NL"/>
          </a:p>
        </p:txBody>
      </p:sp>
      <p:sp>
        <p:nvSpPr>
          <p:cNvPr id="6" name="Tijdelijke aanduiding voor dianummer 5">
            <a:extLst>
              <a:ext uri="{FF2B5EF4-FFF2-40B4-BE49-F238E27FC236}">
                <a16:creationId xmlns:a16="http://schemas.microsoft.com/office/drawing/2014/main" id="{4CB22AE3-EF66-BD0A-C2D5-70396EBAEB4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CA5A3AA1-FF97-B54A-813D-BBE65E6EA34F}" type="slidenum">
              <a:rPr lang="nl-NL" smtClean="0"/>
              <a:t>‹nr.›</a:t>
            </a:fld>
            <a:endParaRPr lang="nl-NL"/>
          </a:p>
        </p:txBody>
      </p:sp>
    </p:spTree>
    <p:extLst>
      <p:ext uri="{BB962C8B-B14F-4D97-AF65-F5344CB8AC3E}">
        <p14:creationId xmlns:p14="http://schemas.microsoft.com/office/powerpoint/2010/main" val="80980017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Afbeelding 3" descr="Afbeelding met buiten, mensen, teken, groep&#10;&#10;Automatisch gegenereerde beschrijving">
            <a:extLst>
              <a:ext uri="{FF2B5EF4-FFF2-40B4-BE49-F238E27FC236}">
                <a16:creationId xmlns:a16="http://schemas.microsoft.com/office/drawing/2014/main" id="{126A842F-F0FC-75B3-2545-CE9963C4199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Titel 1">
            <a:extLst>
              <a:ext uri="{FF2B5EF4-FFF2-40B4-BE49-F238E27FC236}">
                <a16:creationId xmlns:a16="http://schemas.microsoft.com/office/drawing/2014/main" id="{10326A7B-0625-71C4-601A-77A4BFE8A257}"/>
              </a:ext>
            </a:extLst>
          </p:cNvPr>
          <p:cNvSpPr txBox="1">
            <a:spLocks/>
          </p:cNvSpPr>
          <p:nvPr/>
        </p:nvSpPr>
        <p:spPr>
          <a:xfrm>
            <a:off x="4062844" y="2036763"/>
            <a:ext cx="3429000" cy="2387600"/>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nl-NL" sz="8800" b="1" dirty="0"/>
              <a:t>Geluid</a:t>
            </a:r>
          </a:p>
        </p:txBody>
      </p:sp>
    </p:spTree>
    <p:extLst>
      <p:ext uri="{BB962C8B-B14F-4D97-AF65-F5344CB8AC3E}">
        <p14:creationId xmlns:p14="http://schemas.microsoft.com/office/powerpoint/2010/main" val="330623181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1">
            <a:extLst>
              <a:ext uri="{FF2B5EF4-FFF2-40B4-BE49-F238E27FC236}">
                <a16:creationId xmlns:a16="http://schemas.microsoft.com/office/drawing/2014/main" id="{A7DE3BD2-7D94-A371-6639-A6CD6590085B}"/>
              </a:ext>
            </a:extLst>
          </p:cNvPr>
          <p:cNvSpPr txBox="1">
            <a:spLocks/>
          </p:cNvSpPr>
          <p:nvPr/>
        </p:nvSpPr>
        <p:spPr>
          <a:xfrm>
            <a:off x="838200" y="288734"/>
            <a:ext cx="9635836" cy="784602"/>
          </a:xfrm>
          <a:prstGeom prst="rect">
            <a:avLst/>
          </a:prstGeom>
        </p:spPr>
        <p:txBody>
          <a:bodyPr vert="horz" lIns="91440" tIns="45720" rIns="91440" bIns="45720" rtlCol="0" anchor="b">
            <a:normAutofit fontScale="92500" lnSpcReduction="2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nl-NL" dirty="0"/>
              <a:t>Wat is digitaal geluid?</a:t>
            </a:r>
          </a:p>
        </p:txBody>
      </p:sp>
      <p:sp>
        <p:nvSpPr>
          <p:cNvPr id="5" name="Tekstvak 4">
            <a:extLst>
              <a:ext uri="{FF2B5EF4-FFF2-40B4-BE49-F238E27FC236}">
                <a16:creationId xmlns:a16="http://schemas.microsoft.com/office/drawing/2014/main" id="{0EC8BF03-EAA7-2F6F-8D8E-798FB9E003CE}"/>
              </a:ext>
            </a:extLst>
          </p:cNvPr>
          <p:cNvSpPr txBox="1"/>
          <p:nvPr/>
        </p:nvSpPr>
        <p:spPr>
          <a:xfrm>
            <a:off x="930563" y="1502218"/>
            <a:ext cx="9875982" cy="1477328"/>
          </a:xfrm>
          <a:prstGeom prst="rect">
            <a:avLst/>
          </a:prstGeom>
          <a:noFill/>
        </p:spPr>
        <p:txBody>
          <a:bodyPr wrap="square">
            <a:spAutoFit/>
          </a:bodyPr>
          <a:lstStyle/>
          <a:p>
            <a:pPr marL="285750" indent="-285750">
              <a:buFont typeface="Arial" panose="020B0604020202020204" pitchFamily="34" charset="0"/>
              <a:buChar char="•"/>
            </a:pPr>
            <a:r>
              <a:rPr lang="nl-NL" b="0" i="0" dirty="0">
                <a:solidFill>
                  <a:srgbClr val="1D2125"/>
                </a:solidFill>
                <a:effectLst/>
                <a:highlight>
                  <a:srgbClr val="FFFFFF"/>
                </a:highlight>
                <a:latin typeface="-apple-system"/>
              </a:rPr>
              <a:t>Het volume en de frequentie van een toon kan gedigitaliseerd worden door vele duizenden keren per seconde de hoogte van de golf te meten en daar de informatie over op te slaan, wat we </a:t>
            </a:r>
            <a:r>
              <a:rPr lang="nl-NL" b="0" i="1" dirty="0">
                <a:solidFill>
                  <a:srgbClr val="1D2125"/>
                </a:solidFill>
                <a:effectLst/>
                <a:highlight>
                  <a:srgbClr val="FFFFFF"/>
                </a:highlight>
                <a:latin typeface="-apple-system"/>
              </a:rPr>
              <a:t>sampling</a:t>
            </a:r>
            <a:r>
              <a:rPr lang="nl-NL" b="0" i="0" dirty="0">
                <a:solidFill>
                  <a:srgbClr val="1D2125"/>
                </a:solidFill>
                <a:effectLst/>
                <a:highlight>
                  <a:srgbClr val="FFFFFF"/>
                </a:highlight>
                <a:latin typeface="-apple-system"/>
              </a:rPr>
              <a:t> noemen.</a:t>
            </a:r>
            <a:br>
              <a:rPr lang="nl-NL" b="0" i="0" dirty="0">
                <a:solidFill>
                  <a:srgbClr val="1D2125"/>
                </a:solidFill>
                <a:effectLst/>
                <a:highlight>
                  <a:srgbClr val="FFFFFF"/>
                </a:highlight>
                <a:latin typeface="-apple-system"/>
              </a:rPr>
            </a:br>
            <a:endParaRPr lang="nl-NL" b="0" i="0" dirty="0">
              <a:solidFill>
                <a:srgbClr val="1D2125"/>
              </a:solidFill>
              <a:effectLst/>
              <a:highlight>
                <a:srgbClr val="FFFFFF"/>
              </a:highlight>
              <a:latin typeface="-apple-system"/>
            </a:endParaRPr>
          </a:p>
          <a:p>
            <a:pPr marL="285750" indent="-285750">
              <a:buFont typeface="Arial" panose="020B0604020202020204" pitchFamily="34" charset="0"/>
              <a:buChar char="•"/>
            </a:pPr>
            <a:r>
              <a:rPr lang="nl-NL" dirty="0">
                <a:solidFill>
                  <a:srgbClr val="1D2125"/>
                </a:solidFill>
                <a:highlight>
                  <a:srgbClr val="FFFFFF"/>
                </a:highlight>
                <a:latin typeface="-apple-system"/>
              </a:rPr>
              <a:t>Hoe vaak dit gebeurt noemen we de </a:t>
            </a:r>
            <a:r>
              <a:rPr lang="nl-NL" i="1" dirty="0">
                <a:solidFill>
                  <a:srgbClr val="1D2125"/>
                </a:solidFill>
                <a:highlight>
                  <a:srgbClr val="FFFFFF"/>
                </a:highlight>
                <a:latin typeface="-apple-system"/>
              </a:rPr>
              <a:t>sampling-</a:t>
            </a:r>
            <a:r>
              <a:rPr lang="nl-NL" i="1" dirty="0" err="1">
                <a:solidFill>
                  <a:srgbClr val="1D2125"/>
                </a:solidFill>
                <a:highlight>
                  <a:srgbClr val="FFFFFF"/>
                </a:highlight>
                <a:latin typeface="-apple-system"/>
              </a:rPr>
              <a:t>rate</a:t>
            </a:r>
            <a:r>
              <a:rPr lang="nl-NL" dirty="0">
                <a:solidFill>
                  <a:srgbClr val="1D2125"/>
                </a:solidFill>
                <a:highlight>
                  <a:srgbClr val="FFFFFF"/>
                </a:highlight>
                <a:latin typeface="-apple-system"/>
              </a:rPr>
              <a:t>.</a:t>
            </a:r>
          </a:p>
        </p:txBody>
      </p:sp>
    </p:spTree>
    <p:extLst>
      <p:ext uri="{BB962C8B-B14F-4D97-AF65-F5344CB8AC3E}">
        <p14:creationId xmlns:p14="http://schemas.microsoft.com/office/powerpoint/2010/main" val="365238871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Afbeelding 6">
            <a:extLst>
              <a:ext uri="{FF2B5EF4-FFF2-40B4-BE49-F238E27FC236}">
                <a16:creationId xmlns:a16="http://schemas.microsoft.com/office/drawing/2014/main" id="{99653EDC-57FB-8C46-1BFE-B1021DCEDA58}"/>
              </a:ext>
            </a:extLst>
          </p:cNvPr>
          <p:cNvPicPr>
            <a:picLocks noChangeAspect="1"/>
          </p:cNvPicPr>
          <p:nvPr/>
        </p:nvPicPr>
        <p:blipFill>
          <a:blip r:embed="rId2"/>
          <a:stretch>
            <a:fillRect/>
          </a:stretch>
        </p:blipFill>
        <p:spPr>
          <a:xfrm>
            <a:off x="5317836" y="3795565"/>
            <a:ext cx="5156200" cy="2197100"/>
          </a:xfrm>
          <a:prstGeom prst="rect">
            <a:avLst/>
          </a:prstGeom>
        </p:spPr>
      </p:pic>
      <p:sp>
        <p:nvSpPr>
          <p:cNvPr id="4" name="Titel 1">
            <a:extLst>
              <a:ext uri="{FF2B5EF4-FFF2-40B4-BE49-F238E27FC236}">
                <a16:creationId xmlns:a16="http://schemas.microsoft.com/office/drawing/2014/main" id="{A7DE3BD2-7D94-A371-6639-A6CD6590085B}"/>
              </a:ext>
            </a:extLst>
          </p:cNvPr>
          <p:cNvSpPr txBox="1">
            <a:spLocks/>
          </p:cNvSpPr>
          <p:nvPr/>
        </p:nvSpPr>
        <p:spPr>
          <a:xfrm>
            <a:off x="838200" y="288734"/>
            <a:ext cx="9635836" cy="784602"/>
          </a:xfrm>
          <a:prstGeom prst="rect">
            <a:avLst/>
          </a:prstGeom>
        </p:spPr>
        <p:txBody>
          <a:bodyPr vert="horz" lIns="91440" tIns="45720" rIns="91440" bIns="45720" rtlCol="0" anchor="b">
            <a:normAutofit fontScale="92500" lnSpcReduction="2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nl-NL" dirty="0"/>
              <a:t>Wat is digitaal geluid?</a:t>
            </a:r>
          </a:p>
        </p:txBody>
      </p:sp>
      <p:sp>
        <p:nvSpPr>
          <p:cNvPr id="5" name="Tekstvak 4">
            <a:extLst>
              <a:ext uri="{FF2B5EF4-FFF2-40B4-BE49-F238E27FC236}">
                <a16:creationId xmlns:a16="http://schemas.microsoft.com/office/drawing/2014/main" id="{0EC8BF03-EAA7-2F6F-8D8E-798FB9E003CE}"/>
              </a:ext>
            </a:extLst>
          </p:cNvPr>
          <p:cNvSpPr txBox="1"/>
          <p:nvPr/>
        </p:nvSpPr>
        <p:spPr>
          <a:xfrm>
            <a:off x="930563" y="1502218"/>
            <a:ext cx="9875982" cy="2585323"/>
          </a:xfrm>
          <a:prstGeom prst="rect">
            <a:avLst/>
          </a:prstGeom>
          <a:noFill/>
        </p:spPr>
        <p:txBody>
          <a:bodyPr wrap="square">
            <a:spAutoFit/>
          </a:bodyPr>
          <a:lstStyle/>
          <a:p>
            <a:pPr marL="285750" indent="-285750">
              <a:buFont typeface="Arial" panose="020B0604020202020204" pitchFamily="34" charset="0"/>
              <a:buChar char="•"/>
            </a:pPr>
            <a:r>
              <a:rPr lang="nl-NL" b="0" i="0" dirty="0">
                <a:solidFill>
                  <a:srgbClr val="1D2125"/>
                </a:solidFill>
                <a:effectLst/>
                <a:highlight>
                  <a:srgbClr val="FFFFFF"/>
                </a:highlight>
                <a:latin typeface="-apple-system"/>
              </a:rPr>
              <a:t>Het volume en de frequentie van een toon kan gedigitaliseerd worden door vele duizenden keren per seconde de hoogte van de golf te meten en daar de informatie over op te slaan, wat we </a:t>
            </a:r>
            <a:r>
              <a:rPr lang="nl-NL" b="0" i="1" dirty="0">
                <a:solidFill>
                  <a:srgbClr val="1D2125"/>
                </a:solidFill>
                <a:effectLst/>
                <a:highlight>
                  <a:srgbClr val="FFFFFF"/>
                </a:highlight>
                <a:latin typeface="-apple-system"/>
              </a:rPr>
              <a:t>sampling</a:t>
            </a:r>
            <a:r>
              <a:rPr lang="nl-NL" b="0" i="0" dirty="0">
                <a:solidFill>
                  <a:srgbClr val="1D2125"/>
                </a:solidFill>
                <a:effectLst/>
                <a:highlight>
                  <a:srgbClr val="FFFFFF"/>
                </a:highlight>
                <a:latin typeface="-apple-system"/>
              </a:rPr>
              <a:t> noemen.</a:t>
            </a:r>
            <a:br>
              <a:rPr lang="nl-NL" b="0" i="0" dirty="0">
                <a:solidFill>
                  <a:srgbClr val="1D2125"/>
                </a:solidFill>
                <a:effectLst/>
                <a:highlight>
                  <a:srgbClr val="FFFFFF"/>
                </a:highlight>
                <a:latin typeface="-apple-system"/>
              </a:rPr>
            </a:br>
            <a:endParaRPr lang="nl-NL" b="0" i="0" dirty="0">
              <a:solidFill>
                <a:srgbClr val="1D2125"/>
              </a:solidFill>
              <a:effectLst/>
              <a:highlight>
                <a:srgbClr val="FFFFFF"/>
              </a:highlight>
              <a:latin typeface="-apple-system"/>
            </a:endParaRPr>
          </a:p>
          <a:p>
            <a:pPr marL="285750" indent="-285750">
              <a:buFont typeface="Arial" panose="020B0604020202020204" pitchFamily="34" charset="0"/>
              <a:buChar char="•"/>
            </a:pPr>
            <a:r>
              <a:rPr lang="nl-NL" dirty="0">
                <a:solidFill>
                  <a:srgbClr val="1D2125"/>
                </a:solidFill>
                <a:highlight>
                  <a:srgbClr val="FFFFFF"/>
                </a:highlight>
                <a:latin typeface="-apple-system"/>
              </a:rPr>
              <a:t>Hoe vaak dit gebeurt noemen we de </a:t>
            </a:r>
            <a:r>
              <a:rPr lang="nl-NL" i="1" dirty="0">
                <a:solidFill>
                  <a:srgbClr val="1D2125"/>
                </a:solidFill>
                <a:highlight>
                  <a:srgbClr val="FFFFFF"/>
                </a:highlight>
                <a:latin typeface="-apple-system"/>
              </a:rPr>
              <a:t>sampling-</a:t>
            </a:r>
            <a:r>
              <a:rPr lang="nl-NL" i="1" dirty="0" err="1">
                <a:solidFill>
                  <a:srgbClr val="1D2125"/>
                </a:solidFill>
                <a:highlight>
                  <a:srgbClr val="FFFFFF"/>
                </a:highlight>
                <a:latin typeface="-apple-system"/>
              </a:rPr>
              <a:t>rate</a:t>
            </a:r>
            <a:r>
              <a:rPr lang="nl-NL" dirty="0">
                <a:solidFill>
                  <a:srgbClr val="1D2125"/>
                </a:solidFill>
                <a:highlight>
                  <a:srgbClr val="FFFFFF"/>
                </a:highlight>
                <a:latin typeface="-apple-system"/>
              </a:rPr>
              <a:t>.</a:t>
            </a:r>
            <a:br>
              <a:rPr lang="nl-NL" dirty="0">
                <a:solidFill>
                  <a:srgbClr val="1D2125"/>
                </a:solidFill>
                <a:highlight>
                  <a:srgbClr val="FFFFFF"/>
                </a:highlight>
                <a:latin typeface="-apple-system"/>
              </a:rPr>
            </a:br>
            <a:endParaRPr lang="nl-NL" dirty="0">
              <a:solidFill>
                <a:srgbClr val="1D2125"/>
              </a:solidFill>
              <a:highlight>
                <a:srgbClr val="FFFFFF"/>
              </a:highlight>
              <a:latin typeface="-apple-system"/>
            </a:endParaRPr>
          </a:p>
          <a:p>
            <a:pPr marL="285750" indent="-285750">
              <a:buFont typeface="Arial" panose="020B0604020202020204" pitchFamily="34" charset="0"/>
              <a:buChar char="•"/>
            </a:pPr>
            <a:r>
              <a:rPr lang="nl-NL" dirty="0">
                <a:solidFill>
                  <a:srgbClr val="1D2125"/>
                </a:solidFill>
                <a:highlight>
                  <a:srgbClr val="FFFFFF"/>
                </a:highlight>
                <a:latin typeface="-apple-system"/>
              </a:rPr>
              <a:t>Dat levert erg veel informatie op, waardoor we in geluidprogramma’s geen mooie sinusgolven van geluiden zien, maar meer zoals hier geïllustreerd:</a:t>
            </a:r>
            <a:br>
              <a:rPr lang="nl-NL" dirty="0">
                <a:solidFill>
                  <a:srgbClr val="1D2125"/>
                </a:solidFill>
                <a:highlight>
                  <a:srgbClr val="FFFFFF"/>
                </a:highlight>
                <a:latin typeface="-apple-system"/>
              </a:rPr>
            </a:br>
            <a:endParaRPr lang="nl-NL" dirty="0">
              <a:solidFill>
                <a:srgbClr val="1D2125"/>
              </a:solidFill>
              <a:highlight>
                <a:srgbClr val="FFFFFF"/>
              </a:highlight>
              <a:latin typeface="-apple-system"/>
            </a:endParaRPr>
          </a:p>
        </p:txBody>
      </p:sp>
    </p:spTree>
    <p:extLst>
      <p:ext uri="{BB962C8B-B14F-4D97-AF65-F5344CB8AC3E}">
        <p14:creationId xmlns:p14="http://schemas.microsoft.com/office/powerpoint/2010/main" val="143374774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1">
            <a:extLst>
              <a:ext uri="{FF2B5EF4-FFF2-40B4-BE49-F238E27FC236}">
                <a16:creationId xmlns:a16="http://schemas.microsoft.com/office/drawing/2014/main" id="{A7DE3BD2-7D94-A371-6639-A6CD6590085B}"/>
              </a:ext>
            </a:extLst>
          </p:cNvPr>
          <p:cNvSpPr txBox="1">
            <a:spLocks/>
          </p:cNvSpPr>
          <p:nvPr/>
        </p:nvSpPr>
        <p:spPr>
          <a:xfrm>
            <a:off x="838200" y="288734"/>
            <a:ext cx="9635836" cy="784602"/>
          </a:xfrm>
          <a:prstGeom prst="rect">
            <a:avLst/>
          </a:prstGeom>
        </p:spPr>
        <p:txBody>
          <a:bodyPr vert="horz" lIns="91440" tIns="45720" rIns="91440" bIns="45720" rtlCol="0" anchor="b">
            <a:normAutofit fontScale="92500" lnSpcReduction="2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nl-NL" dirty="0"/>
              <a:t>Wat is digitaal geluid?</a:t>
            </a:r>
          </a:p>
        </p:txBody>
      </p:sp>
      <p:sp>
        <p:nvSpPr>
          <p:cNvPr id="5" name="Tekstvak 4">
            <a:extLst>
              <a:ext uri="{FF2B5EF4-FFF2-40B4-BE49-F238E27FC236}">
                <a16:creationId xmlns:a16="http://schemas.microsoft.com/office/drawing/2014/main" id="{0EC8BF03-EAA7-2F6F-8D8E-798FB9E003CE}"/>
              </a:ext>
            </a:extLst>
          </p:cNvPr>
          <p:cNvSpPr txBox="1"/>
          <p:nvPr/>
        </p:nvSpPr>
        <p:spPr>
          <a:xfrm>
            <a:off x="930563" y="1502218"/>
            <a:ext cx="9636992" cy="369332"/>
          </a:xfrm>
          <a:prstGeom prst="rect">
            <a:avLst/>
          </a:prstGeom>
          <a:noFill/>
        </p:spPr>
        <p:txBody>
          <a:bodyPr wrap="square">
            <a:spAutoFit/>
          </a:bodyPr>
          <a:lstStyle/>
          <a:p>
            <a:pPr marL="285750" indent="-285750">
              <a:buFont typeface="Arial" panose="020B0604020202020204" pitchFamily="34" charset="0"/>
              <a:buChar char="•"/>
            </a:pPr>
            <a:r>
              <a:rPr lang="nl-NL" dirty="0"/>
              <a:t>Met </a:t>
            </a:r>
            <a:r>
              <a:rPr lang="nl-NL" dirty="0">
                <a:solidFill>
                  <a:srgbClr val="1D2125"/>
                </a:solidFill>
                <a:highlight>
                  <a:srgbClr val="FFFFFF"/>
                </a:highlight>
                <a:latin typeface="-apple-system"/>
              </a:rPr>
              <a:t>de </a:t>
            </a:r>
            <a:r>
              <a:rPr lang="nl-NL" i="1" dirty="0">
                <a:solidFill>
                  <a:srgbClr val="1D2125"/>
                </a:solidFill>
                <a:highlight>
                  <a:srgbClr val="FFFFFF"/>
                </a:highlight>
                <a:latin typeface="-apple-system"/>
              </a:rPr>
              <a:t>sampling-</a:t>
            </a:r>
            <a:r>
              <a:rPr lang="nl-NL" i="1" dirty="0" err="1">
                <a:solidFill>
                  <a:srgbClr val="1D2125"/>
                </a:solidFill>
                <a:highlight>
                  <a:srgbClr val="FFFFFF"/>
                </a:highlight>
                <a:latin typeface="-apple-system"/>
              </a:rPr>
              <a:t>rate</a:t>
            </a:r>
            <a:r>
              <a:rPr lang="nl-NL" i="1" dirty="0">
                <a:solidFill>
                  <a:srgbClr val="1D2125"/>
                </a:solidFill>
                <a:highlight>
                  <a:srgbClr val="FFFFFF"/>
                </a:highlight>
                <a:latin typeface="-apple-system"/>
              </a:rPr>
              <a:t> </a:t>
            </a:r>
            <a:r>
              <a:rPr lang="nl-NL" dirty="0">
                <a:solidFill>
                  <a:srgbClr val="1D2125"/>
                </a:solidFill>
                <a:highlight>
                  <a:srgbClr val="FFFFFF"/>
                </a:highlight>
                <a:latin typeface="-apple-system"/>
              </a:rPr>
              <a:t>meten we het volume en de frequentie van een toon.</a:t>
            </a:r>
          </a:p>
        </p:txBody>
      </p:sp>
    </p:spTree>
    <p:extLst>
      <p:ext uri="{BB962C8B-B14F-4D97-AF65-F5344CB8AC3E}">
        <p14:creationId xmlns:p14="http://schemas.microsoft.com/office/powerpoint/2010/main" val="394675773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1">
            <a:extLst>
              <a:ext uri="{FF2B5EF4-FFF2-40B4-BE49-F238E27FC236}">
                <a16:creationId xmlns:a16="http://schemas.microsoft.com/office/drawing/2014/main" id="{A7DE3BD2-7D94-A371-6639-A6CD6590085B}"/>
              </a:ext>
            </a:extLst>
          </p:cNvPr>
          <p:cNvSpPr txBox="1">
            <a:spLocks/>
          </p:cNvSpPr>
          <p:nvPr/>
        </p:nvSpPr>
        <p:spPr>
          <a:xfrm>
            <a:off x="838200" y="288734"/>
            <a:ext cx="9635836" cy="784602"/>
          </a:xfrm>
          <a:prstGeom prst="rect">
            <a:avLst/>
          </a:prstGeom>
        </p:spPr>
        <p:txBody>
          <a:bodyPr vert="horz" lIns="91440" tIns="45720" rIns="91440" bIns="45720" rtlCol="0" anchor="b">
            <a:normAutofit fontScale="92500" lnSpcReduction="2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nl-NL" dirty="0"/>
              <a:t>Wat is digitaal geluid?</a:t>
            </a:r>
          </a:p>
        </p:txBody>
      </p:sp>
      <p:sp>
        <p:nvSpPr>
          <p:cNvPr id="5" name="Tekstvak 4">
            <a:extLst>
              <a:ext uri="{FF2B5EF4-FFF2-40B4-BE49-F238E27FC236}">
                <a16:creationId xmlns:a16="http://schemas.microsoft.com/office/drawing/2014/main" id="{0EC8BF03-EAA7-2F6F-8D8E-798FB9E003CE}"/>
              </a:ext>
            </a:extLst>
          </p:cNvPr>
          <p:cNvSpPr txBox="1"/>
          <p:nvPr/>
        </p:nvSpPr>
        <p:spPr>
          <a:xfrm>
            <a:off x="930563" y="1502218"/>
            <a:ext cx="9636992" cy="1200329"/>
          </a:xfrm>
          <a:prstGeom prst="rect">
            <a:avLst/>
          </a:prstGeom>
          <a:noFill/>
        </p:spPr>
        <p:txBody>
          <a:bodyPr wrap="square">
            <a:spAutoFit/>
          </a:bodyPr>
          <a:lstStyle/>
          <a:p>
            <a:pPr marL="285750" indent="-285750">
              <a:buFont typeface="Arial" panose="020B0604020202020204" pitchFamily="34" charset="0"/>
              <a:buChar char="•"/>
            </a:pPr>
            <a:r>
              <a:rPr lang="nl-NL" dirty="0"/>
              <a:t>Met </a:t>
            </a:r>
            <a:r>
              <a:rPr lang="nl-NL" dirty="0">
                <a:solidFill>
                  <a:srgbClr val="1D2125"/>
                </a:solidFill>
                <a:highlight>
                  <a:srgbClr val="FFFFFF"/>
                </a:highlight>
                <a:latin typeface="-apple-system"/>
              </a:rPr>
              <a:t>de </a:t>
            </a:r>
            <a:r>
              <a:rPr lang="nl-NL" i="1" dirty="0">
                <a:solidFill>
                  <a:srgbClr val="1D2125"/>
                </a:solidFill>
                <a:highlight>
                  <a:srgbClr val="FFFFFF"/>
                </a:highlight>
                <a:latin typeface="-apple-system"/>
              </a:rPr>
              <a:t>sampling-</a:t>
            </a:r>
            <a:r>
              <a:rPr lang="nl-NL" i="1" dirty="0" err="1">
                <a:solidFill>
                  <a:srgbClr val="1D2125"/>
                </a:solidFill>
                <a:highlight>
                  <a:srgbClr val="FFFFFF"/>
                </a:highlight>
                <a:latin typeface="-apple-system"/>
              </a:rPr>
              <a:t>rate</a:t>
            </a:r>
            <a:r>
              <a:rPr lang="nl-NL" i="1" dirty="0">
                <a:solidFill>
                  <a:srgbClr val="1D2125"/>
                </a:solidFill>
                <a:highlight>
                  <a:srgbClr val="FFFFFF"/>
                </a:highlight>
                <a:latin typeface="-apple-system"/>
              </a:rPr>
              <a:t> </a:t>
            </a:r>
            <a:r>
              <a:rPr lang="nl-NL" dirty="0">
                <a:solidFill>
                  <a:srgbClr val="1D2125"/>
                </a:solidFill>
                <a:highlight>
                  <a:srgbClr val="FFFFFF"/>
                </a:highlight>
                <a:latin typeface="-apple-system"/>
              </a:rPr>
              <a:t>meten we het volume en de frequentie van een toon.</a:t>
            </a:r>
          </a:p>
          <a:p>
            <a:pPr marL="285750" indent="-285750">
              <a:buFont typeface="Arial" panose="020B0604020202020204" pitchFamily="34" charset="0"/>
              <a:buChar char="•"/>
            </a:pPr>
            <a:endParaRPr lang="nl-NL" dirty="0">
              <a:solidFill>
                <a:srgbClr val="1D2125"/>
              </a:solidFill>
              <a:highlight>
                <a:srgbClr val="FFFFFF"/>
              </a:highlight>
              <a:latin typeface="-apple-system"/>
            </a:endParaRPr>
          </a:p>
          <a:p>
            <a:pPr marL="285750" indent="-285750">
              <a:buFont typeface="Arial" panose="020B0604020202020204" pitchFamily="34" charset="0"/>
              <a:buChar char="•"/>
            </a:pPr>
            <a:r>
              <a:rPr lang="nl-NL" dirty="0">
                <a:solidFill>
                  <a:srgbClr val="1D2125"/>
                </a:solidFill>
                <a:highlight>
                  <a:srgbClr val="FFFFFF"/>
                </a:highlight>
                <a:latin typeface="-apple-system"/>
              </a:rPr>
              <a:t>Met de </a:t>
            </a:r>
            <a:r>
              <a:rPr lang="nl-NL" i="1" dirty="0">
                <a:solidFill>
                  <a:srgbClr val="1D2125"/>
                </a:solidFill>
                <a:highlight>
                  <a:srgbClr val="FFFFFF"/>
                </a:highlight>
                <a:latin typeface="-apple-system"/>
              </a:rPr>
              <a:t>bit-</a:t>
            </a:r>
            <a:r>
              <a:rPr lang="nl-NL" i="1" dirty="0" err="1">
                <a:solidFill>
                  <a:srgbClr val="1D2125"/>
                </a:solidFill>
                <a:highlight>
                  <a:srgbClr val="FFFFFF"/>
                </a:highlight>
                <a:latin typeface="-apple-system"/>
              </a:rPr>
              <a:t>depth</a:t>
            </a:r>
            <a:r>
              <a:rPr lang="nl-NL" dirty="0">
                <a:solidFill>
                  <a:srgbClr val="1D2125"/>
                </a:solidFill>
                <a:highlight>
                  <a:srgbClr val="FFFFFF"/>
                </a:highlight>
                <a:latin typeface="-apple-system"/>
              </a:rPr>
              <a:t> of de </a:t>
            </a:r>
            <a:r>
              <a:rPr lang="nl-NL" i="1" dirty="0">
                <a:solidFill>
                  <a:srgbClr val="1D2125"/>
                </a:solidFill>
                <a:highlight>
                  <a:srgbClr val="FFFFFF"/>
                </a:highlight>
                <a:latin typeface="-apple-system"/>
              </a:rPr>
              <a:t>bit-</a:t>
            </a:r>
            <a:r>
              <a:rPr lang="nl-NL" i="1" dirty="0" err="1">
                <a:solidFill>
                  <a:srgbClr val="1D2125"/>
                </a:solidFill>
                <a:highlight>
                  <a:srgbClr val="FFFFFF"/>
                </a:highlight>
                <a:latin typeface="-apple-system"/>
              </a:rPr>
              <a:t>rate</a:t>
            </a:r>
            <a:r>
              <a:rPr lang="nl-NL" dirty="0">
                <a:solidFill>
                  <a:srgbClr val="1D2125"/>
                </a:solidFill>
                <a:highlight>
                  <a:srgbClr val="FFFFFF"/>
                </a:highlight>
                <a:latin typeface="-apple-system"/>
              </a:rPr>
              <a:t> wordt ingesteld hoeveel bits we gebruiken om elke sample te beschrijven. Hoe hoger de </a:t>
            </a:r>
            <a:r>
              <a:rPr lang="nl-NL" i="1" dirty="0">
                <a:solidFill>
                  <a:srgbClr val="1D2125"/>
                </a:solidFill>
                <a:highlight>
                  <a:srgbClr val="FFFFFF"/>
                </a:highlight>
                <a:latin typeface="-apple-system"/>
              </a:rPr>
              <a:t>bit-</a:t>
            </a:r>
            <a:r>
              <a:rPr lang="nl-NL" i="1" dirty="0" err="1">
                <a:solidFill>
                  <a:srgbClr val="1D2125"/>
                </a:solidFill>
                <a:highlight>
                  <a:srgbClr val="FFFFFF"/>
                </a:highlight>
                <a:latin typeface="-apple-system"/>
              </a:rPr>
              <a:t>rate</a:t>
            </a:r>
            <a:r>
              <a:rPr lang="nl-NL" dirty="0">
                <a:solidFill>
                  <a:srgbClr val="1D2125"/>
                </a:solidFill>
                <a:highlight>
                  <a:srgbClr val="FFFFFF"/>
                </a:highlight>
                <a:latin typeface="-apple-system"/>
              </a:rPr>
              <a:t>, hoe meer preciezer en waarheidsgetrouw dit zal zijn.</a:t>
            </a:r>
          </a:p>
        </p:txBody>
      </p:sp>
    </p:spTree>
    <p:extLst>
      <p:ext uri="{BB962C8B-B14F-4D97-AF65-F5344CB8AC3E}">
        <p14:creationId xmlns:p14="http://schemas.microsoft.com/office/powerpoint/2010/main" val="419749493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1">
            <a:extLst>
              <a:ext uri="{FF2B5EF4-FFF2-40B4-BE49-F238E27FC236}">
                <a16:creationId xmlns:a16="http://schemas.microsoft.com/office/drawing/2014/main" id="{A7DE3BD2-7D94-A371-6639-A6CD6590085B}"/>
              </a:ext>
            </a:extLst>
          </p:cNvPr>
          <p:cNvSpPr txBox="1">
            <a:spLocks/>
          </p:cNvSpPr>
          <p:nvPr/>
        </p:nvSpPr>
        <p:spPr>
          <a:xfrm>
            <a:off x="838200" y="288734"/>
            <a:ext cx="9635836" cy="784602"/>
          </a:xfrm>
          <a:prstGeom prst="rect">
            <a:avLst/>
          </a:prstGeom>
        </p:spPr>
        <p:txBody>
          <a:bodyPr vert="horz" lIns="91440" tIns="45720" rIns="91440" bIns="45720" rtlCol="0" anchor="b">
            <a:normAutofit fontScale="92500" lnSpcReduction="2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nl-NL" dirty="0"/>
              <a:t>Wat is digitaal geluid?</a:t>
            </a:r>
          </a:p>
        </p:txBody>
      </p:sp>
      <p:sp>
        <p:nvSpPr>
          <p:cNvPr id="5" name="Tekstvak 4">
            <a:extLst>
              <a:ext uri="{FF2B5EF4-FFF2-40B4-BE49-F238E27FC236}">
                <a16:creationId xmlns:a16="http://schemas.microsoft.com/office/drawing/2014/main" id="{0EC8BF03-EAA7-2F6F-8D8E-798FB9E003CE}"/>
              </a:ext>
            </a:extLst>
          </p:cNvPr>
          <p:cNvSpPr txBox="1"/>
          <p:nvPr/>
        </p:nvSpPr>
        <p:spPr>
          <a:xfrm>
            <a:off x="930563" y="1502218"/>
            <a:ext cx="9636992" cy="1754326"/>
          </a:xfrm>
          <a:prstGeom prst="rect">
            <a:avLst/>
          </a:prstGeom>
          <a:noFill/>
        </p:spPr>
        <p:txBody>
          <a:bodyPr wrap="square">
            <a:spAutoFit/>
          </a:bodyPr>
          <a:lstStyle/>
          <a:p>
            <a:pPr marL="285750" indent="-285750">
              <a:buFont typeface="Arial" panose="020B0604020202020204" pitchFamily="34" charset="0"/>
              <a:buChar char="•"/>
            </a:pPr>
            <a:r>
              <a:rPr lang="nl-NL" dirty="0"/>
              <a:t>Met </a:t>
            </a:r>
            <a:r>
              <a:rPr lang="nl-NL" dirty="0">
                <a:solidFill>
                  <a:srgbClr val="1D2125"/>
                </a:solidFill>
                <a:highlight>
                  <a:srgbClr val="FFFFFF"/>
                </a:highlight>
                <a:latin typeface="-apple-system"/>
              </a:rPr>
              <a:t>de </a:t>
            </a:r>
            <a:r>
              <a:rPr lang="nl-NL" i="1" dirty="0">
                <a:solidFill>
                  <a:srgbClr val="1D2125"/>
                </a:solidFill>
                <a:highlight>
                  <a:srgbClr val="FFFFFF"/>
                </a:highlight>
                <a:latin typeface="-apple-system"/>
              </a:rPr>
              <a:t>sampling-</a:t>
            </a:r>
            <a:r>
              <a:rPr lang="nl-NL" i="1" dirty="0" err="1">
                <a:solidFill>
                  <a:srgbClr val="1D2125"/>
                </a:solidFill>
                <a:highlight>
                  <a:srgbClr val="FFFFFF"/>
                </a:highlight>
                <a:latin typeface="-apple-system"/>
              </a:rPr>
              <a:t>rate</a:t>
            </a:r>
            <a:r>
              <a:rPr lang="nl-NL" i="1" dirty="0">
                <a:solidFill>
                  <a:srgbClr val="1D2125"/>
                </a:solidFill>
                <a:highlight>
                  <a:srgbClr val="FFFFFF"/>
                </a:highlight>
                <a:latin typeface="-apple-system"/>
              </a:rPr>
              <a:t> </a:t>
            </a:r>
            <a:r>
              <a:rPr lang="nl-NL" dirty="0">
                <a:solidFill>
                  <a:srgbClr val="1D2125"/>
                </a:solidFill>
                <a:highlight>
                  <a:srgbClr val="FFFFFF"/>
                </a:highlight>
                <a:latin typeface="-apple-system"/>
              </a:rPr>
              <a:t>meten we het volume en de frequentie van een toon.</a:t>
            </a:r>
            <a:br>
              <a:rPr lang="nl-NL" dirty="0">
                <a:solidFill>
                  <a:srgbClr val="1D2125"/>
                </a:solidFill>
                <a:highlight>
                  <a:srgbClr val="FFFFFF"/>
                </a:highlight>
                <a:latin typeface="-apple-system"/>
              </a:rPr>
            </a:br>
            <a:endParaRPr lang="nl-NL" dirty="0">
              <a:solidFill>
                <a:srgbClr val="1D2125"/>
              </a:solidFill>
              <a:highlight>
                <a:srgbClr val="FFFFFF"/>
              </a:highlight>
              <a:latin typeface="-apple-system"/>
            </a:endParaRPr>
          </a:p>
          <a:p>
            <a:pPr marL="285750" indent="-285750">
              <a:buFont typeface="Arial" panose="020B0604020202020204" pitchFamily="34" charset="0"/>
              <a:buChar char="•"/>
            </a:pPr>
            <a:r>
              <a:rPr lang="nl-NL" dirty="0">
                <a:solidFill>
                  <a:srgbClr val="1D2125"/>
                </a:solidFill>
                <a:highlight>
                  <a:srgbClr val="FFFFFF"/>
                </a:highlight>
                <a:latin typeface="-apple-system"/>
              </a:rPr>
              <a:t>Met de </a:t>
            </a:r>
            <a:r>
              <a:rPr lang="nl-NL" i="1" dirty="0">
                <a:solidFill>
                  <a:srgbClr val="1D2125"/>
                </a:solidFill>
                <a:highlight>
                  <a:srgbClr val="FFFFFF"/>
                </a:highlight>
                <a:latin typeface="-apple-system"/>
              </a:rPr>
              <a:t>bit-</a:t>
            </a:r>
            <a:r>
              <a:rPr lang="nl-NL" i="1" dirty="0" err="1">
                <a:solidFill>
                  <a:srgbClr val="1D2125"/>
                </a:solidFill>
                <a:highlight>
                  <a:srgbClr val="FFFFFF"/>
                </a:highlight>
                <a:latin typeface="-apple-system"/>
              </a:rPr>
              <a:t>depth</a:t>
            </a:r>
            <a:r>
              <a:rPr lang="nl-NL" dirty="0">
                <a:solidFill>
                  <a:srgbClr val="1D2125"/>
                </a:solidFill>
                <a:highlight>
                  <a:srgbClr val="FFFFFF"/>
                </a:highlight>
                <a:latin typeface="-apple-system"/>
              </a:rPr>
              <a:t> of de </a:t>
            </a:r>
            <a:r>
              <a:rPr lang="nl-NL" i="1" dirty="0">
                <a:solidFill>
                  <a:srgbClr val="1D2125"/>
                </a:solidFill>
                <a:highlight>
                  <a:srgbClr val="FFFFFF"/>
                </a:highlight>
                <a:latin typeface="-apple-system"/>
              </a:rPr>
              <a:t>bit-</a:t>
            </a:r>
            <a:r>
              <a:rPr lang="nl-NL" i="1" dirty="0" err="1">
                <a:solidFill>
                  <a:srgbClr val="1D2125"/>
                </a:solidFill>
                <a:highlight>
                  <a:srgbClr val="FFFFFF"/>
                </a:highlight>
                <a:latin typeface="-apple-system"/>
              </a:rPr>
              <a:t>rate</a:t>
            </a:r>
            <a:r>
              <a:rPr lang="nl-NL" dirty="0">
                <a:solidFill>
                  <a:srgbClr val="1D2125"/>
                </a:solidFill>
                <a:highlight>
                  <a:srgbClr val="FFFFFF"/>
                </a:highlight>
                <a:latin typeface="-apple-system"/>
              </a:rPr>
              <a:t> wordt ingesteld hoeveel bits we gebruiken om elke sample te beschrijven. Hoe hoger de </a:t>
            </a:r>
            <a:r>
              <a:rPr lang="nl-NL" i="1" dirty="0">
                <a:solidFill>
                  <a:srgbClr val="1D2125"/>
                </a:solidFill>
                <a:highlight>
                  <a:srgbClr val="FFFFFF"/>
                </a:highlight>
                <a:latin typeface="-apple-system"/>
              </a:rPr>
              <a:t>bit-</a:t>
            </a:r>
            <a:r>
              <a:rPr lang="nl-NL" i="1" dirty="0" err="1">
                <a:solidFill>
                  <a:srgbClr val="1D2125"/>
                </a:solidFill>
                <a:highlight>
                  <a:srgbClr val="FFFFFF"/>
                </a:highlight>
                <a:latin typeface="-apple-system"/>
              </a:rPr>
              <a:t>rate</a:t>
            </a:r>
            <a:r>
              <a:rPr lang="nl-NL" dirty="0">
                <a:solidFill>
                  <a:srgbClr val="1D2125"/>
                </a:solidFill>
                <a:highlight>
                  <a:srgbClr val="FFFFFF"/>
                </a:highlight>
                <a:latin typeface="-apple-system"/>
              </a:rPr>
              <a:t>, hoe meer preciezer en waarheidsgetrouw dit zal zijn.</a:t>
            </a:r>
            <a:br>
              <a:rPr lang="nl-NL" dirty="0">
                <a:solidFill>
                  <a:srgbClr val="1D2125"/>
                </a:solidFill>
                <a:highlight>
                  <a:srgbClr val="FFFFFF"/>
                </a:highlight>
                <a:latin typeface="-apple-system"/>
              </a:rPr>
            </a:br>
            <a:endParaRPr lang="nl-NL" dirty="0">
              <a:solidFill>
                <a:srgbClr val="1D2125"/>
              </a:solidFill>
              <a:highlight>
                <a:srgbClr val="FFFFFF"/>
              </a:highlight>
              <a:latin typeface="-apple-system"/>
            </a:endParaRPr>
          </a:p>
          <a:p>
            <a:pPr marL="285750" indent="-285750">
              <a:buFont typeface="Arial" panose="020B0604020202020204" pitchFamily="34" charset="0"/>
              <a:buChar char="•"/>
            </a:pPr>
            <a:r>
              <a:rPr lang="nl-NL" dirty="0">
                <a:solidFill>
                  <a:srgbClr val="1D2125"/>
                </a:solidFill>
                <a:highlight>
                  <a:srgbClr val="FFFFFF"/>
                </a:highlight>
                <a:latin typeface="-apple-system"/>
              </a:rPr>
              <a:t>Dat betekent dat we zonder compressie hele grote geluidsbestanden kunnen krijgen.</a:t>
            </a:r>
          </a:p>
        </p:txBody>
      </p:sp>
    </p:spTree>
    <p:extLst>
      <p:ext uri="{BB962C8B-B14F-4D97-AF65-F5344CB8AC3E}">
        <p14:creationId xmlns:p14="http://schemas.microsoft.com/office/powerpoint/2010/main" val="292249793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1">
            <a:extLst>
              <a:ext uri="{FF2B5EF4-FFF2-40B4-BE49-F238E27FC236}">
                <a16:creationId xmlns:a16="http://schemas.microsoft.com/office/drawing/2014/main" id="{A7DE3BD2-7D94-A371-6639-A6CD6590085B}"/>
              </a:ext>
            </a:extLst>
          </p:cNvPr>
          <p:cNvSpPr txBox="1">
            <a:spLocks/>
          </p:cNvSpPr>
          <p:nvPr/>
        </p:nvSpPr>
        <p:spPr>
          <a:xfrm>
            <a:off x="838200" y="288734"/>
            <a:ext cx="9635836" cy="784602"/>
          </a:xfrm>
          <a:prstGeom prst="rect">
            <a:avLst/>
          </a:prstGeom>
        </p:spPr>
        <p:txBody>
          <a:bodyPr vert="horz" lIns="91440" tIns="45720" rIns="91440" bIns="45720" rtlCol="0" anchor="b">
            <a:normAutofit fontScale="92500" lnSpcReduction="2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nl-NL" dirty="0"/>
              <a:t>Wat is digitaal geluid?</a:t>
            </a:r>
          </a:p>
        </p:txBody>
      </p:sp>
      <p:sp>
        <p:nvSpPr>
          <p:cNvPr id="5" name="Tekstvak 4">
            <a:extLst>
              <a:ext uri="{FF2B5EF4-FFF2-40B4-BE49-F238E27FC236}">
                <a16:creationId xmlns:a16="http://schemas.microsoft.com/office/drawing/2014/main" id="{0EC8BF03-EAA7-2F6F-8D8E-798FB9E003CE}"/>
              </a:ext>
            </a:extLst>
          </p:cNvPr>
          <p:cNvSpPr txBox="1"/>
          <p:nvPr/>
        </p:nvSpPr>
        <p:spPr>
          <a:xfrm>
            <a:off x="930563" y="1502218"/>
            <a:ext cx="9636992" cy="2585323"/>
          </a:xfrm>
          <a:prstGeom prst="rect">
            <a:avLst/>
          </a:prstGeom>
          <a:noFill/>
        </p:spPr>
        <p:txBody>
          <a:bodyPr wrap="square">
            <a:spAutoFit/>
          </a:bodyPr>
          <a:lstStyle/>
          <a:p>
            <a:pPr marL="285750" indent="-285750">
              <a:buFont typeface="Arial" panose="020B0604020202020204" pitchFamily="34" charset="0"/>
              <a:buChar char="•"/>
            </a:pPr>
            <a:r>
              <a:rPr lang="nl-NL" dirty="0"/>
              <a:t>Met </a:t>
            </a:r>
            <a:r>
              <a:rPr lang="nl-NL" dirty="0">
                <a:solidFill>
                  <a:srgbClr val="1D2125"/>
                </a:solidFill>
                <a:highlight>
                  <a:srgbClr val="FFFFFF"/>
                </a:highlight>
                <a:latin typeface="-apple-system"/>
              </a:rPr>
              <a:t>de </a:t>
            </a:r>
            <a:r>
              <a:rPr lang="nl-NL" i="1" dirty="0">
                <a:solidFill>
                  <a:srgbClr val="1D2125"/>
                </a:solidFill>
                <a:highlight>
                  <a:srgbClr val="FFFFFF"/>
                </a:highlight>
                <a:latin typeface="-apple-system"/>
              </a:rPr>
              <a:t>sampling-</a:t>
            </a:r>
            <a:r>
              <a:rPr lang="nl-NL" i="1" dirty="0" err="1">
                <a:solidFill>
                  <a:srgbClr val="1D2125"/>
                </a:solidFill>
                <a:highlight>
                  <a:srgbClr val="FFFFFF"/>
                </a:highlight>
                <a:latin typeface="-apple-system"/>
              </a:rPr>
              <a:t>rate</a:t>
            </a:r>
            <a:r>
              <a:rPr lang="nl-NL" i="1" dirty="0">
                <a:solidFill>
                  <a:srgbClr val="1D2125"/>
                </a:solidFill>
                <a:highlight>
                  <a:srgbClr val="FFFFFF"/>
                </a:highlight>
                <a:latin typeface="-apple-system"/>
              </a:rPr>
              <a:t> </a:t>
            </a:r>
            <a:r>
              <a:rPr lang="nl-NL" dirty="0">
                <a:solidFill>
                  <a:srgbClr val="1D2125"/>
                </a:solidFill>
                <a:highlight>
                  <a:srgbClr val="FFFFFF"/>
                </a:highlight>
                <a:latin typeface="-apple-system"/>
              </a:rPr>
              <a:t>meten we het volume en de frequentie van een toon.</a:t>
            </a:r>
            <a:br>
              <a:rPr lang="nl-NL" dirty="0">
                <a:solidFill>
                  <a:srgbClr val="1D2125"/>
                </a:solidFill>
                <a:highlight>
                  <a:srgbClr val="FFFFFF"/>
                </a:highlight>
                <a:latin typeface="-apple-system"/>
              </a:rPr>
            </a:br>
            <a:endParaRPr lang="nl-NL" dirty="0">
              <a:solidFill>
                <a:srgbClr val="1D2125"/>
              </a:solidFill>
              <a:highlight>
                <a:srgbClr val="FFFFFF"/>
              </a:highlight>
              <a:latin typeface="-apple-system"/>
            </a:endParaRPr>
          </a:p>
          <a:p>
            <a:pPr marL="285750" indent="-285750">
              <a:buFont typeface="Arial" panose="020B0604020202020204" pitchFamily="34" charset="0"/>
              <a:buChar char="•"/>
            </a:pPr>
            <a:r>
              <a:rPr lang="nl-NL" dirty="0">
                <a:solidFill>
                  <a:srgbClr val="1D2125"/>
                </a:solidFill>
                <a:highlight>
                  <a:srgbClr val="FFFFFF"/>
                </a:highlight>
                <a:latin typeface="-apple-system"/>
              </a:rPr>
              <a:t>Met de </a:t>
            </a:r>
            <a:r>
              <a:rPr lang="nl-NL" i="1" dirty="0">
                <a:solidFill>
                  <a:srgbClr val="1D2125"/>
                </a:solidFill>
                <a:highlight>
                  <a:srgbClr val="FFFFFF"/>
                </a:highlight>
                <a:latin typeface="-apple-system"/>
              </a:rPr>
              <a:t>bit-</a:t>
            </a:r>
            <a:r>
              <a:rPr lang="nl-NL" i="1" dirty="0" err="1">
                <a:solidFill>
                  <a:srgbClr val="1D2125"/>
                </a:solidFill>
                <a:highlight>
                  <a:srgbClr val="FFFFFF"/>
                </a:highlight>
                <a:latin typeface="-apple-system"/>
              </a:rPr>
              <a:t>depth</a:t>
            </a:r>
            <a:r>
              <a:rPr lang="nl-NL" dirty="0">
                <a:solidFill>
                  <a:srgbClr val="1D2125"/>
                </a:solidFill>
                <a:highlight>
                  <a:srgbClr val="FFFFFF"/>
                </a:highlight>
                <a:latin typeface="-apple-system"/>
              </a:rPr>
              <a:t> of de </a:t>
            </a:r>
            <a:r>
              <a:rPr lang="nl-NL" i="1" dirty="0">
                <a:solidFill>
                  <a:srgbClr val="1D2125"/>
                </a:solidFill>
                <a:highlight>
                  <a:srgbClr val="FFFFFF"/>
                </a:highlight>
                <a:latin typeface="-apple-system"/>
              </a:rPr>
              <a:t>bit-</a:t>
            </a:r>
            <a:r>
              <a:rPr lang="nl-NL" i="1" dirty="0" err="1">
                <a:solidFill>
                  <a:srgbClr val="1D2125"/>
                </a:solidFill>
                <a:highlight>
                  <a:srgbClr val="FFFFFF"/>
                </a:highlight>
                <a:latin typeface="-apple-system"/>
              </a:rPr>
              <a:t>rate</a:t>
            </a:r>
            <a:r>
              <a:rPr lang="nl-NL" dirty="0">
                <a:solidFill>
                  <a:srgbClr val="1D2125"/>
                </a:solidFill>
                <a:highlight>
                  <a:srgbClr val="FFFFFF"/>
                </a:highlight>
                <a:latin typeface="-apple-system"/>
              </a:rPr>
              <a:t> wordt ingesteld hoeveel bits we gebruiken om elke sample te beschrijven. Hoe hoger de </a:t>
            </a:r>
            <a:r>
              <a:rPr lang="nl-NL" i="1" dirty="0">
                <a:solidFill>
                  <a:srgbClr val="1D2125"/>
                </a:solidFill>
                <a:highlight>
                  <a:srgbClr val="FFFFFF"/>
                </a:highlight>
                <a:latin typeface="-apple-system"/>
              </a:rPr>
              <a:t>bit-</a:t>
            </a:r>
            <a:r>
              <a:rPr lang="nl-NL" i="1" dirty="0" err="1">
                <a:solidFill>
                  <a:srgbClr val="1D2125"/>
                </a:solidFill>
                <a:highlight>
                  <a:srgbClr val="FFFFFF"/>
                </a:highlight>
                <a:latin typeface="-apple-system"/>
              </a:rPr>
              <a:t>rate</a:t>
            </a:r>
            <a:r>
              <a:rPr lang="nl-NL" dirty="0">
                <a:solidFill>
                  <a:srgbClr val="1D2125"/>
                </a:solidFill>
                <a:highlight>
                  <a:srgbClr val="FFFFFF"/>
                </a:highlight>
                <a:latin typeface="-apple-system"/>
              </a:rPr>
              <a:t>, hoe meer preciezer en waarheidsgetrouw dit zal zijn.</a:t>
            </a:r>
            <a:br>
              <a:rPr lang="nl-NL" dirty="0">
                <a:solidFill>
                  <a:srgbClr val="1D2125"/>
                </a:solidFill>
                <a:highlight>
                  <a:srgbClr val="FFFFFF"/>
                </a:highlight>
                <a:latin typeface="-apple-system"/>
              </a:rPr>
            </a:br>
            <a:endParaRPr lang="nl-NL" dirty="0">
              <a:solidFill>
                <a:srgbClr val="1D2125"/>
              </a:solidFill>
              <a:highlight>
                <a:srgbClr val="FFFFFF"/>
              </a:highlight>
              <a:latin typeface="-apple-system"/>
            </a:endParaRPr>
          </a:p>
          <a:p>
            <a:pPr marL="285750" indent="-285750">
              <a:buFont typeface="Arial" panose="020B0604020202020204" pitchFamily="34" charset="0"/>
              <a:buChar char="•"/>
            </a:pPr>
            <a:r>
              <a:rPr lang="nl-NL" dirty="0">
                <a:solidFill>
                  <a:srgbClr val="1D2125"/>
                </a:solidFill>
                <a:highlight>
                  <a:srgbClr val="FFFFFF"/>
                </a:highlight>
                <a:latin typeface="-apple-system"/>
              </a:rPr>
              <a:t>Dat betekent dat we zonder compressie hele grote geluidsbestanden kunnen krijgen.</a:t>
            </a:r>
            <a:br>
              <a:rPr lang="nl-NL" dirty="0">
                <a:solidFill>
                  <a:srgbClr val="1D2125"/>
                </a:solidFill>
                <a:highlight>
                  <a:srgbClr val="FFFFFF"/>
                </a:highlight>
                <a:latin typeface="-apple-system"/>
              </a:rPr>
            </a:br>
            <a:endParaRPr lang="nl-NL" dirty="0">
              <a:solidFill>
                <a:srgbClr val="1D2125"/>
              </a:solidFill>
              <a:highlight>
                <a:srgbClr val="FFFFFF"/>
              </a:highlight>
              <a:latin typeface="-apple-system"/>
            </a:endParaRPr>
          </a:p>
          <a:p>
            <a:pPr marL="285750" indent="-285750">
              <a:buFont typeface="Arial" panose="020B0604020202020204" pitchFamily="34" charset="0"/>
              <a:buChar char="•"/>
            </a:pPr>
            <a:r>
              <a:rPr lang="nl-NL" dirty="0">
                <a:solidFill>
                  <a:srgbClr val="1D2125"/>
                </a:solidFill>
                <a:highlight>
                  <a:srgbClr val="FFFFFF"/>
                </a:highlight>
                <a:latin typeface="-apple-system"/>
              </a:rPr>
              <a:t>Voor het opslaan en bewerken van geluid bestaan er vele soorten manieren van compressie, die we met geluidbewerkingsprogramma’s kunnen gebruiken.</a:t>
            </a:r>
          </a:p>
        </p:txBody>
      </p:sp>
    </p:spTree>
    <p:extLst>
      <p:ext uri="{BB962C8B-B14F-4D97-AF65-F5344CB8AC3E}">
        <p14:creationId xmlns:p14="http://schemas.microsoft.com/office/powerpoint/2010/main" val="302407916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1">
            <a:extLst>
              <a:ext uri="{FF2B5EF4-FFF2-40B4-BE49-F238E27FC236}">
                <a16:creationId xmlns:a16="http://schemas.microsoft.com/office/drawing/2014/main" id="{A7DE3BD2-7D94-A371-6639-A6CD6590085B}"/>
              </a:ext>
            </a:extLst>
          </p:cNvPr>
          <p:cNvSpPr txBox="1">
            <a:spLocks/>
          </p:cNvSpPr>
          <p:nvPr/>
        </p:nvSpPr>
        <p:spPr>
          <a:xfrm>
            <a:off x="838200" y="288734"/>
            <a:ext cx="9635836" cy="784602"/>
          </a:xfrm>
          <a:prstGeom prst="rect">
            <a:avLst/>
          </a:prstGeom>
        </p:spPr>
        <p:txBody>
          <a:bodyPr vert="horz" lIns="91440" tIns="45720" rIns="91440" bIns="45720" rtlCol="0" anchor="b">
            <a:normAutofit fontScale="92500" lnSpcReduction="2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nl-NL" dirty="0"/>
              <a:t>Wat is digitaal geluid?</a:t>
            </a:r>
          </a:p>
        </p:txBody>
      </p:sp>
      <p:sp>
        <p:nvSpPr>
          <p:cNvPr id="5" name="Tekstvak 4">
            <a:extLst>
              <a:ext uri="{FF2B5EF4-FFF2-40B4-BE49-F238E27FC236}">
                <a16:creationId xmlns:a16="http://schemas.microsoft.com/office/drawing/2014/main" id="{0EC8BF03-EAA7-2F6F-8D8E-798FB9E003CE}"/>
              </a:ext>
            </a:extLst>
          </p:cNvPr>
          <p:cNvSpPr txBox="1"/>
          <p:nvPr/>
        </p:nvSpPr>
        <p:spPr>
          <a:xfrm>
            <a:off x="930563" y="1502218"/>
            <a:ext cx="9636992" cy="3416320"/>
          </a:xfrm>
          <a:prstGeom prst="rect">
            <a:avLst/>
          </a:prstGeom>
          <a:noFill/>
        </p:spPr>
        <p:txBody>
          <a:bodyPr wrap="square">
            <a:spAutoFit/>
          </a:bodyPr>
          <a:lstStyle/>
          <a:p>
            <a:pPr marL="285750" indent="-285750">
              <a:buFont typeface="Arial" panose="020B0604020202020204" pitchFamily="34" charset="0"/>
              <a:buChar char="•"/>
            </a:pPr>
            <a:r>
              <a:rPr lang="nl-NL" dirty="0"/>
              <a:t>Met </a:t>
            </a:r>
            <a:r>
              <a:rPr lang="nl-NL" dirty="0">
                <a:solidFill>
                  <a:srgbClr val="1D2125"/>
                </a:solidFill>
                <a:highlight>
                  <a:srgbClr val="FFFFFF"/>
                </a:highlight>
                <a:latin typeface="-apple-system"/>
              </a:rPr>
              <a:t>de </a:t>
            </a:r>
            <a:r>
              <a:rPr lang="nl-NL" i="1" dirty="0">
                <a:solidFill>
                  <a:srgbClr val="1D2125"/>
                </a:solidFill>
                <a:highlight>
                  <a:srgbClr val="FFFFFF"/>
                </a:highlight>
                <a:latin typeface="-apple-system"/>
              </a:rPr>
              <a:t>sampling-</a:t>
            </a:r>
            <a:r>
              <a:rPr lang="nl-NL" i="1" dirty="0" err="1">
                <a:solidFill>
                  <a:srgbClr val="1D2125"/>
                </a:solidFill>
                <a:highlight>
                  <a:srgbClr val="FFFFFF"/>
                </a:highlight>
                <a:latin typeface="-apple-system"/>
              </a:rPr>
              <a:t>rate</a:t>
            </a:r>
            <a:r>
              <a:rPr lang="nl-NL" i="1" dirty="0">
                <a:solidFill>
                  <a:srgbClr val="1D2125"/>
                </a:solidFill>
                <a:highlight>
                  <a:srgbClr val="FFFFFF"/>
                </a:highlight>
                <a:latin typeface="-apple-system"/>
              </a:rPr>
              <a:t> </a:t>
            </a:r>
            <a:r>
              <a:rPr lang="nl-NL" dirty="0">
                <a:solidFill>
                  <a:srgbClr val="1D2125"/>
                </a:solidFill>
                <a:highlight>
                  <a:srgbClr val="FFFFFF"/>
                </a:highlight>
                <a:latin typeface="-apple-system"/>
              </a:rPr>
              <a:t>meten we het volume en de frequentie van een toon.</a:t>
            </a:r>
            <a:br>
              <a:rPr lang="nl-NL" dirty="0">
                <a:solidFill>
                  <a:srgbClr val="1D2125"/>
                </a:solidFill>
                <a:highlight>
                  <a:srgbClr val="FFFFFF"/>
                </a:highlight>
                <a:latin typeface="-apple-system"/>
              </a:rPr>
            </a:br>
            <a:endParaRPr lang="nl-NL" dirty="0">
              <a:solidFill>
                <a:srgbClr val="1D2125"/>
              </a:solidFill>
              <a:highlight>
                <a:srgbClr val="FFFFFF"/>
              </a:highlight>
              <a:latin typeface="-apple-system"/>
            </a:endParaRPr>
          </a:p>
          <a:p>
            <a:pPr marL="285750" indent="-285750">
              <a:buFont typeface="Arial" panose="020B0604020202020204" pitchFamily="34" charset="0"/>
              <a:buChar char="•"/>
            </a:pPr>
            <a:r>
              <a:rPr lang="nl-NL" dirty="0">
                <a:solidFill>
                  <a:srgbClr val="1D2125"/>
                </a:solidFill>
                <a:highlight>
                  <a:srgbClr val="FFFFFF"/>
                </a:highlight>
                <a:latin typeface="-apple-system"/>
              </a:rPr>
              <a:t>Met de </a:t>
            </a:r>
            <a:r>
              <a:rPr lang="nl-NL" i="1" dirty="0">
                <a:solidFill>
                  <a:srgbClr val="1D2125"/>
                </a:solidFill>
                <a:highlight>
                  <a:srgbClr val="FFFFFF"/>
                </a:highlight>
                <a:latin typeface="-apple-system"/>
              </a:rPr>
              <a:t>bit-</a:t>
            </a:r>
            <a:r>
              <a:rPr lang="nl-NL" i="1" dirty="0" err="1">
                <a:solidFill>
                  <a:srgbClr val="1D2125"/>
                </a:solidFill>
                <a:highlight>
                  <a:srgbClr val="FFFFFF"/>
                </a:highlight>
                <a:latin typeface="-apple-system"/>
              </a:rPr>
              <a:t>depth</a:t>
            </a:r>
            <a:r>
              <a:rPr lang="nl-NL" dirty="0">
                <a:solidFill>
                  <a:srgbClr val="1D2125"/>
                </a:solidFill>
                <a:highlight>
                  <a:srgbClr val="FFFFFF"/>
                </a:highlight>
                <a:latin typeface="-apple-system"/>
              </a:rPr>
              <a:t> of de </a:t>
            </a:r>
            <a:r>
              <a:rPr lang="nl-NL" i="1" dirty="0">
                <a:solidFill>
                  <a:srgbClr val="1D2125"/>
                </a:solidFill>
                <a:highlight>
                  <a:srgbClr val="FFFFFF"/>
                </a:highlight>
                <a:latin typeface="-apple-system"/>
              </a:rPr>
              <a:t>bit-</a:t>
            </a:r>
            <a:r>
              <a:rPr lang="nl-NL" i="1" dirty="0" err="1">
                <a:solidFill>
                  <a:srgbClr val="1D2125"/>
                </a:solidFill>
                <a:highlight>
                  <a:srgbClr val="FFFFFF"/>
                </a:highlight>
                <a:latin typeface="-apple-system"/>
              </a:rPr>
              <a:t>rate</a:t>
            </a:r>
            <a:r>
              <a:rPr lang="nl-NL" dirty="0">
                <a:solidFill>
                  <a:srgbClr val="1D2125"/>
                </a:solidFill>
                <a:highlight>
                  <a:srgbClr val="FFFFFF"/>
                </a:highlight>
                <a:latin typeface="-apple-system"/>
              </a:rPr>
              <a:t> wordt ingesteld hoeveel bits we gebruiken om elke sample te beschrijven. Hoe hoger de </a:t>
            </a:r>
            <a:r>
              <a:rPr lang="nl-NL" i="1" dirty="0">
                <a:solidFill>
                  <a:srgbClr val="1D2125"/>
                </a:solidFill>
                <a:highlight>
                  <a:srgbClr val="FFFFFF"/>
                </a:highlight>
                <a:latin typeface="-apple-system"/>
              </a:rPr>
              <a:t>bit-</a:t>
            </a:r>
            <a:r>
              <a:rPr lang="nl-NL" i="1" dirty="0" err="1">
                <a:solidFill>
                  <a:srgbClr val="1D2125"/>
                </a:solidFill>
                <a:highlight>
                  <a:srgbClr val="FFFFFF"/>
                </a:highlight>
                <a:latin typeface="-apple-system"/>
              </a:rPr>
              <a:t>rate</a:t>
            </a:r>
            <a:r>
              <a:rPr lang="nl-NL" dirty="0">
                <a:solidFill>
                  <a:srgbClr val="1D2125"/>
                </a:solidFill>
                <a:highlight>
                  <a:srgbClr val="FFFFFF"/>
                </a:highlight>
                <a:latin typeface="-apple-system"/>
              </a:rPr>
              <a:t>, hoe meer preciezer en waarheidsgetrouw dit zal zijn.</a:t>
            </a:r>
            <a:br>
              <a:rPr lang="nl-NL" dirty="0">
                <a:solidFill>
                  <a:srgbClr val="1D2125"/>
                </a:solidFill>
                <a:highlight>
                  <a:srgbClr val="FFFFFF"/>
                </a:highlight>
                <a:latin typeface="-apple-system"/>
              </a:rPr>
            </a:br>
            <a:endParaRPr lang="nl-NL" dirty="0">
              <a:solidFill>
                <a:srgbClr val="1D2125"/>
              </a:solidFill>
              <a:highlight>
                <a:srgbClr val="FFFFFF"/>
              </a:highlight>
              <a:latin typeface="-apple-system"/>
            </a:endParaRPr>
          </a:p>
          <a:p>
            <a:pPr marL="285750" indent="-285750">
              <a:buFont typeface="Arial" panose="020B0604020202020204" pitchFamily="34" charset="0"/>
              <a:buChar char="•"/>
            </a:pPr>
            <a:r>
              <a:rPr lang="nl-NL" dirty="0">
                <a:solidFill>
                  <a:srgbClr val="1D2125"/>
                </a:solidFill>
                <a:highlight>
                  <a:srgbClr val="FFFFFF"/>
                </a:highlight>
                <a:latin typeface="-apple-system"/>
              </a:rPr>
              <a:t>Dat betekent dat we zonder compressie hele grote geluidsbestanden kunnen krijgen.</a:t>
            </a:r>
            <a:br>
              <a:rPr lang="nl-NL" dirty="0">
                <a:solidFill>
                  <a:srgbClr val="1D2125"/>
                </a:solidFill>
                <a:highlight>
                  <a:srgbClr val="FFFFFF"/>
                </a:highlight>
                <a:latin typeface="-apple-system"/>
              </a:rPr>
            </a:br>
            <a:endParaRPr lang="nl-NL" dirty="0">
              <a:solidFill>
                <a:srgbClr val="1D2125"/>
              </a:solidFill>
              <a:highlight>
                <a:srgbClr val="FFFFFF"/>
              </a:highlight>
              <a:latin typeface="-apple-system"/>
            </a:endParaRPr>
          </a:p>
          <a:p>
            <a:pPr marL="285750" indent="-285750">
              <a:buFont typeface="Arial" panose="020B0604020202020204" pitchFamily="34" charset="0"/>
              <a:buChar char="•"/>
            </a:pPr>
            <a:r>
              <a:rPr lang="nl-NL" dirty="0">
                <a:solidFill>
                  <a:srgbClr val="1D2125"/>
                </a:solidFill>
                <a:highlight>
                  <a:srgbClr val="FFFFFF"/>
                </a:highlight>
                <a:latin typeface="-apple-system"/>
              </a:rPr>
              <a:t>Voor het opslaan en bewerken van geluid bestaan er vele soorten manieren van compressie, die we met geluidbewerkingsprogramma’s kunnen gebruiken.</a:t>
            </a:r>
            <a:br>
              <a:rPr lang="nl-NL" dirty="0">
                <a:solidFill>
                  <a:srgbClr val="1D2125"/>
                </a:solidFill>
                <a:highlight>
                  <a:srgbClr val="FFFFFF"/>
                </a:highlight>
                <a:latin typeface="-apple-system"/>
              </a:rPr>
            </a:br>
            <a:endParaRPr lang="nl-NL" dirty="0">
              <a:solidFill>
                <a:srgbClr val="1D2125"/>
              </a:solidFill>
              <a:highlight>
                <a:srgbClr val="FFFFFF"/>
              </a:highlight>
              <a:latin typeface="-apple-system"/>
            </a:endParaRPr>
          </a:p>
          <a:p>
            <a:pPr marL="285750" indent="-285750">
              <a:buFont typeface="Arial" panose="020B0604020202020204" pitchFamily="34" charset="0"/>
              <a:buChar char="•"/>
            </a:pPr>
            <a:r>
              <a:rPr lang="nl-NL" dirty="0">
                <a:solidFill>
                  <a:srgbClr val="1D2125"/>
                </a:solidFill>
                <a:highlight>
                  <a:srgbClr val="FFFFFF"/>
                </a:highlight>
                <a:latin typeface="-apple-system"/>
              </a:rPr>
              <a:t>Deze verschillende manieren van compressie worden </a:t>
            </a:r>
            <a:r>
              <a:rPr lang="nl-NL" i="1" dirty="0" err="1">
                <a:solidFill>
                  <a:srgbClr val="1D2125"/>
                </a:solidFill>
                <a:highlight>
                  <a:srgbClr val="FFFFFF"/>
                </a:highlight>
                <a:latin typeface="-apple-system"/>
              </a:rPr>
              <a:t>codecs</a:t>
            </a:r>
            <a:r>
              <a:rPr lang="nl-NL" dirty="0">
                <a:solidFill>
                  <a:srgbClr val="1D2125"/>
                </a:solidFill>
                <a:highlight>
                  <a:srgbClr val="FFFFFF"/>
                </a:highlight>
                <a:latin typeface="-apple-system"/>
              </a:rPr>
              <a:t> genoemd, waarvan MP3 de bekendste is.</a:t>
            </a:r>
          </a:p>
        </p:txBody>
      </p:sp>
    </p:spTree>
    <p:extLst>
      <p:ext uri="{BB962C8B-B14F-4D97-AF65-F5344CB8AC3E}">
        <p14:creationId xmlns:p14="http://schemas.microsoft.com/office/powerpoint/2010/main" val="236408917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1">
            <a:extLst>
              <a:ext uri="{FF2B5EF4-FFF2-40B4-BE49-F238E27FC236}">
                <a16:creationId xmlns:a16="http://schemas.microsoft.com/office/drawing/2014/main" id="{A7DE3BD2-7D94-A371-6639-A6CD6590085B}"/>
              </a:ext>
            </a:extLst>
          </p:cNvPr>
          <p:cNvSpPr txBox="1">
            <a:spLocks/>
          </p:cNvSpPr>
          <p:nvPr/>
        </p:nvSpPr>
        <p:spPr>
          <a:xfrm>
            <a:off x="838200" y="288734"/>
            <a:ext cx="9635836" cy="784602"/>
          </a:xfrm>
          <a:prstGeom prst="rect">
            <a:avLst/>
          </a:prstGeom>
        </p:spPr>
        <p:txBody>
          <a:bodyPr vert="horz" lIns="91440" tIns="45720" rIns="91440" bIns="45720" rtlCol="0" anchor="b">
            <a:normAutofit fontScale="92500" lnSpcReduction="2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nl-NL" dirty="0"/>
              <a:t>Wat is digitaal geluid?</a:t>
            </a:r>
          </a:p>
        </p:txBody>
      </p:sp>
      <p:sp>
        <p:nvSpPr>
          <p:cNvPr id="5" name="Tekstvak 4">
            <a:extLst>
              <a:ext uri="{FF2B5EF4-FFF2-40B4-BE49-F238E27FC236}">
                <a16:creationId xmlns:a16="http://schemas.microsoft.com/office/drawing/2014/main" id="{0EC8BF03-EAA7-2F6F-8D8E-798FB9E003CE}"/>
              </a:ext>
            </a:extLst>
          </p:cNvPr>
          <p:cNvSpPr txBox="1"/>
          <p:nvPr/>
        </p:nvSpPr>
        <p:spPr>
          <a:xfrm>
            <a:off x="930563" y="1502218"/>
            <a:ext cx="9636992" cy="4247317"/>
          </a:xfrm>
          <a:prstGeom prst="rect">
            <a:avLst/>
          </a:prstGeom>
          <a:noFill/>
        </p:spPr>
        <p:txBody>
          <a:bodyPr wrap="square">
            <a:spAutoFit/>
          </a:bodyPr>
          <a:lstStyle/>
          <a:p>
            <a:pPr marL="285750" indent="-285750">
              <a:buFont typeface="Arial" panose="020B0604020202020204" pitchFamily="34" charset="0"/>
              <a:buChar char="•"/>
            </a:pPr>
            <a:r>
              <a:rPr lang="nl-NL" dirty="0"/>
              <a:t>Met </a:t>
            </a:r>
            <a:r>
              <a:rPr lang="nl-NL" dirty="0">
                <a:solidFill>
                  <a:srgbClr val="1D2125"/>
                </a:solidFill>
                <a:highlight>
                  <a:srgbClr val="FFFFFF"/>
                </a:highlight>
                <a:latin typeface="-apple-system"/>
              </a:rPr>
              <a:t>de </a:t>
            </a:r>
            <a:r>
              <a:rPr lang="nl-NL" i="1" dirty="0">
                <a:solidFill>
                  <a:srgbClr val="1D2125"/>
                </a:solidFill>
                <a:highlight>
                  <a:srgbClr val="FFFFFF"/>
                </a:highlight>
                <a:latin typeface="-apple-system"/>
              </a:rPr>
              <a:t>sampling-</a:t>
            </a:r>
            <a:r>
              <a:rPr lang="nl-NL" i="1" dirty="0" err="1">
                <a:solidFill>
                  <a:srgbClr val="1D2125"/>
                </a:solidFill>
                <a:highlight>
                  <a:srgbClr val="FFFFFF"/>
                </a:highlight>
                <a:latin typeface="-apple-system"/>
              </a:rPr>
              <a:t>rate</a:t>
            </a:r>
            <a:r>
              <a:rPr lang="nl-NL" i="1" dirty="0">
                <a:solidFill>
                  <a:srgbClr val="1D2125"/>
                </a:solidFill>
                <a:highlight>
                  <a:srgbClr val="FFFFFF"/>
                </a:highlight>
                <a:latin typeface="-apple-system"/>
              </a:rPr>
              <a:t> </a:t>
            </a:r>
            <a:r>
              <a:rPr lang="nl-NL" dirty="0">
                <a:solidFill>
                  <a:srgbClr val="1D2125"/>
                </a:solidFill>
                <a:highlight>
                  <a:srgbClr val="FFFFFF"/>
                </a:highlight>
                <a:latin typeface="-apple-system"/>
              </a:rPr>
              <a:t>meten we het volume en de frequentie van een toon.</a:t>
            </a:r>
            <a:br>
              <a:rPr lang="nl-NL" dirty="0">
                <a:solidFill>
                  <a:srgbClr val="1D2125"/>
                </a:solidFill>
                <a:highlight>
                  <a:srgbClr val="FFFFFF"/>
                </a:highlight>
                <a:latin typeface="-apple-system"/>
              </a:rPr>
            </a:br>
            <a:endParaRPr lang="nl-NL" dirty="0">
              <a:solidFill>
                <a:srgbClr val="1D2125"/>
              </a:solidFill>
              <a:highlight>
                <a:srgbClr val="FFFFFF"/>
              </a:highlight>
              <a:latin typeface="-apple-system"/>
            </a:endParaRPr>
          </a:p>
          <a:p>
            <a:pPr marL="285750" indent="-285750">
              <a:buFont typeface="Arial" panose="020B0604020202020204" pitchFamily="34" charset="0"/>
              <a:buChar char="•"/>
            </a:pPr>
            <a:r>
              <a:rPr lang="nl-NL" dirty="0">
                <a:solidFill>
                  <a:srgbClr val="1D2125"/>
                </a:solidFill>
                <a:highlight>
                  <a:srgbClr val="FFFFFF"/>
                </a:highlight>
                <a:latin typeface="-apple-system"/>
              </a:rPr>
              <a:t>Met de </a:t>
            </a:r>
            <a:r>
              <a:rPr lang="nl-NL" i="1" dirty="0">
                <a:solidFill>
                  <a:srgbClr val="1D2125"/>
                </a:solidFill>
                <a:highlight>
                  <a:srgbClr val="FFFFFF"/>
                </a:highlight>
                <a:latin typeface="-apple-system"/>
              </a:rPr>
              <a:t>bit-</a:t>
            </a:r>
            <a:r>
              <a:rPr lang="nl-NL" i="1" dirty="0" err="1">
                <a:solidFill>
                  <a:srgbClr val="1D2125"/>
                </a:solidFill>
                <a:highlight>
                  <a:srgbClr val="FFFFFF"/>
                </a:highlight>
                <a:latin typeface="-apple-system"/>
              </a:rPr>
              <a:t>depth</a:t>
            </a:r>
            <a:r>
              <a:rPr lang="nl-NL" dirty="0">
                <a:solidFill>
                  <a:srgbClr val="1D2125"/>
                </a:solidFill>
                <a:highlight>
                  <a:srgbClr val="FFFFFF"/>
                </a:highlight>
                <a:latin typeface="-apple-system"/>
              </a:rPr>
              <a:t> of de </a:t>
            </a:r>
            <a:r>
              <a:rPr lang="nl-NL" i="1" dirty="0">
                <a:solidFill>
                  <a:srgbClr val="1D2125"/>
                </a:solidFill>
                <a:highlight>
                  <a:srgbClr val="FFFFFF"/>
                </a:highlight>
                <a:latin typeface="-apple-system"/>
              </a:rPr>
              <a:t>bit-</a:t>
            </a:r>
            <a:r>
              <a:rPr lang="nl-NL" i="1" dirty="0" err="1">
                <a:solidFill>
                  <a:srgbClr val="1D2125"/>
                </a:solidFill>
                <a:highlight>
                  <a:srgbClr val="FFFFFF"/>
                </a:highlight>
                <a:latin typeface="-apple-system"/>
              </a:rPr>
              <a:t>rate</a:t>
            </a:r>
            <a:r>
              <a:rPr lang="nl-NL" dirty="0">
                <a:solidFill>
                  <a:srgbClr val="1D2125"/>
                </a:solidFill>
                <a:highlight>
                  <a:srgbClr val="FFFFFF"/>
                </a:highlight>
                <a:latin typeface="-apple-system"/>
              </a:rPr>
              <a:t> wordt ingesteld hoeveel bits we gebruiken om elke sample te beschrijven. Hoe hoger de </a:t>
            </a:r>
            <a:r>
              <a:rPr lang="nl-NL" i="1" dirty="0">
                <a:solidFill>
                  <a:srgbClr val="1D2125"/>
                </a:solidFill>
                <a:highlight>
                  <a:srgbClr val="FFFFFF"/>
                </a:highlight>
                <a:latin typeface="-apple-system"/>
              </a:rPr>
              <a:t>bit-</a:t>
            </a:r>
            <a:r>
              <a:rPr lang="nl-NL" i="1" dirty="0" err="1">
                <a:solidFill>
                  <a:srgbClr val="1D2125"/>
                </a:solidFill>
                <a:highlight>
                  <a:srgbClr val="FFFFFF"/>
                </a:highlight>
                <a:latin typeface="-apple-system"/>
              </a:rPr>
              <a:t>rate</a:t>
            </a:r>
            <a:r>
              <a:rPr lang="nl-NL" dirty="0">
                <a:solidFill>
                  <a:srgbClr val="1D2125"/>
                </a:solidFill>
                <a:highlight>
                  <a:srgbClr val="FFFFFF"/>
                </a:highlight>
                <a:latin typeface="-apple-system"/>
              </a:rPr>
              <a:t>, hoe meer preciezer en waarheidsgetrouw dit zal zijn.</a:t>
            </a:r>
            <a:br>
              <a:rPr lang="nl-NL" dirty="0">
                <a:solidFill>
                  <a:srgbClr val="1D2125"/>
                </a:solidFill>
                <a:highlight>
                  <a:srgbClr val="FFFFFF"/>
                </a:highlight>
                <a:latin typeface="-apple-system"/>
              </a:rPr>
            </a:br>
            <a:endParaRPr lang="nl-NL" dirty="0">
              <a:solidFill>
                <a:srgbClr val="1D2125"/>
              </a:solidFill>
              <a:highlight>
                <a:srgbClr val="FFFFFF"/>
              </a:highlight>
              <a:latin typeface="-apple-system"/>
            </a:endParaRPr>
          </a:p>
          <a:p>
            <a:pPr marL="285750" indent="-285750">
              <a:buFont typeface="Arial" panose="020B0604020202020204" pitchFamily="34" charset="0"/>
              <a:buChar char="•"/>
            </a:pPr>
            <a:r>
              <a:rPr lang="nl-NL" dirty="0">
                <a:solidFill>
                  <a:srgbClr val="1D2125"/>
                </a:solidFill>
                <a:highlight>
                  <a:srgbClr val="FFFFFF"/>
                </a:highlight>
                <a:latin typeface="-apple-system"/>
              </a:rPr>
              <a:t>Dat betekent dat we zonder compressie hele grote geluidsbestanden kunnen krijgen.</a:t>
            </a:r>
            <a:br>
              <a:rPr lang="nl-NL" dirty="0">
                <a:solidFill>
                  <a:srgbClr val="1D2125"/>
                </a:solidFill>
                <a:highlight>
                  <a:srgbClr val="FFFFFF"/>
                </a:highlight>
                <a:latin typeface="-apple-system"/>
              </a:rPr>
            </a:br>
            <a:endParaRPr lang="nl-NL" dirty="0">
              <a:solidFill>
                <a:srgbClr val="1D2125"/>
              </a:solidFill>
              <a:highlight>
                <a:srgbClr val="FFFFFF"/>
              </a:highlight>
              <a:latin typeface="-apple-system"/>
            </a:endParaRPr>
          </a:p>
          <a:p>
            <a:pPr marL="285750" indent="-285750">
              <a:buFont typeface="Arial" panose="020B0604020202020204" pitchFamily="34" charset="0"/>
              <a:buChar char="•"/>
            </a:pPr>
            <a:r>
              <a:rPr lang="nl-NL" dirty="0">
                <a:solidFill>
                  <a:srgbClr val="1D2125"/>
                </a:solidFill>
                <a:highlight>
                  <a:srgbClr val="FFFFFF"/>
                </a:highlight>
                <a:latin typeface="-apple-system"/>
              </a:rPr>
              <a:t>Voor het opslaan en bewerken van geluid bestaan er vele soorten manieren van compressie, die we met geluidbewerkingsprogramma’s kunnen gebruiken.</a:t>
            </a:r>
            <a:br>
              <a:rPr lang="nl-NL" dirty="0">
                <a:solidFill>
                  <a:srgbClr val="1D2125"/>
                </a:solidFill>
                <a:highlight>
                  <a:srgbClr val="FFFFFF"/>
                </a:highlight>
                <a:latin typeface="-apple-system"/>
              </a:rPr>
            </a:br>
            <a:endParaRPr lang="nl-NL" dirty="0">
              <a:solidFill>
                <a:srgbClr val="1D2125"/>
              </a:solidFill>
              <a:highlight>
                <a:srgbClr val="FFFFFF"/>
              </a:highlight>
              <a:latin typeface="-apple-system"/>
            </a:endParaRPr>
          </a:p>
          <a:p>
            <a:pPr marL="285750" indent="-285750">
              <a:buFont typeface="Arial" panose="020B0604020202020204" pitchFamily="34" charset="0"/>
              <a:buChar char="•"/>
            </a:pPr>
            <a:r>
              <a:rPr lang="nl-NL" dirty="0">
                <a:solidFill>
                  <a:srgbClr val="1D2125"/>
                </a:solidFill>
                <a:highlight>
                  <a:srgbClr val="FFFFFF"/>
                </a:highlight>
                <a:latin typeface="-apple-system"/>
              </a:rPr>
              <a:t>Deze verschillende manieren van compressie worden </a:t>
            </a:r>
            <a:r>
              <a:rPr lang="nl-NL" i="1" dirty="0" err="1">
                <a:solidFill>
                  <a:srgbClr val="1D2125"/>
                </a:solidFill>
                <a:highlight>
                  <a:srgbClr val="FFFFFF"/>
                </a:highlight>
                <a:latin typeface="-apple-system"/>
              </a:rPr>
              <a:t>codecs</a:t>
            </a:r>
            <a:r>
              <a:rPr lang="nl-NL" dirty="0">
                <a:solidFill>
                  <a:srgbClr val="1D2125"/>
                </a:solidFill>
                <a:highlight>
                  <a:srgbClr val="FFFFFF"/>
                </a:highlight>
                <a:latin typeface="-apple-system"/>
              </a:rPr>
              <a:t> genoemd, waarvan MP3 de bekendste is.</a:t>
            </a:r>
            <a:br>
              <a:rPr lang="nl-NL" dirty="0">
                <a:solidFill>
                  <a:srgbClr val="1D2125"/>
                </a:solidFill>
                <a:highlight>
                  <a:srgbClr val="FFFFFF"/>
                </a:highlight>
                <a:latin typeface="-apple-system"/>
              </a:rPr>
            </a:br>
            <a:endParaRPr lang="nl-NL" dirty="0">
              <a:solidFill>
                <a:srgbClr val="1D2125"/>
              </a:solidFill>
              <a:highlight>
                <a:srgbClr val="FFFFFF"/>
              </a:highlight>
              <a:latin typeface="-apple-system"/>
            </a:endParaRPr>
          </a:p>
          <a:p>
            <a:pPr marL="285750" indent="-285750">
              <a:buFont typeface="Arial" panose="020B0604020202020204" pitchFamily="34" charset="0"/>
              <a:buChar char="•"/>
            </a:pPr>
            <a:r>
              <a:rPr lang="nl-NL" dirty="0">
                <a:solidFill>
                  <a:srgbClr val="1D2125"/>
                </a:solidFill>
                <a:highlight>
                  <a:srgbClr val="FFFFFF"/>
                </a:highlight>
                <a:latin typeface="-apple-system"/>
              </a:rPr>
              <a:t>Vaak zien we dat geluids- of audiobestanden een </a:t>
            </a:r>
            <a:r>
              <a:rPr lang="nl-NL" i="1" dirty="0">
                <a:solidFill>
                  <a:srgbClr val="1D2125"/>
                </a:solidFill>
                <a:highlight>
                  <a:srgbClr val="FFFFFF"/>
                </a:highlight>
                <a:latin typeface="-apple-system"/>
              </a:rPr>
              <a:t>extensie</a:t>
            </a:r>
            <a:r>
              <a:rPr lang="nl-NL" dirty="0">
                <a:solidFill>
                  <a:srgbClr val="1D2125"/>
                </a:solidFill>
                <a:highlight>
                  <a:srgbClr val="FFFFFF"/>
                </a:highlight>
                <a:latin typeface="-apple-system"/>
              </a:rPr>
              <a:t> krijgen die overeenkomt met de </a:t>
            </a:r>
            <a:r>
              <a:rPr lang="nl-NL" i="1" dirty="0" err="1">
                <a:solidFill>
                  <a:srgbClr val="1D2125"/>
                </a:solidFill>
                <a:highlight>
                  <a:srgbClr val="FFFFFF"/>
                </a:highlight>
                <a:latin typeface="-apple-system"/>
              </a:rPr>
              <a:t>codec</a:t>
            </a:r>
            <a:r>
              <a:rPr lang="nl-NL" dirty="0">
                <a:solidFill>
                  <a:srgbClr val="1D2125"/>
                </a:solidFill>
                <a:highlight>
                  <a:srgbClr val="FFFFFF"/>
                </a:highlight>
                <a:latin typeface="-apple-system"/>
              </a:rPr>
              <a:t> waarmee ze gemaakt zijn en waarmee ze ook afgespeeld kunnen worden.</a:t>
            </a:r>
          </a:p>
        </p:txBody>
      </p:sp>
    </p:spTree>
    <p:extLst>
      <p:ext uri="{BB962C8B-B14F-4D97-AF65-F5344CB8AC3E}">
        <p14:creationId xmlns:p14="http://schemas.microsoft.com/office/powerpoint/2010/main" val="54156403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1">
            <a:extLst>
              <a:ext uri="{FF2B5EF4-FFF2-40B4-BE49-F238E27FC236}">
                <a16:creationId xmlns:a16="http://schemas.microsoft.com/office/drawing/2014/main" id="{A7DE3BD2-7D94-A371-6639-A6CD6590085B}"/>
              </a:ext>
            </a:extLst>
          </p:cNvPr>
          <p:cNvSpPr txBox="1">
            <a:spLocks/>
          </p:cNvSpPr>
          <p:nvPr/>
        </p:nvSpPr>
        <p:spPr>
          <a:xfrm>
            <a:off x="838200" y="288734"/>
            <a:ext cx="9635836" cy="784602"/>
          </a:xfrm>
          <a:prstGeom prst="rect">
            <a:avLst/>
          </a:prstGeom>
        </p:spPr>
        <p:txBody>
          <a:bodyPr vert="horz" lIns="91440" tIns="45720" rIns="91440" bIns="45720" rtlCol="0" anchor="b">
            <a:normAutofit fontScale="92500" lnSpcReduction="2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nl-NL" dirty="0"/>
              <a:t>Wat is digitaal geluid?</a:t>
            </a:r>
          </a:p>
        </p:txBody>
      </p:sp>
      <p:sp>
        <p:nvSpPr>
          <p:cNvPr id="5" name="Tekstvak 4">
            <a:extLst>
              <a:ext uri="{FF2B5EF4-FFF2-40B4-BE49-F238E27FC236}">
                <a16:creationId xmlns:a16="http://schemas.microsoft.com/office/drawing/2014/main" id="{0EC8BF03-EAA7-2F6F-8D8E-798FB9E003CE}"/>
              </a:ext>
            </a:extLst>
          </p:cNvPr>
          <p:cNvSpPr txBox="1"/>
          <p:nvPr/>
        </p:nvSpPr>
        <p:spPr>
          <a:xfrm>
            <a:off x="930563" y="1502218"/>
            <a:ext cx="9636992" cy="5078313"/>
          </a:xfrm>
          <a:prstGeom prst="rect">
            <a:avLst/>
          </a:prstGeom>
          <a:noFill/>
        </p:spPr>
        <p:txBody>
          <a:bodyPr wrap="square">
            <a:spAutoFit/>
          </a:bodyPr>
          <a:lstStyle/>
          <a:p>
            <a:pPr marL="285750" indent="-285750">
              <a:buFont typeface="Arial" panose="020B0604020202020204" pitchFamily="34" charset="0"/>
              <a:buChar char="•"/>
            </a:pPr>
            <a:r>
              <a:rPr lang="nl-NL" dirty="0"/>
              <a:t>Met </a:t>
            </a:r>
            <a:r>
              <a:rPr lang="nl-NL" dirty="0">
                <a:solidFill>
                  <a:srgbClr val="1D2125"/>
                </a:solidFill>
                <a:highlight>
                  <a:srgbClr val="FFFFFF"/>
                </a:highlight>
                <a:latin typeface="-apple-system"/>
              </a:rPr>
              <a:t>de </a:t>
            </a:r>
            <a:r>
              <a:rPr lang="nl-NL" i="1" dirty="0">
                <a:solidFill>
                  <a:srgbClr val="1D2125"/>
                </a:solidFill>
                <a:highlight>
                  <a:srgbClr val="FFFFFF"/>
                </a:highlight>
                <a:latin typeface="-apple-system"/>
              </a:rPr>
              <a:t>sampling-</a:t>
            </a:r>
            <a:r>
              <a:rPr lang="nl-NL" i="1" dirty="0" err="1">
                <a:solidFill>
                  <a:srgbClr val="1D2125"/>
                </a:solidFill>
                <a:highlight>
                  <a:srgbClr val="FFFFFF"/>
                </a:highlight>
                <a:latin typeface="-apple-system"/>
              </a:rPr>
              <a:t>rate</a:t>
            </a:r>
            <a:r>
              <a:rPr lang="nl-NL" i="1" dirty="0">
                <a:solidFill>
                  <a:srgbClr val="1D2125"/>
                </a:solidFill>
                <a:highlight>
                  <a:srgbClr val="FFFFFF"/>
                </a:highlight>
                <a:latin typeface="-apple-system"/>
              </a:rPr>
              <a:t> </a:t>
            </a:r>
            <a:r>
              <a:rPr lang="nl-NL" dirty="0">
                <a:solidFill>
                  <a:srgbClr val="1D2125"/>
                </a:solidFill>
                <a:highlight>
                  <a:srgbClr val="FFFFFF"/>
                </a:highlight>
                <a:latin typeface="-apple-system"/>
              </a:rPr>
              <a:t>meten we het volume en de frequentie van een toon.</a:t>
            </a:r>
            <a:br>
              <a:rPr lang="nl-NL" dirty="0">
                <a:solidFill>
                  <a:srgbClr val="1D2125"/>
                </a:solidFill>
                <a:highlight>
                  <a:srgbClr val="FFFFFF"/>
                </a:highlight>
                <a:latin typeface="-apple-system"/>
              </a:rPr>
            </a:br>
            <a:endParaRPr lang="nl-NL" dirty="0">
              <a:solidFill>
                <a:srgbClr val="1D2125"/>
              </a:solidFill>
              <a:highlight>
                <a:srgbClr val="FFFFFF"/>
              </a:highlight>
              <a:latin typeface="-apple-system"/>
            </a:endParaRPr>
          </a:p>
          <a:p>
            <a:pPr marL="285750" indent="-285750">
              <a:buFont typeface="Arial" panose="020B0604020202020204" pitchFamily="34" charset="0"/>
              <a:buChar char="•"/>
            </a:pPr>
            <a:r>
              <a:rPr lang="nl-NL" dirty="0">
                <a:solidFill>
                  <a:srgbClr val="1D2125"/>
                </a:solidFill>
                <a:highlight>
                  <a:srgbClr val="FFFFFF"/>
                </a:highlight>
                <a:latin typeface="-apple-system"/>
              </a:rPr>
              <a:t>Met de </a:t>
            </a:r>
            <a:r>
              <a:rPr lang="nl-NL" i="1" dirty="0">
                <a:solidFill>
                  <a:srgbClr val="1D2125"/>
                </a:solidFill>
                <a:highlight>
                  <a:srgbClr val="FFFFFF"/>
                </a:highlight>
                <a:latin typeface="-apple-system"/>
              </a:rPr>
              <a:t>bit-</a:t>
            </a:r>
            <a:r>
              <a:rPr lang="nl-NL" i="1" dirty="0" err="1">
                <a:solidFill>
                  <a:srgbClr val="1D2125"/>
                </a:solidFill>
                <a:highlight>
                  <a:srgbClr val="FFFFFF"/>
                </a:highlight>
                <a:latin typeface="-apple-system"/>
              </a:rPr>
              <a:t>depth</a:t>
            </a:r>
            <a:r>
              <a:rPr lang="nl-NL" dirty="0">
                <a:solidFill>
                  <a:srgbClr val="1D2125"/>
                </a:solidFill>
                <a:highlight>
                  <a:srgbClr val="FFFFFF"/>
                </a:highlight>
                <a:latin typeface="-apple-system"/>
              </a:rPr>
              <a:t> of de </a:t>
            </a:r>
            <a:r>
              <a:rPr lang="nl-NL" i="1" dirty="0">
                <a:solidFill>
                  <a:srgbClr val="1D2125"/>
                </a:solidFill>
                <a:highlight>
                  <a:srgbClr val="FFFFFF"/>
                </a:highlight>
                <a:latin typeface="-apple-system"/>
              </a:rPr>
              <a:t>bit-</a:t>
            </a:r>
            <a:r>
              <a:rPr lang="nl-NL" i="1" dirty="0" err="1">
                <a:solidFill>
                  <a:srgbClr val="1D2125"/>
                </a:solidFill>
                <a:highlight>
                  <a:srgbClr val="FFFFFF"/>
                </a:highlight>
                <a:latin typeface="-apple-system"/>
              </a:rPr>
              <a:t>rate</a:t>
            </a:r>
            <a:r>
              <a:rPr lang="nl-NL" dirty="0">
                <a:solidFill>
                  <a:srgbClr val="1D2125"/>
                </a:solidFill>
                <a:highlight>
                  <a:srgbClr val="FFFFFF"/>
                </a:highlight>
                <a:latin typeface="-apple-system"/>
              </a:rPr>
              <a:t> wordt ingesteld hoeveel bits we gebruiken om elke sample te beschrijven. Hoe hoger de </a:t>
            </a:r>
            <a:r>
              <a:rPr lang="nl-NL" i="1" dirty="0">
                <a:solidFill>
                  <a:srgbClr val="1D2125"/>
                </a:solidFill>
                <a:highlight>
                  <a:srgbClr val="FFFFFF"/>
                </a:highlight>
                <a:latin typeface="-apple-system"/>
              </a:rPr>
              <a:t>bit-</a:t>
            </a:r>
            <a:r>
              <a:rPr lang="nl-NL" i="1" dirty="0" err="1">
                <a:solidFill>
                  <a:srgbClr val="1D2125"/>
                </a:solidFill>
                <a:highlight>
                  <a:srgbClr val="FFFFFF"/>
                </a:highlight>
                <a:latin typeface="-apple-system"/>
              </a:rPr>
              <a:t>rate</a:t>
            </a:r>
            <a:r>
              <a:rPr lang="nl-NL" dirty="0">
                <a:solidFill>
                  <a:srgbClr val="1D2125"/>
                </a:solidFill>
                <a:highlight>
                  <a:srgbClr val="FFFFFF"/>
                </a:highlight>
                <a:latin typeface="-apple-system"/>
              </a:rPr>
              <a:t>, hoe meer preciezer en waarheidsgetrouw dit zal zijn.</a:t>
            </a:r>
            <a:br>
              <a:rPr lang="nl-NL" dirty="0">
                <a:solidFill>
                  <a:srgbClr val="1D2125"/>
                </a:solidFill>
                <a:highlight>
                  <a:srgbClr val="FFFFFF"/>
                </a:highlight>
                <a:latin typeface="-apple-system"/>
              </a:rPr>
            </a:br>
            <a:endParaRPr lang="nl-NL" dirty="0">
              <a:solidFill>
                <a:srgbClr val="1D2125"/>
              </a:solidFill>
              <a:highlight>
                <a:srgbClr val="FFFFFF"/>
              </a:highlight>
              <a:latin typeface="-apple-system"/>
            </a:endParaRPr>
          </a:p>
          <a:p>
            <a:pPr marL="285750" indent="-285750">
              <a:buFont typeface="Arial" panose="020B0604020202020204" pitchFamily="34" charset="0"/>
              <a:buChar char="•"/>
            </a:pPr>
            <a:r>
              <a:rPr lang="nl-NL" dirty="0">
                <a:solidFill>
                  <a:srgbClr val="1D2125"/>
                </a:solidFill>
                <a:highlight>
                  <a:srgbClr val="FFFFFF"/>
                </a:highlight>
                <a:latin typeface="-apple-system"/>
              </a:rPr>
              <a:t>Dat betekent dat we zonder compressie hele grote geluidsbestanden kunnen krijgen.</a:t>
            </a:r>
            <a:br>
              <a:rPr lang="nl-NL" dirty="0">
                <a:solidFill>
                  <a:srgbClr val="1D2125"/>
                </a:solidFill>
                <a:highlight>
                  <a:srgbClr val="FFFFFF"/>
                </a:highlight>
                <a:latin typeface="-apple-system"/>
              </a:rPr>
            </a:br>
            <a:endParaRPr lang="nl-NL" dirty="0">
              <a:solidFill>
                <a:srgbClr val="1D2125"/>
              </a:solidFill>
              <a:highlight>
                <a:srgbClr val="FFFFFF"/>
              </a:highlight>
              <a:latin typeface="-apple-system"/>
            </a:endParaRPr>
          </a:p>
          <a:p>
            <a:pPr marL="285750" indent="-285750">
              <a:buFont typeface="Arial" panose="020B0604020202020204" pitchFamily="34" charset="0"/>
              <a:buChar char="•"/>
            </a:pPr>
            <a:r>
              <a:rPr lang="nl-NL" dirty="0">
                <a:solidFill>
                  <a:srgbClr val="1D2125"/>
                </a:solidFill>
                <a:highlight>
                  <a:srgbClr val="FFFFFF"/>
                </a:highlight>
                <a:latin typeface="-apple-system"/>
              </a:rPr>
              <a:t>Voor het opslaan en bewerken van geluid bestaan er vele soorten manieren van compressie, die we met geluidbewerkingsprogramma’s kunnen gebruiken.</a:t>
            </a:r>
            <a:br>
              <a:rPr lang="nl-NL" dirty="0">
                <a:solidFill>
                  <a:srgbClr val="1D2125"/>
                </a:solidFill>
                <a:highlight>
                  <a:srgbClr val="FFFFFF"/>
                </a:highlight>
                <a:latin typeface="-apple-system"/>
              </a:rPr>
            </a:br>
            <a:endParaRPr lang="nl-NL" dirty="0">
              <a:solidFill>
                <a:srgbClr val="1D2125"/>
              </a:solidFill>
              <a:highlight>
                <a:srgbClr val="FFFFFF"/>
              </a:highlight>
              <a:latin typeface="-apple-system"/>
            </a:endParaRPr>
          </a:p>
          <a:p>
            <a:pPr marL="285750" indent="-285750">
              <a:buFont typeface="Arial" panose="020B0604020202020204" pitchFamily="34" charset="0"/>
              <a:buChar char="•"/>
            </a:pPr>
            <a:r>
              <a:rPr lang="nl-NL" dirty="0">
                <a:solidFill>
                  <a:srgbClr val="1D2125"/>
                </a:solidFill>
                <a:highlight>
                  <a:srgbClr val="FFFFFF"/>
                </a:highlight>
                <a:latin typeface="-apple-system"/>
              </a:rPr>
              <a:t>Deze verschillende manieren van compressie worden </a:t>
            </a:r>
            <a:r>
              <a:rPr lang="nl-NL" i="1" dirty="0" err="1">
                <a:solidFill>
                  <a:srgbClr val="1D2125"/>
                </a:solidFill>
                <a:highlight>
                  <a:srgbClr val="FFFFFF"/>
                </a:highlight>
                <a:latin typeface="-apple-system"/>
              </a:rPr>
              <a:t>codecs</a:t>
            </a:r>
            <a:r>
              <a:rPr lang="nl-NL" dirty="0">
                <a:solidFill>
                  <a:srgbClr val="1D2125"/>
                </a:solidFill>
                <a:highlight>
                  <a:srgbClr val="FFFFFF"/>
                </a:highlight>
                <a:latin typeface="-apple-system"/>
              </a:rPr>
              <a:t> genoemd, waarvan MP3 de bekendste is.</a:t>
            </a:r>
            <a:br>
              <a:rPr lang="nl-NL" dirty="0">
                <a:solidFill>
                  <a:srgbClr val="1D2125"/>
                </a:solidFill>
                <a:highlight>
                  <a:srgbClr val="FFFFFF"/>
                </a:highlight>
                <a:latin typeface="-apple-system"/>
              </a:rPr>
            </a:br>
            <a:endParaRPr lang="nl-NL" dirty="0">
              <a:solidFill>
                <a:srgbClr val="1D2125"/>
              </a:solidFill>
              <a:highlight>
                <a:srgbClr val="FFFFFF"/>
              </a:highlight>
              <a:latin typeface="-apple-system"/>
            </a:endParaRPr>
          </a:p>
          <a:p>
            <a:pPr marL="285750" indent="-285750">
              <a:buFont typeface="Arial" panose="020B0604020202020204" pitchFamily="34" charset="0"/>
              <a:buChar char="•"/>
            </a:pPr>
            <a:r>
              <a:rPr lang="nl-NL" dirty="0">
                <a:solidFill>
                  <a:srgbClr val="1D2125"/>
                </a:solidFill>
                <a:highlight>
                  <a:srgbClr val="FFFFFF"/>
                </a:highlight>
                <a:latin typeface="-apple-system"/>
              </a:rPr>
              <a:t>Vaak zien we dat geluids- of audiobestanden een </a:t>
            </a:r>
            <a:r>
              <a:rPr lang="nl-NL" i="1" dirty="0">
                <a:solidFill>
                  <a:srgbClr val="1D2125"/>
                </a:solidFill>
                <a:highlight>
                  <a:srgbClr val="FFFFFF"/>
                </a:highlight>
                <a:latin typeface="-apple-system"/>
              </a:rPr>
              <a:t>extensie</a:t>
            </a:r>
            <a:r>
              <a:rPr lang="nl-NL" dirty="0">
                <a:solidFill>
                  <a:srgbClr val="1D2125"/>
                </a:solidFill>
                <a:highlight>
                  <a:srgbClr val="FFFFFF"/>
                </a:highlight>
                <a:latin typeface="-apple-system"/>
              </a:rPr>
              <a:t> krijgen die overeenkomt met de </a:t>
            </a:r>
            <a:r>
              <a:rPr lang="nl-NL" i="1" dirty="0" err="1">
                <a:solidFill>
                  <a:srgbClr val="1D2125"/>
                </a:solidFill>
                <a:highlight>
                  <a:srgbClr val="FFFFFF"/>
                </a:highlight>
                <a:latin typeface="-apple-system"/>
              </a:rPr>
              <a:t>codec</a:t>
            </a:r>
            <a:r>
              <a:rPr lang="nl-NL" dirty="0">
                <a:solidFill>
                  <a:srgbClr val="1D2125"/>
                </a:solidFill>
                <a:highlight>
                  <a:srgbClr val="FFFFFF"/>
                </a:highlight>
                <a:latin typeface="-apple-system"/>
              </a:rPr>
              <a:t> waarmee ze gemaakt zijn en waarmee ze ook afgespeeld kunnen worden.</a:t>
            </a:r>
            <a:br>
              <a:rPr lang="nl-NL" dirty="0">
                <a:solidFill>
                  <a:srgbClr val="1D2125"/>
                </a:solidFill>
                <a:highlight>
                  <a:srgbClr val="FFFFFF"/>
                </a:highlight>
                <a:latin typeface="-apple-system"/>
              </a:rPr>
            </a:br>
            <a:endParaRPr lang="nl-NL" dirty="0">
              <a:solidFill>
                <a:srgbClr val="1D2125"/>
              </a:solidFill>
              <a:highlight>
                <a:srgbClr val="FFFFFF"/>
              </a:highlight>
              <a:latin typeface="-apple-system"/>
            </a:endParaRPr>
          </a:p>
          <a:p>
            <a:pPr marL="285750" indent="-285750">
              <a:buFont typeface="Arial" panose="020B0604020202020204" pitchFamily="34" charset="0"/>
              <a:buChar char="•"/>
            </a:pPr>
            <a:r>
              <a:rPr lang="nl-NL" dirty="0">
                <a:solidFill>
                  <a:srgbClr val="1D2125"/>
                </a:solidFill>
                <a:highlight>
                  <a:srgbClr val="FFFFFF"/>
                </a:highlight>
                <a:latin typeface="-apple-system"/>
              </a:rPr>
              <a:t>De </a:t>
            </a:r>
            <a:r>
              <a:rPr lang="nl-NL" i="1" dirty="0" err="1">
                <a:solidFill>
                  <a:srgbClr val="1D2125"/>
                </a:solidFill>
                <a:highlight>
                  <a:srgbClr val="FFFFFF"/>
                </a:highlight>
                <a:latin typeface="-apple-system"/>
              </a:rPr>
              <a:t>codec</a:t>
            </a:r>
            <a:r>
              <a:rPr lang="nl-NL" dirty="0">
                <a:solidFill>
                  <a:srgbClr val="1D2125"/>
                </a:solidFill>
                <a:highlight>
                  <a:srgbClr val="FFFFFF"/>
                </a:highlight>
                <a:latin typeface="-apple-system"/>
              </a:rPr>
              <a:t> waarmee een geluidsbestand gemaakt is, noemen we daardoor vaak ook wel </a:t>
            </a:r>
            <a:br>
              <a:rPr lang="nl-NL" dirty="0">
                <a:solidFill>
                  <a:srgbClr val="1D2125"/>
                </a:solidFill>
                <a:highlight>
                  <a:srgbClr val="FFFFFF"/>
                </a:highlight>
                <a:latin typeface="-apple-system"/>
              </a:rPr>
            </a:br>
            <a:r>
              <a:rPr lang="nl-NL" i="1" dirty="0">
                <a:solidFill>
                  <a:srgbClr val="1D2125"/>
                </a:solidFill>
                <a:highlight>
                  <a:srgbClr val="FFFFFF"/>
                </a:highlight>
                <a:latin typeface="-apple-system"/>
              </a:rPr>
              <a:t>het formaat </a:t>
            </a:r>
            <a:r>
              <a:rPr lang="nl-NL" dirty="0">
                <a:solidFill>
                  <a:srgbClr val="1D2125"/>
                </a:solidFill>
                <a:highlight>
                  <a:srgbClr val="FFFFFF"/>
                </a:highlight>
                <a:latin typeface="-apple-system"/>
              </a:rPr>
              <a:t>van dat bestand.</a:t>
            </a:r>
          </a:p>
        </p:txBody>
      </p:sp>
    </p:spTree>
    <p:extLst>
      <p:ext uri="{BB962C8B-B14F-4D97-AF65-F5344CB8AC3E}">
        <p14:creationId xmlns:p14="http://schemas.microsoft.com/office/powerpoint/2010/main" val="400748859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1">
            <a:extLst>
              <a:ext uri="{FF2B5EF4-FFF2-40B4-BE49-F238E27FC236}">
                <a16:creationId xmlns:a16="http://schemas.microsoft.com/office/drawing/2014/main" id="{A7DE3BD2-7D94-A371-6639-A6CD6590085B}"/>
              </a:ext>
            </a:extLst>
          </p:cNvPr>
          <p:cNvSpPr txBox="1">
            <a:spLocks/>
          </p:cNvSpPr>
          <p:nvPr/>
        </p:nvSpPr>
        <p:spPr>
          <a:xfrm>
            <a:off x="838200" y="288734"/>
            <a:ext cx="9635836" cy="784602"/>
          </a:xfrm>
          <a:prstGeom prst="rect">
            <a:avLst/>
          </a:prstGeom>
        </p:spPr>
        <p:txBody>
          <a:bodyPr vert="horz" lIns="91440" tIns="45720" rIns="91440" bIns="45720" rtlCol="0" anchor="b">
            <a:normAutofit fontScale="92500" lnSpcReduction="2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nl-NL" dirty="0"/>
              <a:t>MP3, </a:t>
            </a:r>
            <a:r>
              <a:rPr lang="nl-NL" dirty="0" err="1"/>
              <a:t>wav</a:t>
            </a:r>
            <a:r>
              <a:rPr lang="nl-NL" dirty="0"/>
              <a:t>- en au-formaten</a:t>
            </a:r>
          </a:p>
        </p:txBody>
      </p:sp>
    </p:spTree>
    <p:extLst>
      <p:ext uri="{BB962C8B-B14F-4D97-AF65-F5344CB8AC3E}">
        <p14:creationId xmlns:p14="http://schemas.microsoft.com/office/powerpoint/2010/main" val="9629664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el 1">
            <a:extLst>
              <a:ext uri="{FF2B5EF4-FFF2-40B4-BE49-F238E27FC236}">
                <a16:creationId xmlns:a16="http://schemas.microsoft.com/office/drawing/2014/main" id="{2863898E-3D2D-D939-C1A4-114124D4A7F0}"/>
              </a:ext>
            </a:extLst>
          </p:cNvPr>
          <p:cNvSpPr txBox="1">
            <a:spLocks/>
          </p:cNvSpPr>
          <p:nvPr/>
        </p:nvSpPr>
        <p:spPr>
          <a:xfrm>
            <a:off x="838200" y="288734"/>
            <a:ext cx="4185062" cy="784602"/>
          </a:xfrm>
          <a:prstGeom prst="rect">
            <a:avLst/>
          </a:prstGeom>
        </p:spPr>
        <p:txBody>
          <a:bodyPr vert="horz" lIns="91440" tIns="45720" rIns="91440" bIns="45720" rtlCol="0" anchor="b">
            <a:normAutofit fontScale="92500" lnSpcReduction="2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nl-NL" dirty="0"/>
              <a:t>Wat is geluid?</a:t>
            </a:r>
          </a:p>
        </p:txBody>
      </p:sp>
    </p:spTree>
    <p:extLst>
      <p:ext uri="{BB962C8B-B14F-4D97-AF65-F5344CB8AC3E}">
        <p14:creationId xmlns:p14="http://schemas.microsoft.com/office/powerpoint/2010/main" val="428199659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1">
            <a:extLst>
              <a:ext uri="{FF2B5EF4-FFF2-40B4-BE49-F238E27FC236}">
                <a16:creationId xmlns:a16="http://schemas.microsoft.com/office/drawing/2014/main" id="{A7DE3BD2-7D94-A371-6639-A6CD6590085B}"/>
              </a:ext>
            </a:extLst>
          </p:cNvPr>
          <p:cNvSpPr txBox="1">
            <a:spLocks/>
          </p:cNvSpPr>
          <p:nvPr/>
        </p:nvSpPr>
        <p:spPr>
          <a:xfrm>
            <a:off x="838200" y="288734"/>
            <a:ext cx="9635836" cy="784602"/>
          </a:xfrm>
          <a:prstGeom prst="rect">
            <a:avLst/>
          </a:prstGeom>
        </p:spPr>
        <p:txBody>
          <a:bodyPr vert="horz" lIns="91440" tIns="45720" rIns="91440" bIns="45720" rtlCol="0" anchor="b">
            <a:normAutofit fontScale="92500" lnSpcReduction="2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nl-NL" dirty="0"/>
              <a:t>MP3, </a:t>
            </a:r>
            <a:r>
              <a:rPr lang="nl-NL" dirty="0" err="1"/>
              <a:t>wav</a:t>
            </a:r>
            <a:r>
              <a:rPr lang="nl-NL" dirty="0"/>
              <a:t>- en au-formaten</a:t>
            </a:r>
          </a:p>
        </p:txBody>
      </p:sp>
      <p:sp>
        <p:nvSpPr>
          <p:cNvPr id="5" name="Tekstvak 4">
            <a:extLst>
              <a:ext uri="{FF2B5EF4-FFF2-40B4-BE49-F238E27FC236}">
                <a16:creationId xmlns:a16="http://schemas.microsoft.com/office/drawing/2014/main" id="{0EC8BF03-EAA7-2F6F-8D8E-798FB9E003CE}"/>
              </a:ext>
            </a:extLst>
          </p:cNvPr>
          <p:cNvSpPr txBox="1"/>
          <p:nvPr/>
        </p:nvSpPr>
        <p:spPr>
          <a:xfrm>
            <a:off x="930562" y="1502218"/>
            <a:ext cx="9740901" cy="646331"/>
          </a:xfrm>
          <a:prstGeom prst="rect">
            <a:avLst/>
          </a:prstGeom>
          <a:noFill/>
        </p:spPr>
        <p:txBody>
          <a:bodyPr wrap="square">
            <a:spAutoFit/>
          </a:bodyPr>
          <a:lstStyle/>
          <a:p>
            <a:pPr marL="285750" indent="-285750">
              <a:buFont typeface="Arial" panose="020B0604020202020204" pitchFamily="34" charset="0"/>
              <a:buChar char="•"/>
            </a:pPr>
            <a:r>
              <a:rPr lang="nl-NL" dirty="0"/>
              <a:t>Bij het gebruik van de MP3-codec is de toonhoogte beperkt, waardoor hele hoge tonen bij MP3 niet worden opgenomen. De compressie is daardoor </a:t>
            </a:r>
            <a:r>
              <a:rPr lang="nl-NL" i="1" dirty="0" err="1"/>
              <a:t>lossy</a:t>
            </a:r>
            <a:r>
              <a:rPr lang="nl-NL" dirty="0"/>
              <a:t>, niet </a:t>
            </a:r>
            <a:r>
              <a:rPr lang="nl-NL" dirty="0" err="1"/>
              <a:t>verliesloos</a:t>
            </a:r>
            <a:r>
              <a:rPr lang="nl-NL" dirty="0"/>
              <a:t> of niet </a:t>
            </a:r>
            <a:r>
              <a:rPr lang="nl-NL" i="1" dirty="0" err="1"/>
              <a:t>lossless</a:t>
            </a:r>
            <a:r>
              <a:rPr lang="nl-NL" dirty="0"/>
              <a:t>.</a:t>
            </a:r>
            <a:endParaRPr lang="nl-NL" dirty="0">
              <a:solidFill>
                <a:srgbClr val="1D2125"/>
              </a:solidFill>
              <a:highlight>
                <a:srgbClr val="FFFFFF"/>
              </a:highlight>
              <a:latin typeface="-apple-system"/>
            </a:endParaRPr>
          </a:p>
        </p:txBody>
      </p:sp>
    </p:spTree>
    <p:extLst>
      <p:ext uri="{BB962C8B-B14F-4D97-AF65-F5344CB8AC3E}">
        <p14:creationId xmlns:p14="http://schemas.microsoft.com/office/powerpoint/2010/main" val="130070642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1">
            <a:extLst>
              <a:ext uri="{FF2B5EF4-FFF2-40B4-BE49-F238E27FC236}">
                <a16:creationId xmlns:a16="http://schemas.microsoft.com/office/drawing/2014/main" id="{A7DE3BD2-7D94-A371-6639-A6CD6590085B}"/>
              </a:ext>
            </a:extLst>
          </p:cNvPr>
          <p:cNvSpPr txBox="1">
            <a:spLocks/>
          </p:cNvSpPr>
          <p:nvPr/>
        </p:nvSpPr>
        <p:spPr>
          <a:xfrm>
            <a:off x="838200" y="288734"/>
            <a:ext cx="9635836" cy="784602"/>
          </a:xfrm>
          <a:prstGeom prst="rect">
            <a:avLst/>
          </a:prstGeom>
        </p:spPr>
        <p:txBody>
          <a:bodyPr vert="horz" lIns="91440" tIns="45720" rIns="91440" bIns="45720" rtlCol="0" anchor="b">
            <a:normAutofit fontScale="92500" lnSpcReduction="2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nl-NL" dirty="0"/>
              <a:t>MP3, </a:t>
            </a:r>
            <a:r>
              <a:rPr lang="nl-NL" dirty="0" err="1"/>
              <a:t>wav</a:t>
            </a:r>
            <a:r>
              <a:rPr lang="nl-NL" dirty="0"/>
              <a:t>- en au-formaten</a:t>
            </a:r>
          </a:p>
        </p:txBody>
      </p:sp>
      <p:sp>
        <p:nvSpPr>
          <p:cNvPr id="5" name="Tekstvak 4">
            <a:extLst>
              <a:ext uri="{FF2B5EF4-FFF2-40B4-BE49-F238E27FC236}">
                <a16:creationId xmlns:a16="http://schemas.microsoft.com/office/drawing/2014/main" id="{0EC8BF03-EAA7-2F6F-8D8E-798FB9E003CE}"/>
              </a:ext>
            </a:extLst>
          </p:cNvPr>
          <p:cNvSpPr txBox="1"/>
          <p:nvPr/>
        </p:nvSpPr>
        <p:spPr>
          <a:xfrm>
            <a:off x="930562" y="1502218"/>
            <a:ext cx="9740901" cy="1200329"/>
          </a:xfrm>
          <a:prstGeom prst="rect">
            <a:avLst/>
          </a:prstGeom>
          <a:noFill/>
        </p:spPr>
        <p:txBody>
          <a:bodyPr wrap="square">
            <a:spAutoFit/>
          </a:bodyPr>
          <a:lstStyle/>
          <a:p>
            <a:pPr marL="285750" indent="-285750">
              <a:buFont typeface="Arial" panose="020B0604020202020204" pitchFamily="34" charset="0"/>
              <a:buChar char="•"/>
            </a:pPr>
            <a:r>
              <a:rPr lang="nl-NL" dirty="0"/>
              <a:t>Bij het gebruik van de MP3-codec is de toonhoogte beperkt, waardoor hele hoge tonen bij MP3 niet worden opgenomen. De compressie is daardoor </a:t>
            </a:r>
            <a:r>
              <a:rPr lang="nl-NL" i="1" dirty="0" err="1"/>
              <a:t>lossy</a:t>
            </a:r>
            <a:r>
              <a:rPr lang="nl-NL" dirty="0"/>
              <a:t>, niet </a:t>
            </a:r>
            <a:r>
              <a:rPr lang="nl-NL" dirty="0" err="1"/>
              <a:t>verliesloos</a:t>
            </a:r>
            <a:r>
              <a:rPr lang="nl-NL" dirty="0"/>
              <a:t> of niet </a:t>
            </a:r>
            <a:r>
              <a:rPr lang="nl-NL" i="1" dirty="0" err="1"/>
              <a:t>lossless</a:t>
            </a:r>
            <a:r>
              <a:rPr lang="nl-NL" dirty="0"/>
              <a:t>.</a:t>
            </a:r>
            <a:br>
              <a:rPr lang="nl-NL" dirty="0"/>
            </a:br>
            <a:endParaRPr lang="nl-NL" dirty="0"/>
          </a:p>
          <a:p>
            <a:pPr marL="285750" indent="-285750">
              <a:buFont typeface="Arial" panose="020B0604020202020204" pitchFamily="34" charset="0"/>
              <a:buChar char="•"/>
            </a:pPr>
            <a:r>
              <a:rPr lang="nl-NL" dirty="0">
                <a:solidFill>
                  <a:srgbClr val="1D2125"/>
                </a:solidFill>
                <a:highlight>
                  <a:srgbClr val="FFFFFF"/>
                </a:highlight>
                <a:latin typeface="-apple-system"/>
              </a:rPr>
              <a:t>Andere bekende geluidsformaten zijn wave (.</a:t>
            </a:r>
            <a:r>
              <a:rPr lang="nl-NL" dirty="0" err="1">
                <a:solidFill>
                  <a:srgbClr val="1D2125"/>
                </a:solidFill>
                <a:highlight>
                  <a:srgbClr val="FFFFFF"/>
                </a:highlight>
                <a:latin typeface="-apple-system"/>
              </a:rPr>
              <a:t>wav</a:t>
            </a:r>
            <a:r>
              <a:rPr lang="nl-NL" dirty="0">
                <a:solidFill>
                  <a:srgbClr val="1D2125"/>
                </a:solidFill>
                <a:highlight>
                  <a:srgbClr val="FFFFFF"/>
                </a:highlight>
                <a:latin typeface="-apple-system"/>
              </a:rPr>
              <a:t>) en audio (.au).</a:t>
            </a:r>
          </a:p>
        </p:txBody>
      </p:sp>
    </p:spTree>
    <p:extLst>
      <p:ext uri="{BB962C8B-B14F-4D97-AF65-F5344CB8AC3E}">
        <p14:creationId xmlns:p14="http://schemas.microsoft.com/office/powerpoint/2010/main" val="234568418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1">
            <a:extLst>
              <a:ext uri="{FF2B5EF4-FFF2-40B4-BE49-F238E27FC236}">
                <a16:creationId xmlns:a16="http://schemas.microsoft.com/office/drawing/2014/main" id="{A7DE3BD2-7D94-A371-6639-A6CD6590085B}"/>
              </a:ext>
            </a:extLst>
          </p:cNvPr>
          <p:cNvSpPr txBox="1">
            <a:spLocks/>
          </p:cNvSpPr>
          <p:nvPr/>
        </p:nvSpPr>
        <p:spPr>
          <a:xfrm>
            <a:off x="838200" y="288734"/>
            <a:ext cx="9635836" cy="784602"/>
          </a:xfrm>
          <a:prstGeom prst="rect">
            <a:avLst/>
          </a:prstGeom>
        </p:spPr>
        <p:txBody>
          <a:bodyPr vert="horz" lIns="91440" tIns="45720" rIns="91440" bIns="45720" rtlCol="0" anchor="b">
            <a:normAutofit fontScale="92500" lnSpcReduction="2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nl-NL" dirty="0"/>
              <a:t>MP3, </a:t>
            </a:r>
            <a:r>
              <a:rPr lang="nl-NL" dirty="0" err="1"/>
              <a:t>wav</a:t>
            </a:r>
            <a:r>
              <a:rPr lang="nl-NL" dirty="0"/>
              <a:t>- en au-formaten</a:t>
            </a:r>
          </a:p>
        </p:txBody>
      </p:sp>
      <p:sp>
        <p:nvSpPr>
          <p:cNvPr id="5" name="Tekstvak 4">
            <a:extLst>
              <a:ext uri="{FF2B5EF4-FFF2-40B4-BE49-F238E27FC236}">
                <a16:creationId xmlns:a16="http://schemas.microsoft.com/office/drawing/2014/main" id="{0EC8BF03-EAA7-2F6F-8D8E-798FB9E003CE}"/>
              </a:ext>
            </a:extLst>
          </p:cNvPr>
          <p:cNvSpPr txBox="1"/>
          <p:nvPr/>
        </p:nvSpPr>
        <p:spPr>
          <a:xfrm>
            <a:off x="930562" y="1502218"/>
            <a:ext cx="9740901" cy="2031325"/>
          </a:xfrm>
          <a:prstGeom prst="rect">
            <a:avLst/>
          </a:prstGeom>
          <a:noFill/>
        </p:spPr>
        <p:txBody>
          <a:bodyPr wrap="square">
            <a:spAutoFit/>
          </a:bodyPr>
          <a:lstStyle/>
          <a:p>
            <a:pPr marL="285750" indent="-285750">
              <a:buFont typeface="Arial" panose="020B0604020202020204" pitchFamily="34" charset="0"/>
              <a:buChar char="•"/>
            </a:pPr>
            <a:r>
              <a:rPr lang="nl-NL" dirty="0"/>
              <a:t>Bij het gebruik van de MP3-codec is de toonhoogte beperkt, waardoor hele hoge tonen bij MP3 niet worden opgenomen. De compressie is daardoor </a:t>
            </a:r>
            <a:r>
              <a:rPr lang="nl-NL" i="1" dirty="0" err="1"/>
              <a:t>lossy</a:t>
            </a:r>
            <a:r>
              <a:rPr lang="nl-NL" dirty="0"/>
              <a:t>, niet </a:t>
            </a:r>
            <a:r>
              <a:rPr lang="nl-NL" dirty="0" err="1"/>
              <a:t>verliesloos</a:t>
            </a:r>
            <a:r>
              <a:rPr lang="nl-NL" dirty="0"/>
              <a:t> of niet </a:t>
            </a:r>
            <a:r>
              <a:rPr lang="nl-NL" i="1" dirty="0" err="1"/>
              <a:t>lossless</a:t>
            </a:r>
            <a:r>
              <a:rPr lang="nl-NL" dirty="0"/>
              <a:t>.</a:t>
            </a:r>
            <a:br>
              <a:rPr lang="nl-NL" dirty="0"/>
            </a:br>
            <a:endParaRPr lang="nl-NL" dirty="0"/>
          </a:p>
          <a:p>
            <a:pPr marL="285750" indent="-285750">
              <a:buFont typeface="Arial" panose="020B0604020202020204" pitchFamily="34" charset="0"/>
              <a:buChar char="•"/>
            </a:pPr>
            <a:r>
              <a:rPr lang="nl-NL" dirty="0">
                <a:solidFill>
                  <a:srgbClr val="1D2125"/>
                </a:solidFill>
                <a:highlight>
                  <a:srgbClr val="FFFFFF"/>
                </a:highlight>
                <a:latin typeface="-apple-system"/>
              </a:rPr>
              <a:t>Andere bekende geluidsformaten zijn wave (.</a:t>
            </a:r>
            <a:r>
              <a:rPr lang="nl-NL" dirty="0" err="1">
                <a:solidFill>
                  <a:srgbClr val="1D2125"/>
                </a:solidFill>
                <a:highlight>
                  <a:srgbClr val="FFFFFF"/>
                </a:highlight>
                <a:latin typeface="-apple-system"/>
              </a:rPr>
              <a:t>wav</a:t>
            </a:r>
            <a:r>
              <a:rPr lang="nl-NL" dirty="0">
                <a:solidFill>
                  <a:srgbClr val="1D2125"/>
                </a:solidFill>
                <a:highlight>
                  <a:srgbClr val="FFFFFF"/>
                </a:highlight>
                <a:latin typeface="-apple-system"/>
              </a:rPr>
              <a:t>) en audio (.au).</a:t>
            </a:r>
            <a:br>
              <a:rPr lang="nl-NL" dirty="0">
                <a:solidFill>
                  <a:srgbClr val="1D2125"/>
                </a:solidFill>
                <a:highlight>
                  <a:srgbClr val="FFFFFF"/>
                </a:highlight>
                <a:latin typeface="-apple-system"/>
              </a:rPr>
            </a:br>
            <a:endParaRPr lang="nl-NL" dirty="0">
              <a:solidFill>
                <a:srgbClr val="1D2125"/>
              </a:solidFill>
              <a:highlight>
                <a:srgbClr val="FFFFFF"/>
              </a:highlight>
              <a:latin typeface="-apple-system"/>
            </a:endParaRPr>
          </a:p>
          <a:p>
            <a:pPr marL="285750" indent="-285750">
              <a:buFont typeface="Arial" panose="020B0604020202020204" pitchFamily="34" charset="0"/>
              <a:buChar char="•"/>
            </a:pPr>
            <a:r>
              <a:rPr lang="nl-NL" b="0" i="0" dirty="0">
                <a:solidFill>
                  <a:srgbClr val="1D2125"/>
                </a:solidFill>
                <a:effectLst/>
                <a:highlight>
                  <a:srgbClr val="FFFFFF"/>
                </a:highlight>
                <a:latin typeface="-apple-system"/>
              </a:rPr>
              <a:t>Verschillen tussen deze laatste twee formaten gaan onder meer over de </a:t>
            </a:r>
            <a:r>
              <a:rPr lang="nl-NL" b="0" i="1" dirty="0">
                <a:solidFill>
                  <a:srgbClr val="1D2125"/>
                </a:solidFill>
                <a:effectLst/>
                <a:highlight>
                  <a:srgbClr val="FFFFFF"/>
                </a:highlight>
                <a:latin typeface="-apple-system"/>
              </a:rPr>
              <a:t>sample-</a:t>
            </a:r>
            <a:r>
              <a:rPr lang="nl-NL" b="0" i="1" dirty="0" err="1">
                <a:solidFill>
                  <a:srgbClr val="1D2125"/>
                </a:solidFill>
                <a:effectLst/>
                <a:highlight>
                  <a:srgbClr val="FFFFFF"/>
                </a:highlight>
                <a:latin typeface="-apple-system"/>
              </a:rPr>
              <a:t>rate</a:t>
            </a:r>
            <a:r>
              <a:rPr lang="nl-NL" b="0" i="0" dirty="0">
                <a:solidFill>
                  <a:srgbClr val="1D2125"/>
                </a:solidFill>
                <a:effectLst/>
                <a:highlight>
                  <a:srgbClr val="FFFFFF"/>
                </a:highlight>
                <a:latin typeface="-apple-system"/>
              </a:rPr>
              <a:t>, het aantal keren per seconde waarin de hoogte van de golf gemeten wordt.</a:t>
            </a:r>
            <a:endParaRPr lang="nl-NL" dirty="0">
              <a:solidFill>
                <a:srgbClr val="1D2125"/>
              </a:solidFill>
              <a:highlight>
                <a:srgbClr val="FFFFFF"/>
              </a:highlight>
              <a:latin typeface="-apple-system"/>
            </a:endParaRPr>
          </a:p>
        </p:txBody>
      </p:sp>
    </p:spTree>
    <p:extLst>
      <p:ext uri="{BB962C8B-B14F-4D97-AF65-F5344CB8AC3E}">
        <p14:creationId xmlns:p14="http://schemas.microsoft.com/office/powerpoint/2010/main" val="26081782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1">
            <a:extLst>
              <a:ext uri="{FF2B5EF4-FFF2-40B4-BE49-F238E27FC236}">
                <a16:creationId xmlns:a16="http://schemas.microsoft.com/office/drawing/2014/main" id="{A7DE3BD2-7D94-A371-6639-A6CD6590085B}"/>
              </a:ext>
            </a:extLst>
          </p:cNvPr>
          <p:cNvSpPr txBox="1">
            <a:spLocks/>
          </p:cNvSpPr>
          <p:nvPr/>
        </p:nvSpPr>
        <p:spPr>
          <a:xfrm>
            <a:off x="838200" y="288734"/>
            <a:ext cx="9635836" cy="784602"/>
          </a:xfrm>
          <a:prstGeom prst="rect">
            <a:avLst/>
          </a:prstGeom>
        </p:spPr>
        <p:txBody>
          <a:bodyPr vert="horz" lIns="91440" tIns="45720" rIns="91440" bIns="45720" rtlCol="0" anchor="b">
            <a:normAutofit fontScale="92500" lnSpcReduction="2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nl-NL" dirty="0"/>
              <a:t>MP3, </a:t>
            </a:r>
            <a:r>
              <a:rPr lang="nl-NL" dirty="0" err="1"/>
              <a:t>wav</a:t>
            </a:r>
            <a:r>
              <a:rPr lang="nl-NL" dirty="0"/>
              <a:t>- en au-formaten</a:t>
            </a:r>
          </a:p>
        </p:txBody>
      </p:sp>
      <p:sp>
        <p:nvSpPr>
          <p:cNvPr id="5" name="Tekstvak 4">
            <a:extLst>
              <a:ext uri="{FF2B5EF4-FFF2-40B4-BE49-F238E27FC236}">
                <a16:creationId xmlns:a16="http://schemas.microsoft.com/office/drawing/2014/main" id="{0EC8BF03-EAA7-2F6F-8D8E-798FB9E003CE}"/>
              </a:ext>
            </a:extLst>
          </p:cNvPr>
          <p:cNvSpPr txBox="1"/>
          <p:nvPr/>
        </p:nvSpPr>
        <p:spPr>
          <a:xfrm>
            <a:off x="930562" y="1502218"/>
            <a:ext cx="9740901" cy="2585323"/>
          </a:xfrm>
          <a:prstGeom prst="rect">
            <a:avLst/>
          </a:prstGeom>
          <a:noFill/>
        </p:spPr>
        <p:txBody>
          <a:bodyPr wrap="square">
            <a:spAutoFit/>
          </a:bodyPr>
          <a:lstStyle/>
          <a:p>
            <a:pPr marL="285750" indent="-285750">
              <a:buFont typeface="Arial" panose="020B0604020202020204" pitchFamily="34" charset="0"/>
              <a:buChar char="•"/>
            </a:pPr>
            <a:r>
              <a:rPr lang="nl-NL" dirty="0"/>
              <a:t>Bij het gebruik van de MP3-codec is de toonhoogte beperkt, waardoor hele hoge tonen bij MP3 niet worden opgenomen. De compressie is daardoor </a:t>
            </a:r>
            <a:r>
              <a:rPr lang="nl-NL" i="1" dirty="0" err="1"/>
              <a:t>lossy</a:t>
            </a:r>
            <a:r>
              <a:rPr lang="nl-NL" dirty="0"/>
              <a:t>, niet </a:t>
            </a:r>
            <a:r>
              <a:rPr lang="nl-NL" dirty="0" err="1"/>
              <a:t>verliesloos</a:t>
            </a:r>
            <a:r>
              <a:rPr lang="nl-NL" dirty="0"/>
              <a:t> of niet </a:t>
            </a:r>
            <a:r>
              <a:rPr lang="nl-NL" i="1" dirty="0" err="1"/>
              <a:t>lossless</a:t>
            </a:r>
            <a:r>
              <a:rPr lang="nl-NL" dirty="0"/>
              <a:t>.</a:t>
            </a:r>
            <a:br>
              <a:rPr lang="nl-NL" dirty="0"/>
            </a:br>
            <a:endParaRPr lang="nl-NL" dirty="0"/>
          </a:p>
          <a:p>
            <a:pPr marL="285750" indent="-285750">
              <a:buFont typeface="Arial" panose="020B0604020202020204" pitchFamily="34" charset="0"/>
              <a:buChar char="•"/>
            </a:pPr>
            <a:r>
              <a:rPr lang="nl-NL" dirty="0">
                <a:solidFill>
                  <a:srgbClr val="1D2125"/>
                </a:solidFill>
                <a:highlight>
                  <a:srgbClr val="FFFFFF"/>
                </a:highlight>
                <a:latin typeface="-apple-system"/>
              </a:rPr>
              <a:t>Andere bekende geluidsformaten zijn wave (.</a:t>
            </a:r>
            <a:r>
              <a:rPr lang="nl-NL" dirty="0" err="1">
                <a:solidFill>
                  <a:srgbClr val="1D2125"/>
                </a:solidFill>
                <a:highlight>
                  <a:srgbClr val="FFFFFF"/>
                </a:highlight>
                <a:latin typeface="-apple-system"/>
              </a:rPr>
              <a:t>wav</a:t>
            </a:r>
            <a:r>
              <a:rPr lang="nl-NL" dirty="0">
                <a:solidFill>
                  <a:srgbClr val="1D2125"/>
                </a:solidFill>
                <a:highlight>
                  <a:srgbClr val="FFFFFF"/>
                </a:highlight>
                <a:latin typeface="-apple-system"/>
              </a:rPr>
              <a:t>) en audio (.au).</a:t>
            </a:r>
            <a:br>
              <a:rPr lang="nl-NL" dirty="0">
                <a:solidFill>
                  <a:srgbClr val="1D2125"/>
                </a:solidFill>
                <a:highlight>
                  <a:srgbClr val="FFFFFF"/>
                </a:highlight>
                <a:latin typeface="-apple-system"/>
              </a:rPr>
            </a:br>
            <a:endParaRPr lang="nl-NL" dirty="0">
              <a:solidFill>
                <a:srgbClr val="1D2125"/>
              </a:solidFill>
              <a:highlight>
                <a:srgbClr val="FFFFFF"/>
              </a:highlight>
              <a:latin typeface="-apple-system"/>
            </a:endParaRPr>
          </a:p>
          <a:p>
            <a:pPr marL="285750" indent="-285750">
              <a:buFont typeface="Arial" panose="020B0604020202020204" pitchFamily="34" charset="0"/>
              <a:buChar char="•"/>
            </a:pPr>
            <a:r>
              <a:rPr lang="nl-NL" b="0" i="0" dirty="0">
                <a:solidFill>
                  <a:srgbClr val="1D2125"/>
                </a:solidFill>
                <a:effectLst/>
                <a:highlight>
                  <a:srgbClr val="FFFFFF"/>
                </a:highlight>
                <a:latin typeface="-apple-system"/>
              </a:rPr>
              <a:t>Verschillen tussen deze laatste twee formaten gaan onder meer over de </a:t>
            </a:r>
            <a:r>
              <a:rPr lang="nl-NL" b="0" i="1" dirty="0">
                <a:solidFill>
                  <a:srgbClr val="1D2125"/>
                </a:solidFill>
                <a:effectLst/>
                <a:highlight>
                  <a:srgbClr val="FFFFFF"/>
                </a:highlight>
                <a:latin typeface="-apple-system"/>
              </a:rPr>
              <a:t>sample-</a:t>
            </a:r>
            <a:r>
              <a:rPr lang="nl-NL" b="0" i="1" dirty="0" err="1">
                <a:solidFill>
                  <a:srgbClr val="1D2125"/>
                </a:solidFill>
                <a:effectLst/>
                <a:highlight>
                  <a:srgbClr val="FFFFFF"/>
                </a:highlight>
                <a:latin typeface="-apple-system"/>
              </a:rPr>
              <a:t>rate</a:t>
            </a:r>
            <a:r>
              <a:rPr lang="nl-NL" b="0" i="0" dirty="0">
                <a:solidFill>
                  <a:srgbClr val="1D2125"/>
                </a:solidFill>
                <a:effectLst/>
                <a:highlight>
                  <a:srgbClr val="FFFFFF"/>
                </a:highlight>
                <a:latin typeface="-apple-system"/>
              </a:rPr>
              <a:t>, het aantal keren per seconde waarin de hoogte van de golf gemeten wordt.</a:t>
            </a:r>
            <a:br>
              <a:rPr lang="nl-NL" b="0" i="0" dirty="0">
                <a:solidFill>
                  <a:srgbClr val="1D2125"/>
                </a:solidFill>
                <a:effectLst/>
                <a:highlight>
                  <a:srgbClr val="FFFFFF"/>
                </a:highlight>
                <a:latin typeface="-apple-system"/>
              </a:rPr>
            </a:br>
            <a:endParaRPr lang="nl-NL" b="0" i="0" dirty="0">
              <a:solidFill>
                <a:srgbClr val="1D2125"/>
              </a:solidFill>
              <a:effectLst/>
              <a:highlight>
                <a:srgbClr val="FFFFFF"/>
              </a:highlight>
              <a:latin typeface="-apple-system"/>
            </a:endParaRPr>
          </a:p>
          <a:p>
            <a:pPr marL="285750" indent="-285750">
              <a:buFont typeface="Arial" panose="020B0604020202020204" pitchFamily="34" charset="0"/>
              <a:buChar char="•"/>
            </a:pPr>
            <a:r>
              <a:rPr lang="nl-NL" b="0" i="0" dirty="0">
                <a:solidFill>
                  <a:srgbClr val="1D2125"/>
                </a:solidFill>
                <a:effectLst/>
                <a:highlight>
                  <a:srgbClr val="FFFFFF"/>
                </a:highlight>
                <a:latin typeface="-apple-system"/>
              </a:rPr>
              <a:t>Audio- of au-bestanden zijn </a:t>
            </a:r>
            <a:r>
              <a:rPr lang="nl-NL" b="0" i="0" dirty="0" err="1">
                <a:solidFill>
                  <a:srgbClr val="1D2125"/>
                </a:solidFill>
                <a:effectLst/>
                <a:highlight>
                  <a:srgbClr val="FFFFFF"/>
                </a:highlight>
                <a:latin typeface="-apple-system"/>
              </a:rPr>
              <a:t>ongecomprimeerde</a:t>
            </a:r>
            <a:r>
              <a:rPr lang="nl-NL" b="0" i="0" dirty="0">
                <a:solidFill>
                  <a:srgbClr val="1D2125"/>
                </a:solidFill>
                <a:effectLst/>
                <a:highlight>
                  <a:srgbClr val="FFFFFF"/>
                </a:highlight>
                <a:latin typeface="-apple-system"/>
              </a:rPr>
              <a:t> bestanden die op muziek-cd’s gebruikt worden. </a:t>
            </a:r>
            <a:endParaRPr lang="nl-NL" dirty="0">
              <a:solidFill>
                <a:srgbClr val="1D2125"/>
              </a:solidFill>
              <a:highlight>
                <a:srgbClr val="FFFFFF"/>
              </a:highlight>
              <a:latin typeface="-apple-system"/>
            </a:endParaRPr>
          </a:p>
        </p:txBody>
      </p:sp>
    </p:spTree>
    <p:extLst>
      <p:ext uri="{BB962C8B-B14F-4D97-AF65-F5344CB8AC3E}">
        <p14:creationId xmlns:p14="http://schemas.microsoft.com/office/powerpoint/2010/main" val="52995124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1">
            <a:extLst>
              <a:ext uri="{FF2B5EF4-FFF2-40B4-BE49-F238E27FC236}">
                <a16:creationId xmlns:a16="http://schemas.microsoft.com/office/drawing/2014/main" id="{A7DE3BD2-7D94-A371-6639-A6CD6590085B}"/>
              </a:ext>
            </a:extLst>
          </p:cNvPr>
          <p:cNvSpPr txBox="1">
            <a:spLocks/>
          </p:cNvSpPr>
          <p:nvPr/>
        </p:nvSpPr>
        <p:spPr>
          <a:xfrm>
            <a:off x="838200" y="288734"/>
            <a:ext cx="9635836" cy="784602"/>
          </a:xfrm>
          <a:prstGeom prst="rect">
            <a:avLst/>
          </a:prstGeom>
        </p:spPr>
        <p:txBody>
          <a:bodyPr vert="horz" lIns="91440" tIns="45720" rIns="91440" bIns="45720" rtlCol="0" anchor="b">
            <a:normAutofit fontScale="92500" lnSpcReduction="2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nl-NL" dirty="0"/>
              <a:t>MP3, </a:t>
            </a:r>
            <a:r>
              <a:rPr lang="nl-NL" dirty="0" err="1"/>
              <a:t>wav</a:t>
            </a:r>
            <a:r>
              <a:rPr lang="nl-NL" dirty="0"/>
              <a:t>- en au-formaten</a:t>
            </a:r>
          </a:p>
        </p:txBody>
      </p:sp>
      <p:sp>
        <p:nvSpPr>
          <p:cNvPr id="5" name="Tekstvak 4">
            <a:extLst>
              <a:ext uri="{FF2B5EF4-FFF2-40B4-BE49-F238E27FC236}">
                <a16:creationId xmlns:a16="http://schemas.microsoft.com/office/drawing/2014/main" id="{0EC8BF03-EAA7-2F6F-8D8E-798FB9E003CE}"/>
              </a:ext>
            </a:extLst>
          </p:cNvPr>
          <p:cNvSpPr txBox="1"/>
          <p:nvPr/>
        </p:nvSpPr>
        <p:spPr>
          <a:xfrm>
            <a:off x="930562" y="1502218"/>
            <a:ext cx="9740901" cy="3416320"/>
          </a:xfrm>
          <a:prstGeom prst="rect">
            <a:avLst/>
          </a:prstGeom>
          <a:noFill/>
        </p:spPr>
        <p:txBody>
          <a:bodyPr wrap="square">
            <a:spAutoFit/>
          </a:bodyPr>
          <a:lstStyle/>
          <a:p>
            <a:pPr marL="285750" indent="-285750">
              <a:buFont typeface="Arial" panose="020B0604020202020204" pitchFamily="34" charset="0"/>
              <a:buChar char="•"/>
            </a:pPr>
            <a:r>
              <a:rPr lang="nl-NL" dirty="0"/>
              <a:t>Bij het gebruik van de MP3-codec is de toonhoogte beperkt, waardoor hele hoge tonen bij MP3 niet worden opgenomen. De compressie is daardoor </a:t>
            </a:r>
            <a:r>
              <a:rPr lang="nl-NL" i="1" dirty="0" err="1"/>
              <a:t>lossy</a:t>
            </a:r>
            <a:r>
              <a:rPr lang="nl-NL" dirty="0"/>
              <a:t>, niet </a:t>
            </a:r>
            <a:r>
              <a:rPr lang="nl-NL" dirty="0" err="1"/>
              <a:t>verliesloos</a:t>
            </a:r>
            <a:r>
              <a:rPr lang="nl-NL" dirty="0"/>
              <a:t> of niet </a:t>
            </a:r>
            <a:r>
              <a:rPr lang="nl-NL" i="1" dirty="0" err="1"/>
              <a:t>lossless</a:t>
            </a:r>
            <a:r>
              <a:rPr lang="nl-NL" dirty="0"/>
              <a:t>.</a:t>
            </a:r>
            <a:br>
              <a:rPr lang="nl-NL" dirty="0"/>
            </a:br>
            <a:endParaRPr lang="nl-NL" dirty="0"/>
          </a:p>
          <a:p>
            <a:pPr marL="285750" indent="-285750">
              <a:buFont typeface="Arial" panose="020B0604020202020204" pitchFamily="34" charset="0"/>
              <a:buChar char="•"/>
            </a:pPr>
            <a:r>
              <a:rPr lang="nl-NL" dirty="0">
                <a:solidFill>
                  <a:srgbClr val="1D2125"/>
                </a:solidFill>
                <a:highlight>
                  <a:srgbClr val="FFFFFF"/>
                </a:highlight>
                <a:latin typeface="-apple-system"/>
              </a:rPr>
              <a:t>Andere bekende geluidsformaten zijn wave (.</a:t>
            </a:r>
            <a:r>
              <a:rPr lang="nl-NL" dirty="0" err="1">
                <a:solidFill>
                  <a:srgbClr val="1D2125"/>
                </a:solidFill>
                <a:highlight>
                  <a:srgbClr val="FFFFFF"/>
                </a:highlight>
                <a:latin typeface="-apple-system"/>
              </a:rPr>
              <a:t>wav</a:t>
            </a:r>
            <a:r>
              <a:rPr lang="nl-NL" dirty="0">
                <a:solidFill>
                  <a:srgbClr val="1D2125"/>
                </a:solidFill>
                <a:highlight>
                  <a:srgbClr val="FFFFFF"/>
                </a:highlight>
                <a:latin typeface="-apple-system"/>
              </a:rPr>
              <a:t>) en audio (.au).</a:t>
            </a:r>
            <a:br>
              <a:rPr lang="nl-NL" dirty="0">
                <a:solidFill>
                  <a:srgbClr val="1D2125"/>
                </a:solidFill>
                <a:highlight>
                  <a:srgbClr val="FFFFFF"/>
                </a:highlight>
                <a:latin typeface="-apple-system"/>
              </a:rPr>
            </a:br>
            <a:endParaRPr lang="nl-NL" dirty="0">
              <a:solidFill>
                <a:srgbClr val="1D2125"/>
              </a:solidFill>
              <a:highlight>
                <a:srgbClr val="FFFFFF"/>
              </a:highlight>
              <a:latin typeface="-apple-system"/>
            </a:endParaRPr>
          </a:p>
          <a:p>
            <a:pPr marL="285750" indent="-285750">
              <a:buFont typeface="Arial" panose="020B0604020202020204" pitchFamily="34" charset="0"/>
              <a:buChar char="•"/>
            </a:pPr>
            <a:r>
              <a:rPr lang="nl-NL" b="0" i="0" dirty="0">
                <a:solidFill>
                  <a:srgbClr val="1D2125"/>
                </a:solidFill>
                <a:effectLst/>
                <a:highlight>
                  <a:srgbClr val="FFFFFF"/>
                </a:highlight>
                <a:latin typeface="-apple-system"/>
              </a:rPr>
              <a:t>Verschillen tussen deze laatste twee formaten gaan onder meer over de </a:t>
            </a:r>
            <a:r>
              <a:rPr lang="nl-NL" b="0" i="1" dirty="0">
                <a:solidFill>
                  <a:srgbClr val="1D2125"/>
                </a:solidFill>
                <a:effectLst/>
                <a:highlight>
                  <a:srgbClr val="FFFFFF"/>
                </a:highlight>
                <a:latin typeface="-apple-system"/>
              </a:rPr>
              <a:t>sample-</a:t>
            </a:r>
            <a:r>
              <a:rPr lang="nl-NL" b="0" i="1" dirty="0" err="1">
                <a:solidFill>
                  <a:srgbClr val="1D2125"/>
                </a:solidFill>
                <a:effectLst/>
                <a:highlight>
                  <a:srgbClr val="FFFFFF"/>
                </a:highlight>
                <a:latin typeface="-apple-system"/>
              </a:rPr>
              <a:t>rate</a:t>
            </a:r>
            <a:r>
              <a:rPr lang="nl-NL" b="0" i="0" dirty="0">
                <a:solidFill>
                  <a:srgbClr val="1D2125"/>
                </a:solidFill>
                <a:effectLst/>
                <a:highlight>
                  <a:srgbClr val="FFFFFF"/>
                </a:highlight>
                <a:latin typeface="-apple-system"/>
              </a:rPr>
              <a:t>, het aantal keren per seconde waarin de hoogte van de golf gemeten wordt.</a:t>
            </a:r>
            <a:br>
              <a:rPr lang="nl-NL" b="0" i="0" dirty="0">
                <a:solidFill>
                  <a:srgbClr val="1D2125"/>
                </a:solidFill>
                <a:effectLst/>
                <a:highlight>
                  <a:srgbClr val="FFFFFF"/>
                </a:highlight>
                <a:latin typeface="-apple-system"/>
              </a:rPr>
            </a:br>
            <a:endParaRPr lang="nl-NL" b="0" i="0" dirty="0">
              <a:solidFill>
                <a:srgbClr val="1D2125"/>
              </a:solidFill>
              <a:effectLst/>
              <a:highlight>
                <a:srgbClr val="FFFFFF"/>
              </a:highlight>
              <a:latin typeface="-apple-system"/>
            </a:endParaRPr>
          </a:p>
          <a:p>
            <a:pPr marL="285750" indent="-285750">
              <a:buFont typeface="Arial" panose="020B0604020202020204" pitchFamily="34" charset="0"/>
              <a:buChar char="•"/>
            </a:pPr>
            <a:r>
              <a:rPr lang="nl-NL" b="0" i="0" dirty="0">
                <a:solidFill>
                  <a:srgbClr val="1D2125"/>
                </a:solidFill>
                <a:effectLst/>
                <a:highlight>
                  <a:srgbClr val="FFFFFF"/>
                </a:highlight>
                <a:latin typeface="-apple-system"/>
              </a:rPr>
              <a:t>Audio- of au-bestanden zijn </a:t>
            </a:r>
            <a:r>
              <a:rPr lang="nl-NL" b="0" i="0" dirty="0" err="1">
                <a:solidFill>
                  <a:srgbClr val="1D2125"/>
                </a:solidFill>
                <a:effectLst/>
                <a:highlight>
                  <a:srgbClr val="FFFFFF"/>
                </a:highlight>
                <a:latin typeface="-apple-system"/>
              </a:rPr>
              <a:t>ongecomprimeerde</a:t>
            </a:r>
            <a:r>
              <a:rPr lang="nl-NL" b="0" i="0" dirty="0">
                <a:solidFill>
                  <a:srgbClr val="1D2125"/>
                </a:solidFill>
                <a:effectLst/>
                <a:highlight>
                  <a:srgbClr val="FFFFFF"/>
                </a:highlight>
                <a:latin typeface="-apple-system"/>
              </a:rPr>
              <a:t> bestanden die op muziek-cd’s gebruikt worden. </a:t>
            </a:r>
            <a:br>
              <a:rPr lang="nl-NL" b="0" i="0" dirty="0">
                <a:solidFill>
                  <a:srgbClr val="1D2125"/>
                </a:solidFill>
                <a:effectLst/>
                <a:highlight>
                  <a:srgbClr val="FFFFFF"/>
                </a:highlight>
                <a:latin typeface="-apple-system"/>
              </a:rPr>
            </a:br>
            <a:endParaRPr lang="nl-NL" b="0" i="0" dirty="0">
              <a:solidFill>
                <a:srgbClr val="1D2125"/>
              </a:solidFill>
              <a:effectLst/>
              <a:highlight>
                <a:srgbClr val="FFFFFF"/>
              </a:highlight>
              <a:latin typeface="-apple-system"/>
            </a:endParaRPr>
          </a:p>
          <a:p>
            <a:pPr marL="285750" indent="-285750">
              <a:buFont typeface="Arial" panose="020B0604020202020204" pitchFamily="34" charset="0"/>
              <a:buChar char="•"/>
            </a:pPr>
            <a:r>
              <a:rPr lang="nl-NL" dirty="0">
                <a:solidFill>
                  <a:srgbClr val="1D2125"/>
                </a:solidFill>
                <a:highlight>
                  <a:srgbClr val="FFFFFF"/>
                </a:highlight>
                <a:latin typeface="-apple-system"/>
              </a:rPr>
              <a:t>Bij wave- of </a:t>
            </a:r>
            <a:r>
              <a:rPr lang="nl-NL" dirty="0" err="1">
                <a:solidFill>
                  <a:srgbClr val="1D2125"/>
                </a:solidFill>
                <a:highlight>
                  <a:srgbClr val="FFFFFF"/>
                </a:highlight>
                <a:latin typeface="-apple-system"/>
              </a:rPr>
              <a:t>wav</a:t>
            </a:r>
            <a:r>
              <a:rPr lang="nl-NL" dirty="0">
                <a:solidFill>
                  <a:srgbClr val="1D2125"/>
                </a:solidFill>
                <a:highlight>
                  <a:srgbClr val="FFFFFF"/>
                </a:highlight>
                <a:latin typeface="-apple-system"/>
              </a:rPr>
              <a:t>-bestanden kan daarentegen wel compressie worden gebruikt, maar dat hoeft niet.</a:t>
            </a:r>
            <a:br>
              <a:rPr lang="nl-NL" dirty="0">
                <a:solidFill>
                  <a:srgbClr val="1D2125"/>
                </a:solidFill>
                <a:highlight>
                  <a:srgbClr val="FFFFFF"/>
                </a:highlight>
                <a:latin typeface="-apple-system"/>
              </a:rPr>
            </a:br>
            <a:endParaRPr lang="nl-NL" dirty="0">
              <a:solidFill>
                <a:srgbClr val="1D2125"/>
              </a:solidFill>
              <a:highlight>
                <a:srgbClr val="FFFFFF"/>
              </a:highlight>
              <a:latin typeface="-apple-system"/>
            </a:endParaRPr>
          </a:p>
        </p:txBody>
      </p:sp>
    </p:spTree>
    <p:extLst>
      <p:ext uri="{BB962C8B-B14F-4D97-AF65-F5344CB8AC3E}">
        <p14:creationId xmlns:p14="http://schemas.microsoft.com/office/powerpoint/2010/main" val="157620708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1">
            <a:extLst>
              <a:ext uri="{FF2B5EF4-FFF2-40B4-BE49-F238E27FC236}">
                <a16:creationId xmlns:a16="http://schemas.microsoft.com/office/drawing/2014/main" id="{A7DE3BD2-7D94-A371-6639-A6CD6590085B}"/>
              </a:ext>
            </a:extLst>
          </p:cNvPr>
          <p:cNvSpPr txBox="1">
            <a:spLocks/>
          </p:cNvSpPr>
          <p:nvPr/>
        </p:nvSpPr>
        <p:spPr>
          <a:xfrm>
            <a:off x="838200" y="288734"/>
            <a:ext cx="9635836" cy="784602"/>
          </a:xfrm>
          <a:prstGeom prst="rect">
            <a:avLst/>
          </a:prstGeom>
        </p:spPr>
        <p:txBody>
          <a:bodyPr vert="horz" lIns="91440" tIns="45720" rIns="91440" bIns="45720" rtlCol="0" anchor="b">
            <a:normAutofit fontScale="92500" lnSpcReduction="2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nl-NL" dirty="0"/>
              <a:t>Midi</a:t>
            </a:r>
          </a:p>
        </p:txBody>
      </p:sp>
    </p:spTree>
    <p:extLst>
      <p:ext uri="{BB962C8B-B14F-4D97-AF65-F5344CB8AC3E}">
        <p14:creationId xmlns:p14="http://schemas.microsoft.com/office/powerpoint/2010/main" val="198164346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1">
            <a:extLst>
              <a:ext uri="{FF2B5EF4-FFF2-40B4-BE49-F238E27FC236}">
                <a16:creationId xmlns:a16="http://schemas.microsoft.com/office/drawing/2014/main" id="{A7DE3BD2-7D94-A371-6639-A6CD6590085B}"/>
              </a:ext>
            </a:extLst>
          </p:cNvPr>
          <p:cNvSpPr txBox="1">
            <a:spLocks/>
          </p:cNvSpPr>
          <p:nvPr/>
        </p:nvSpPr>
        <p:spPr>
          <a:xfrm>
            <a:off x="838200" y="288734"/>
            <a:ext cx="9635836" cy="784602"/>
          </a:xfrm>
          <a:prstGeom prst="rect">
            <a:avLst/>
          </a:prstGeom>
        </p:spPr>
        <p:txBody>
          <a:bodyPr vert="horz" lIns="91440" tIns="45720" rIns="91440" bIns="45720" rtlCol="0" anchor="b">
            <a:normAutofit fontScale="92500" lnSpcReduction="2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nl-NL" dirty="0"/>
              <a:t>Midi</a:t>
            </a:r>
          </a:p>
        </p:txBody>
      </p:sp>
      <p:sp>
        <p:nvSpPr>
          <p:cNvPr id="5" name="Tekstvak 4">
            <a:extLst>
              <a:ext uri="{FF2B5EF4-FFF2-40B4-BE49-F238E27FC236}">
                <a16:creationId xmlns:a16="http://schemas.microsoft.com/office/drawing/2014/main" id="{0EC8BF03-EAA7-2F6F-8D8E-798FB9E003CE}"/>
              </a:ext>
            </a:extLst>
          </p:cNvPr>
          <p:cNvSpPr txBox="1"/>
          <p:nvPr/>
        </p:nvSpPr>
        <p:spPr>
          <a:xfrm>
            <a:off x="930563" y="1263225"/>
            <a:ext cx="9636992" cy="369332"/>
          </a:xfrm>
          <a:prstGeom prst="rect">
            <a:avLst/>
          </a:prstGeom>
          <a:noFill/>
        </p:spPr>
        <p:txBody>
          <a:bodyPr wrap="square">
            <a:spAutoFit/>
          </a:bodyPr>
          <a:lstStyle/>
          <a:p>
            <a:pPr marL="285750" indent="-285750">
              <a:buFont typeface="Arial" panose="020B0604020202020204" pitchFamily="34" charset="0"/>
              <a:buChar char="•"/>
            </a:pPr>
            <a:r>
              <a:rPr lang="nl-NL" dirty="0"/>
              <a:t>Met een </a:t>
            </a:r>
            <a:r>
              <a:rPr lang="nl-NL" i="1" dirty="0"/>
              <a:t>Midi-</a:t>
            </a:r>
            <a:r>
              <a:rPr lang="nl-NL" i="1" dirty="0" err="1"/>
              <a:t>codec</a:t>
            </a:r>
            <a:r>
              <a:rPr lang="nl-NL" dirty="0"/>
              <a:t> kan je geen geluid opnemen, maar wel geluid maken.</a:t>
            </a:r>
            <a:endParaRPr lang="nl-NL" dirty="0">
              <a:solidFill>
                <a:srgbClr val="1D2125"/>
              </a:solidFill>
              <a:highlight>
                <a:srgbClr val="FFFFFF"/>
              </a:highlight>
              <a:latin typeface="-apple-system"/>
            </a:endParaRPr>
          </a:p>
        </p:txBody>
      </p:sp>
    </p:spTree>
    <p:extLst>
      <p:ext uri="{BB962C8B-B14F-4D97-AF65-F5344CB8AC3E}">
        <p14:creationId xmlns:p14="http://schemas.microsoft.com/office/powerpoint/2010/main" val="349203581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1">
            <a:extLst>
              <a:ext uri="{FF2B5EF4-FFF2-40B4-BE49-F238E27FC236}">
                <a16:creationId xmlns:a16="http://schemas.microsoft.com/office/drawing/2014/main" id="{A7DE3BD2-7D94-A371-6639-A6CD6590085B}"/>
              </a:ext>
            </a:extLst>
          </p:cNvPr>
          <p:cNvSpPr txBox="1">
            <a:spLocks/>
          </p:cNvSpPr>
          <p:nvPr/>
        </p:nvSpPr>
        <p:spPr>
          <a:xfrm>
            <a:off x="838200" y="288734"/>
            <a:ext cx="9635836" cy="784602"/>
          </a:xfrm>
          <a:prstGeom prst="rect">
            <a:avLst/>
          </a:prstGeom>
        </p:spPr>
        <p:txBody>
          <a:bodyPr vert="horz" lIns="91440" tIns="45720" rIns="91440" bIns="45720" rtlCol="0" anchor="b">
            <a:normAutofit fontScale="92500" lnSpcReduction="2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nl-NL" dirty="0"/>
              <a:t>Midi</a:t>
            </a:r>
          </a:p>
        </p:txBody>
      </p:sp>
      <p:sp>
        <p:nvSpPr>
          <p:cNvPr id="5" name="Tekstvak 4">
            <a:extLst>
              <a:ext uri="{FF2B5EF4-FFF2-40B4-BE49-F238E27FC236}">
                <a16:creationId xmlns:a16="http://schemas.microsoft.com/office/drawing/2014/main" id="{0EC8BF03-EAA7-2F6F-8D8E-798FB9E003CE}"/>
              </a:ext>
            </a:extLst>
          </p:cNvPr>
          <p:cNvSpPr txBox="1"/>
          <p:nvPr/>
        </p:nvSpPr>
        <p:spPr>
          <a:xfrm>
            <a:off x="930563" y="1263225"/>
            <a:ext cx="9636992" cy="923330"/>
          </a:xfrm>
          <a:prstGeom prst="rect">
            <a:avLst/>
          </a:prstGeom>
          <a:noFill/>
        </p:spPr>
        <p:txBody>
          <a:bodyPr wrap="square">
            <a:spAutoFit/>
          </a:bodyPr>
          <a:lstStyle/>
          <a:p>
            <a:pPr marL="285750" indent="-285750">
              <a:buFont typeface="Arial" panose="020B0604020202020204" pitchFamily="34" charset="0"/>
              <a:buChar char="•"/>
            </a:pPr>
            <a:r>
              <a:rPr lang="nl-NL" dirty="0"/>
              <a:t>Met een </a:t>
            </a:r>
            <a:r>
              <a:rPr lang="nl-NL" i="1" dirty="0"/>
              <a:t>Midi-</a:t>
            </a:r>
            <a:r>
              <a:rPr lang="nl-NL" i="1" dirty="0" err="1"/>
              <a:t>codec</a:t>
            </a:r>
            <a:r>
              <a:rPr lang="nl-NL" dirty="0"/>
              <a:t> kan je geen geluid opnemen, maar wel geluid maken.</a:t>
            </a:r>
            <a:br>
              <a:rPr lang="nl-NL" dirty="0"/>
            </a:br>
            <a:endParaRPr lang="nl-NL" dirty="0"/>
          </a:p>
          <a:p>
            <a:pPr marL="285750" indent="-285750">
              <a:buFont typeface="Arial" panose="020B0604020202020204" pitchFamily="34" charset="0"/>
              <a:buChar char="•"/>
            </a:pPr>
            <a:r>
              <a:rPr lang="nl-NL" dirty="0"/>
              <a:t>Daardoor zijn deze geluidsbestanden vaak vele malen kleiner.</a:t>
            </a:r>
            <a:endParaRPr lang="nl-NL" dirty="0">
              <a:solidFill>
                <a:srgbClr val="1D2125"/>
              </a:solidFill>
              <a:highlight>
                <a:srgbClr val="FFFFFF"/>
              </a:highlight>
              <a:latin typeface="-apple-system"/>
            </a:endParaRPr>
          </a:p>
        </p:txBody>
      </p:sp>
    </p:spTree>
    <p:extLst>
      <p:ext uri="{BB962C8B-B14F-4D97-AF65-F5344CB8AC3E}">
        <p14:creationId xmlns:p14="http://schemas.microsoft.com/office/powerpoint/2010/main" val="86493353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1">
            <a:extLst>
              <a:ext uri="{FF2B5EF4-FFF2-40B4-BE49-F238E27FC236}">
                <a16:creationId xmlns:a16="http://schemas.microsoft.com/office/drawing/2014/main" id="{A7DE3BD2-7D94-A371-6639-A6CD6590085B}"/>
              </a:ext>
            </a:extLst>
          </p:cNvPr>
          <p:cNvSpPr txBox="1">
            <a:spLocks/>
          </p:cNvSpPr>
          <p:nvPr/>
        </p:nvSpPr>
        <p:spPr>
          <a:xfrm>
            <a:off x="838200" y="288734"/>
            <a:ext cx="9635836" cy="784602"/>
          </a:xfrm>
          <a:prstGeom prst="rect">
            <a:avLst/>
          </a:prstGeom>
        </p:spPr>
        <p:txBody>
          <a:bodyPr vert="horz" lIns="91440" tIns="45720" rIns="91440" bIns="45720" rtlCol="0" anchor="b">
            <a:normAutofit fontScale="92500" lnSpcReduction="2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nl-NL" dirty="0"/>
              <a:t>Midi</a:t>
            </a:r>
          </a:p>
        </p:txBody>
      </p:sp>
      <p:sp>
        <p:nvSpPr>
          <p:cNvPr id="5" name="Tekstvak 4">
            <a:extLst>
              <a:ext uri="{FF2B5EF4-FFF2-40B4-BE49-F238E27FC236}">
                <a16:creationId xmlns:a16="http://schemas.microsoft.com/office/drawing/2014/main" id="{0EC8BF03-EAA7-2F6F-8D8E-798FB9E003CE}"/>
              </a:ext>
            </a:extLst>
          </p:cNvPr>
          <p:cNvSpPr txBox="1"/>
          <p:nvPr/>
        </p:nvSpPr>
        <p:spPr>
          <a:xfrm>
            <a:off x="930563" y="1263225"/>
            <a:ext cx="9636992" cy="1754326"/>
          </a:xfrm>
          <a:prstGeom prst="rect">
            <a:avLst/>
          </a:prstGeom>
          <a:noFill/>
        </p:spPr>
        <p:txBody>
          <a:bodyPr wrap="square">
            <a:spAutoFit/>
          </a:bodyPr>
          <a:lstStyle/>
          <a:p>
            <a:pPr marL="285750" indent="-285750">
              <a:buFont typeface="Arial" panose="020B0604020202020204" pitchFamily="34" charset="0"/>
              <a:buChar char="•"/>
            </a:pPr>
            <a:r>
              <a:rPr lang="nl-NL" dirty="0"/>
              <a:t>Met een </a:t>
            </a:r>
            <a:r>
              <a:rPr lang="nl-NL" i="1" dirty="0"/>
              <a:t>Midi-</a:t>
            </a:r>
            <a:r>
              <a:rPr lang="nl-NL" i="1" dirty="0" err="1"/>
              <a:t>codec</a:t>
            </a:r>
            <a:r>
              <a:rPr lang="nl-NL" dirty="0"/>
              <a:t> kan je geen geluid opnemen, maar wel geluid maken.</a:t>
            </a:r>
            <a:br>
              <a:rPr lang="nl-NL" dirty="0"/>
            </a:br>
            <a:endParaRPr lang="nl-NL" dirty="0"/>
          </a:p>
          <a:p>
            <a:pPr marL="285750" indent="-285750">
              <a:buFont typeface="Arial" panose="020B0604020202020204" pitchFamily="34" charset="0"/>
              <a:buChar char="•"/>
            </a:pPr>
            <a:r>
              <a:rPr lang="nl-NL" dirty="0"/>
              <a:t>Daardoor zijn deze geluidsbestanden vaak vele malen kleiner.</a:t>
            </a:r>
            <a:br>
              <a:rPr lang="nl-NL" dirty="0"/>
            </a:br>
            <a:endParaRPr lang="nl-NL" dirty="0"/>
          </a:p>
          <a:p>
            <a:pPr marL="285750" indent="-285750">
              <a:buFont typeface="Arial" panose="020B0604020202020204" pitchFamily="34" charset="0"/>
              <a:buChar char="•"/>
            </a:pPr>
            <a:r>
              <a:rPr lang="nl-NL" dirty="0" err="1">
                <a:solidFill>
                  <a:srgbClr val="1D2125"/>
                </a:solidFill>
                <a:highlight>
                  <a:srgbClr val="FFFFFF"/>
                </a:highlight>
                <a:latin typeface="-apple-system"/>
              </a:rPr>
              <a:t>Midi-bestanden</a:t>
            </a:r>
            <a:r>
              <a:rPr lang="nl-NL" dirty="0">
                <a:solidFill>
                  <a:srgbClr val="1D2125"/>
                </a:solidFill>
                <a:highlight>
                  <a:srgbClr val="FFFFFF"/>
                </a:highlight>
                <a:latin typeface="-apple-system"/>
              </a:rPr>
              <a:t> bevatten namelijk alleen </a:t>
            </a:r>
            <a:r>
              <a:rPr lang="nl-NL" b="0" i="0" dirty="0">
                <a:solidFill>
                  <a:srgbClr val="1D2125"/>
                </a:solidFill>
                <a:effectLst/>
                <a:highlight>
                  <a:srgbClr val="FFFFFF"/>
                </a:highlight>
                <a:latin typeface="-apple-system"/>
              </a:rPr>
              <a:t>instructies voor het maken van muziek, bijvoorbeeld voor het gebruik op synthesizers en computerspelletjes op oude retro-computers.</a:t>
            </a:r>
            <a:endParaRPr lang="nl-NL" dirty="0">
              <a:solidFill>
                <a:srgbClr val="1D2125"/>
              </a:solidFill>
              <a:highlight>
                <a:srgbClr val="FFFFFF"/>
              </a:highlight>
              <a:latin typeface="-apple-system"/>
            </a:endParaRPr>
          </a:p>
        </p:txBody>
      </p:sp>
    </p:spTree>
    <p:extLst>
      <p:ext uri="{BB962C8B-B14F-4D97-AF65-F5344CB8AC3E}">
        <p14:creationId xmlns:p14="http://schemas.microsoft.com/office/powerpoint/2010/main" val="252363193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1">
            <a:extLst>
              <a:ext uri="{FF2B5EF4-FFF2-40B4-BE49-F238E27FC236}">
                <a16:creationId xmlns:a16="http://schemas.microsoft.com/office/drawing/2014/main" id="{A7DE3BD2-7D94-A371-6639-A6CD6590085B}"/>
              </a:ext>
            </a:extLst>
          </p:cNvPr>
          <p:cNvSpPr txBox="1">
            <a:spLocks/>
          </p:cNvSpPr>
          <p:nvPr/>
        </p:nvSpPr>
        <p:spPr>
          <a:xfrm>
            <a:off x="838200" y="288734"/>
            <a:ext cx="9635836" cy="784602"/>
          </a:xfrm>
          <a:prstGeom prst="rect">
            <a:avLst/>
          </a:prstGeom>
        </p:spPr>
        <p:txBody>
          <a:bodyPr vert="horz" lIns="91440" tIns="45720" rIns="91440" bIns="45720" rtlCol="0" anchor="b">
            <a:normAutofit fontScale="92500" lnSpcReduction="2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nl-NL" dirty="0"/>
              <a:t>Midi</a:t>
            </a:r>
          </a:p>
        </p:txBody>
      </p:sp>
      <p:sp>
        <p:nvSpPr>
          <p:cNvPr id="5" name="Tekstvak 4">
            <a:extLst>
              <a:ext uri="{FF2B5EF4-FFF2-40B4-BE49-F238E27FC236}">
                <a16:creationId xmlns:a16="http://schemas.microsoft.com/office/drawing/2014/main" id="{0EC8BF03-EAA7-2F6F-8D8E-798FB9E003CE}"/>
              </a:ext>
            </a:extLst>
          </p:cNvPr>
          <p:cNvSpPr txBox="1"/>
          <p:nvPr/>
        </p:nvSpPr>
        <p:spPr>
          <a:xfrm>
            <a:off x="930563" y="1263225"/>
            <a:ext cx="9636992" cy="1754326"/>
          </a:xfrm>
          <a:prstGeom prst="rect">
            <a:avLst/>
          </a:prstGeom>
          <a:noFill/>
        </p:spPr>
        <p:txBody>
          <a:bodyPr wrap="square">
            <a:spAutoFit/>
          </a:bodyPr>
          <a:lstStyle/>
          <a:p>
            <a:pPr marL="285750" indent="-285750">
              <a:buFont typeface="Arial" panose="020B0604020202020204" pitchFamily="34" charset="0"/>
              <a:buChar char="•"/>
            </a:pPr>
            <a:r>
              <a:rPr lang="nl-NL" dirty="0"/>
              <a:t>Met een </a:t>
            </a:r>
            <a:r>
              <a:rPr lang="nl-NL" i="1" dirty="0"/>
              <a:t>Midi-</a:t>
            </a:r>
            <a:r>
              <a:rPr lang="nl-NL" i="1" dirty="0" err="1"/>
              <a:t>codec</a:t>
            </a:r>
            <a:r>
              <a:rPr lang="nl-NL" dirty="0"/>
              <a:t> kan je geen geluid opnemen, maar wel geluid maken.</a:t>
            </a:r>
            <a:br>
              <a:rPr lang="nl-NL" dirty="0"/>
            </a:br>
            <a:endParaRPr lang="nl-NL" dirty="0"/>
          </a:p>
          <a:p>
            <a:pPr marL="285750" indent="-285750">
              <a:buFont typeface="Arial" panose="020B0604020202020204" pitchFamily="34" charset="0"/>
              <a:buChar char="•"/>
            </a:pPr>
            <a:r>
              <a:rPr lang="nl-NL" dirty="0"/>
              <a:t>Daardoor zijn deze geluidsbestanden vaak vele malen kleiner.</a:t>
            </a:r>
            <a:br>
              <a:rPr lang="nl-NL" dirty="0"/>
            </a:br>
            <a:endParaRPr lang="nl-NL" dirty="0"/>
          </a:p>
          <a:p>
            <a:pPr marL="285750" indent="-285750">
              <a:buFont typeface="Arial" panose="020B0604020202020204" pitchFamily="34" charset="0"/>
              <a:buChar char="•"/>
            </a:pPr>
            <a:r>
              <a:rPr lang="nl-NL" dirty="0" err="1">
                <a:solidFill>
                  <a:srgbClr val="1D2125"/>
                </a:solidFill>
                <a:highlight>
                  <a:srgbClr val="FFFFFF"/>
                </a:highlight>
                <a:latin typeface="-apple-system"/>
              </a:rPr>
              <a:t>Midi-bestanden</a:t>
            </a:r>
            <a:r>
              <a:rPr lang="nl-NL" dirty="0">
                <a:solidFill>
                  <a:srgbClr val="1D2125"/>
                </a:solidFill>
                <a:highlight>
                  <a:srgbClr val="FFFFFF"/>
                </a:highlight>
                <a:latin typeface="-apple-system"/>
              </a:rPr>
              <a:t> bevatten namelijk alleen </a:t>
            </a:r>
            <a:r>
              <a:rPr lang="nl-NL" b="0" i="0" dirty="0">
                <a:solidFill>
                  <a:srgbClr val="1D2125"/>
                </a:solidFill>
                <a:effectLst/>
                <a:highlight>
                  <a:srgbClr val="FFFFFF"/>
                </a:highlight>
                <a:latin typeface="-apple-system"/>
              </a:rPr>
              <a:t>instructies voor het maken van muziek, bijvoorbeeld voor het gebruik op synthesizers en computerspelletjes op oude retro-computers.</a:t>
            </a:r>
            <a:endParaRPr lang="nl-NL" dirty="0">
              <a:solidFill>
                <a:srgbClr val="1D2125"/>
              </a:solidFill>
              <a:highlight>
                <a:srgbClr val="FFFFFF"/>
              </a:highlight>
              <a:latin typeface="-apple-system"/>
            </a:endParaRPr>
          </a:p>
        </p:txBody>
      </p:sp>
      <p:pic>
        <p:nvPicPr>
          <p:cNvPr id="2" name="Afbeelding 1">
            <a:extLst>
              <a:ext uri="{FF2B5EF4-FFF2-40B4-BE49-F238E27FC236}">
                <a16:creationId xmlns:a16="http://schemas.microsoft.com/office/drawing/2014/main" id="{0F89BE69-D4ED-4D18-B535-E234DAF7BB03}"/>
              </a:ext>
            </a:extLst>
          </p:cNvPr>
          <p:cNvPicPr>
            <a:picLocks noChangeAspect="1"/>
          </p:cNvPicPr>
          <p:nvPr/>
        </p:nvPicPr>
        <p:blipFill>
          <a:blip r:embed="rId2"/>
          <a:stretch>
            <a:fillRect/>
          </a:stretch>
        </p:blipFill>
        <p:spPr>
          <a:xfrm>
            <a:off x="9116291" y="4996325"/>
            <a:ext cx="2720686" cy="1634461"/>
          </a:xfrm>
          <a:prstGeom prst="rect">
            <a:avLst/>
          </a:prstGeom>
        </p:spPr>
      </p:pic>
    </p:spTree>
    <p:extLst>
      <p:ext uri="{BB962C8B-B14F-4D97-AF65-F5344CB8AC3E}">
        <p14:creationId xmlns:p14="http://schemas.microsoft.com/office/powerpoint/2010/main" val="33093113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Afbeelding 5">
            <a:extLst>
              <a:ext uri="{FF2B5EF4-FFF2-40B4-BE49-F238E27FC236}">
                <a16:creationId xmlns:a16="http://schemas.microsoft.com/office/drawing/2014/main" id="{54E2BFD1-3C26-E9B1-8C7C-F693A961194E}"/>
              </a:ext>
            </a:extLst>
          </p:cNvPr>
          <p:cNvPicPr>
            <a:picLocks noChangeAspect="1"/>
          </p:cNvPicPr>
          <p:nvPr/>
        </p:nvPicPr>
        <p:blipFill>
          <a:blip r:embed="rId2"/>
          <a:stretch>
            <a:fillRect/>
          </a:stretch>
        </p:blipFill>
        <p:spPr>
          <a:xfrm>
            <a:off x="6353462" y="3924842"/>
            <a:ext cx="3987800" cy="2451100"/>
          </a:xfrm>
          <a:prstGeom prst="rect">
            <a:avLst/>
          </a:prstGeom>
        </p:spPr>
      </p:pic>
      <p:sp>
        <p:nvSpPr>
          <p:cNvPr id="7" name="Titel 1">
            <a:extLst>
              <a:ext uri="{FF2B5EF4-FFF2-40B4-BE49-F238E27FC236}">
                <a16:creationId xmlns:a16="http://schemas.microsoft.com/office/drawing/2014/main" id="{2863898E-3D2D-D939-C1A4-114124D4A7F0}"/>
              </a:ext>
            </a:extLst>
          </p:cNvPr>
          <p:cNvSpPr txBox="1">
            <a:spLocks/>
          </p:cNvSpPr>
          <p:nvPr/>
        </p:nvSpPr>
        <p:spPr>
          <a:xfrm>
            <a:off x="838200" y="288734"/>
            <a:ext cx="4185062" cy="784602"/>
          </a:xfrm>
          <a:prstGeom prst="rect">
            <a:avLst/>
          </a:prstGeom>
        </p:spPr>
        <p:txBody>
          <a:bodyPr vert="horz" lIns="91440" tIns="45720" rIns="91440" bIns="45720" rtlCol="0" anchor="b">
            <a:normAutofit fontScale="92500" lnSpcReduction="2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nl-NL" dirty="0"/>
              <a:t>Wat is geluid?</a:t>
            </a:r>
          </a:p>
        </p:txBody>
      </p:sp>
      <p:sp>
        <p:nvSpPr>
          <p:cNvPr id="9" name="Tekstvak 8">
            <a:extLst>
              <a:ext uri="{FF2B5EF4-FFF2-40B4-BE49-F238E27FC236}">
                <a16:creationId xmlns:a16="http://schemas.microsoft.com/office/drawing/2014/main" id="{DA6B7663-6AE4-C4AC-DD0E-DA9DC3FA0E43}"/>
              </a:ext>
            </a:extLst>
          </p:cNvPr>
          <p:cNvSpPr txBox="1"/>
          <p:nvPr/>
        </p:nvSpPr>
        <p:spPr>
          <a:xfrm>
            <a:off x="930563" y="1502218"/>
            <a:ext cx="9636992" cy="369332"/>
          </a:xfrm>
          <a:prstGeom prst="rect">
            <a:avLst/>
          </a:prstGeom>
          <a:noFill/>
        </p:spPr>
        <p:txBody>
          <a:bodyPr wrap="square">
            <a:spAutoFit/>
          </a:bodyPr>
          <a:lstStyle/>
          <a:p>
            <a:pPr marL="285750" indent="-285750">
              <a:buFont typeface="Arial" panose="020B0604020202020204" pitchFamily="34" charset="0"/>
              <a:buChar char="•"/>
            </a:pPr>
            <a:r>
              <a:rPr lang="nl-NL" dirty="0"/>
              <a:t>Geluid is een trilling in de lucht, volgens een zogenaamde golf of golfvorm.</a:t>
            </a:r>
          </a:p>
        </p:txBody>
      </p:sp>
    </p:spTree>
    <p:extLst>
      <p:ext uri="{BB962C8B-B14F-4D97-AF65-F5344CB8AC3E}">
        <p14:creationId xmlns:p14="http://schemas.microsoft.com/office/powerpoint/2010/main" val="66050256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1">
            <a:extLst>
              <a:ext uri="{FF2B5EF4-FFF2-40B4-BE49-F238E27FC236}">
                <a16:creationId xmlns:a16="http://schemas.microsoft.com/office/drawing/2014/main" id="{A7DE3BD2-7D94-A371-6639-A6CD6590085B}"/>
              </a:ext>
            </a:extLst>
          </p:cNvPr>
          <p:cNvSpPr txBox="1">
            <a:spLocks/>
          </p:cNvSpPr>
          <p:nvPr/>
        </p:nvSpPr>
        <p:spPr>
          <a:xfrm>
            <a:off x="838200" y="288734"/>
            <a:ext cx="9635836" cy="784602"/>
          </a:xfrm>
          <a:prstGeom prst="rect">
            <a:avLst/>
          </a:prstGeom>
        </p:spPr>
        <p:txBody>
          <a:bodyPr vert="horz" lIns="91440" tIns="45720" rIns="91440" bIns="45720" rtlCol="0" anchor="b">
            <a:normAutofit fontScale="92500" lnSpcReduction="2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nl-NL" dirty="0"/>
              <a:t>Midi</a:t>
            </a:r>
          </a:p>
        </p:txBody>
      </p:sp>
      <p:sp>
        <p:nvSpPr>
          <p:cNvPr id="5" name="Tekstvak 4">
            <a:extLst>
              <a:ext uri="{FF2B5EF4-FFF2-40B4-BE49-F238E27FC236}">
                <a16:creationId xmlns:a16="http://schemas.microsoft.com/office/drawing/2014/main" id="{0EC8BF03-EAA7-2F6F-8D8E-798FB9E003CE}"/>
              </a:ext>
            </a:extLst>
          </p:cNvPr>
          <p:cNvSpPr txBox="1"/>
          <p:nvPr/>
        </p:nvSpPr>
        <p:spPr>
          <a:xfrm>
            <a:off x="930563" y="1263225"/>
            <a:ext cx="9636992" cy="2308324"/>
          </a:xfrm>
          <a:prstGeom prst="rect">
            <a:avLst/>
          </a:prstGeom>
          <a:noFill/>
        </p:spPr>
        <p:txBody>
          <a:bodyPr wrap="square">
            <a:spAutoFit/>
          </a:bodyPr>
          <a:lstStyle/>
          <a:p>
            <a:pPr marL="285750" indent="-285750">
              <a:buFont typeface="Arial" panose="020B0604020202020204" pitchFamily="34" charset="0"/>
              <a:buChar char="•"/>
            </a:pPr>
            <a:r>
              <a:rPr lang="nl-NL" dirty="0"/>
              <a:t>Met een </a:t>
            </a:r>
            <a:r>
              <a:rPr lang="nl-NL" i="1" dirty="0"/>
              <a:t>Midi-</a:t>
            </a:r>
            <a:r>
              <a:rPr lang="nl-NL" i="1" dirty="0" err="1"/>
              <a:t>codec</a:t>
            </a:r>
            <a:r>
              <a:rPr lang="nl-NL" dirty="0"/>
              <a:t> kan je geen geluid opnemen, maar wel geluid maken.</a:t>
            </a:r>
            <a:br>
              <a:rPr lang="nl-NL" dirty="0"/>
            </a:br>
            <a:endParaRPr lang="nl-NL" dirty="0"/>
          </a:p>
          <a:p>
            <a:pPr marL="285750" indent="-285750">
              <a:buFont typeface="Arial" panose="020B0604020202020204" pitchFamily="34" charset="0"/>
              <a:buChar char="•"/>
            </a:pPr>
            <a:r>
              <a:rPr lang="nl-NL" dirty="0"/>
              <a:t>Daardoor zijn deze geluidsbestanden vaak vele malen kleiner.</a:t>
            </a:r>
            <a:br>
              <a:rPr lang="nl-NL" dirty="0"/>
            </a:br>
            <a:endParaRPr lang="nl-NL" dirty="0"/>
          </a:p>
          <a:p>
            <a:pPr marL="285750" indent="-285750">
              <a:buFont typeface="Arial" panose="020B0604020202020204" pitchFamily="34" charset="0"/>
              <a:buChar char="•"/>
            </a:pPr>
            <a:r>
              <a:rPr lang="nl-NL" dirty="0" err="1">
                <a:solidFill>
                  <a:srgbClr val="1D2125"/>
                </a:solidFill>
                <a:highlight>
                  <a:srgbClr val="FFFFFF"/>
                </a:highlight>
                <a:latin typeface="-apple-system"/>
              </a:rPr>
              <a:t>Midi-bestanden</a:t>
            </a:r>
            <a:r>
              <a:rPr lang="nl-NL" dirty="0">
                <a:solidFill>
                  <a:srgbClr val="1D2125"/>
                </a:solidFill>
                <a:highlight>
                  <a:srgbClr val="FFFFFF"/>
                </a:highlight>
                <a:latin typeface="-apple-system"/>
              </a:rPr>
              <a:t> bevatten namelijk alleen </a:t>
            </a:r>
            <a:r>
              <a:rPr lang="nl-NL" b="0" i="0" dirty="0">
                <a:solidFill>
                  <a:srgbClr val="1D2125"/>
                </a:solidFill>
                <a:effectLst/>
                <a:highlight>
                  <a:srgbClr val="FFFFFF"/>
                </a:highlight>
                <a:latin typeface="-apple-system"/>
              </a:rPr>
              <a:t>instructies voor het maken van muziek, bijvoorbeeld voor het gebruik op synthesizers en computerspelletjes op oude retro-computers.</a:t>
            </a:r>
            <a:br>
              <a:rPr lang="nl-NL" b="0" i="0" dirty="0">
                <a:solidFill>
                  <a:srgbClr val="1D2125"/>
                </a:solidFill>
                <a:effectLst/>
                <a:highlight>
                  <a:srgbClr val="FFFFFF"/>
                </a:highlight>
                <a:latin typeface="-apple-system"/>
              </a:rPr>
            </a:br>
            <a:endParaRPr lang="nl-NL" b="0" i="0" dirty="0">
              <a:solidFill>
                <a:srgbClr val="1D2125"/>
              </a:solidFill>
              <a:effectLst/>
              <a:highlight>
                <a:srgbClr val="FFFFFF"/>
              </a:highlight>
              <a:latin typeface="-apple-system"/>
            </a:endParaRPr>
          </a:p>
          <a:p>
            <a:pPr marL="285750" indent="-285750">
              <a:buFont typeface="Arial" panose="020B0604020202020204" pitchFamily="34" charset="0"/>
              <a:buChar char="•"/>
            </a:pPr>
            <a:r>
              <a:rPr lang="nl-NL" b="0" i="0" dirty="0">
                <a:solidFill>
                  <a:srgbClr val="1D2125"/>
                </a:solidFill>
                <a:effectLst/>
                <a:highlight>
                  <a:srgbClr val="FFFFFF"/>
                </a:highlight>
                <a:latin typeface="-apple-system"/>
              </a:rPr>
              <a:t>Midi is niet geschikt om zang mee te maken. </a:t>
            </a:r>
            <a:endParaRPr lang="nl-NL" dirty="0">
              <a:solidFill>
                <a:srgbClr val="1D2125"/>
              </a:solidFill>
              <a:highlight>
                <a:srgbClr val="FFFFFF"/>
              </a:highlight>
              <a:latin typeface="-apple-system"/>
            </a:endParaRPr>
          </a:p>
        </p:txBody>
      </p:sp>
      <p:pic>
        <p:nvPicPr>
          <p:cNvPr id="2" name="Afbeelding 1">
            <a:extLst>
              <a:ext uri="{FF2B5EF4-FFF2-40B4-BE49-F238E27FC236}">
                <a16:creationId xmlns:a16="http://schemas.microsoft.com/office/drawing/2014/main" id="{0F89BE69-D4ED-4D18-B535-E234DAF7BB03}"/>
              </a:ext>
            </a:extLst>
          </p:cNvPr>
          <p:cNvPicPr>
            <a:picLocks noChangeAspect="1"/>
          </p:cNvPicPr>
          <p:nvPr/>
        </p:nvPicPr>
        <p:blipFill>
          <a:blip r:embed="rId2"/>
          <a:stretch>
            <a:fillRect/>
          </a:stretch>
        </p:blipFill>
        <p:spPr>
          <a:xfrm>
            <a:off x="9116291" y="4996325"/>
            <a:ext cx="2720686" cy="1634461"/>
          </a:xfrm>
          <a:prstGeom prst="rect">
            <a:avLst/>
          </a:prstGeom>
        </p:spPr>
      </p:pic>
    </p:spTree>
    <p:extLst>
      <p:ext uri="{BB962C8B-B14F-4D97-AF65-F5344CB8AC3E}">
        <p14:creationId xmlns:p14="http://schemas.microsoft.com/office/powerpoint/2010/main" val="264673422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1">
            <a:extLst>
              <a:ext uri="{FF2B5EF4-FFF2-40B4-BE49-F238E27FC236}">
                <a16:creationId xmlns:a16="http://schemas.microsoft.com/office/drawing/2014/main" id="{A7DE3BD2-7D94-A371-6639-A6CD6590085B}"/>
              </a:ext>
            </a:extLst>
          </p:cNvPr>
          <p:cNvSpPr txBox="1">
            <a:spLocks/>
          </p:cNvSpPr>
          <p:nvPr/>
        </p:nvSpPr>
        <p:spPr>
          <a:xfrm>
            <a:off x="838200" y="288734"/>
            <a:ext cx="9635836" cy="784602"/>
          </a:xfrm>
          <a:prstGeom prst="rect">
            <a:avLst/>
          </a:prstGeom>
        </p:spPr>
        <p:txBody>
          <a:bodyPr vert="horz" lIns="91440" tIns="45720" rIns="91440" bIns="45720" rtlCol="0" anchor="b">
            <a:normAutofit fontScale="92500" lnSpcReduction="2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nl-NL" dirty="0"/>
              <a:t>Midi</a:t>
            </a:r>
          </a:p>
        </p:txBody>
      </p:sp>
      <p:sp>
        <p:nvSpPr>
          <p:cNvPr id="5" name="Tekstvak 4">
            <a:extLst>
              <a:ext uri="{FF2B5EF4-FFF2-40B4-BE49-F238E27FC236}">
                <a16:creationId xmlns:a16="http://schemas.microsoft.com/office/drawing/2014/main" id="{0EC8BF03-EAA7-2F6F-8D8E-798FB9E003CE}"/>
              </a:ext>
            </a:extLst>
          </p:cNvPr>
          <p:cNvSpPr txBox="1"/>
          <p:nvPr/>
        </p:nvSpPr>
        <p:spPr>
          <a:xfrm>
            <a:off x="930563" y="1263225"/>
            <a:ext cx="9636992" cy="2862322"/>
          </a:xfrm>
          <a:prstGeom prst="rect">
            <a:avLst/>
          </a:prstGeom>
          <a:noFill/>
        </p:spPr>
        <p:txBody>
          <a:bodyPr wrap="square">
            <a:spAutoFit/>
          </a:bodyPr>
          <a:lstStyle/>
          <a:p>
            <a:pPr marL="285750" indent="-285750">
              <a:buFont typeface="Arial" panose="020B0604020202020204" pitchFamily="34" charset="0"/>
              <a:buChar char="•"/>
            </a:pPr>
            <a:r>
              <a:rPr lang="nl-NL" dirty="0"/>
              <a:t>Met een </a:t>
            </a:r>
            <a:r>
              <a:rPr lang="nl-NL" i="1" dirty="0"/>
              <a:t>Midi-</a:t>
            </a:r>
            <a:r>
              <a:rPr lang="nl-NL" i="1" dirty="0" err="1"/>
              <a:t>codec</a:t>
            </a:r>
            <a:r>
              <a:rPr lang="nl-NL" dirty="0"/>
              <a:t> kan je geen geluid opnemen, maar wel geluid maken.</a:t>
            </a:r>
            <a:br>
              <a:rPr lang="nl-NL" dirty="0"/>
            </a:br>
            <a:endParaRPr lang="nl-NL" dirty="0"/>
          </a:p>
          <a:p>
            <a:pPr marL="285750" indent="-285750">
              <a:buFont typeface="Arial" panose="020B0604020202020204" pitchFamily="34" charset="0"/>
              <a:buChar char="•"/>
            </a:pPr>
            <a:r>
              <a:rPr lang="nl-NL" dirty="0"/>
              <a:t>Daardoor zijn deze geluidsbestanden vaak vele malen kleiner.</a:t>
            </a:r>
            <a:br>
              <a:rPr lang="nl-NL" dirty="0"/>
            </a:br>
            <a:endParaRPr lang="nl-NL" dirty="0"/>
          </a:p>
          <a:p>
            <a:pPr marL="285750" indent="-285750">
              <a:buFont typeface="Arial" panose="020B0604020202020204" pitchFamily="34" charset="0"/>
              <a:buChar char="•"/>
            </a:pPr>
            <a:r>
              <a:rPr lang="nl-NL" dirty="0" err="1">
                <a:solidFill>
                  <a:srgbClr val="1D2125"/>
                </a:solidFill>
                <a:highlight>
                  <a:srgbClr val="FFFFFF"/>
                </a:highlight>
                <a:latin typeface="-apple-system"/>
              </a:rPr>
              <a:t>Midi-bestanden</a:t>
            </a:r>
            <a:r>
              <a:rPr lang="nl-NL" dirty="0">
                <a:solidFill>
                  <a:srgbClr val="1D2125"/>
                </a:solidFill>
                <a:highlight>
                  <a:srgbClr val="FFFFFF"/>
                </a:highlight>
                <a:latin typeface="-apple-system"/>
              </a:rPr>
              <a:t> bevatten namelijk alleen </a:t>
            </a:r>
            <a:r>
              <a:rPr lang="nl-NL" b="0" i="0" dirty="0">
                <a:solidFill>
                  <a:srgbClr val="1D2125"/>
                </a:solidFill>
                <a:effectLst/>
                <a:highlight>
                  <a:srgbClr val="FFFFFF"/>
                </a:highlight>
                <a:latin typeface="-apple-system"/>
              </a:rPr>
              <a:t>instructies voor het maken van muziek, bijvoorbeeld voor het gebruik op synthesizers en computerspelletjes op oude retro-computers.</a:t>
            </a:r>
            <a:br>
              <a:rPr lang="nl-NL" b="0" i="0" dirty="0">
                <a:solidFill>
                  <a:srgbClr val="1D2125"/>
                </a:solidFill>
                <a:effectLst/>
                <a:highlight>
                  <a:srgbClr val="FFFFFF"/>
                </a:highlight>
                <a:latin typeface="-apple-system"/>
              </a:rPr>
            </a:br>
            <a:endParaRPr lang="nl-NL" b="0" i="0" dirty="0">
              <a:solidFill>
                <a:srgbClr val="1D2125"/>
              </a:solidFill>
              <a:effectLst/>
              <a:highlight>
                <a:srgbClr val="FFFFFF"/>
              </a:highlight>
              <a:latin typeface="-apple-system"/>
            </a:endParaRPr>
          </a:p>
          <a:p>
            <a:pPr marL="285750" indent="-285750">
              <a:buFont typeface="Arial" panose="020B0604020202020204" pitchFamily="34" charset="0"/>
              <a:buChar char="•"/>
            </a:pPr>
            <a:r>
              <a:rPr lang="nl-NL" b="0" i="0" dirty="0">
                <a:solidFill>
                  <a:srgbClr val="1D2125"/>
                </a:solidFill>
                <a:effectLst/>
                <a:highlight>
                  <a:srgbClr val="FFFFFF"/>
                </a:highlight>
                <a:latin typeface="-apple-system"/>
              </a:rPr>
              <a:t>Midi is niet geschikt om zang mee te maken. </a:t>
            </a:r>
            <a:br>
              <a:rPr lang="nl-NL" b="0" i="0" dirty="0">
                <a:solidFill>
                  <a:srgbClr val="1D2125"/>
                </a:solidFill>
                <a:effectLst/>
                <a:highlight>
                  <a:srgbClr val="FFFFFF"/>
                </a:highlight>
                <a:latin typeface="-apple-system"/>
              </a:rPr>
            </a:br>
            <a:endParaRPr lang="nl-NL" b="0" i="0" dirty="0">
              <a:solidFill>
                <a:srgbClr val="1D2125"/>
              </a:solidFill>
              <a:effectLst/>
              <a:highlight>
                <a:srgbClr val="FFFFFF"/>
              </a:highlight>
              <a:latin typeface="-apple-system"/>
            </a:endParaRPr>
          </a:p>
          <a:p>
            <a:pPr marL="285750" indent="-285750">
              <a:buFont typeface="Arial" panose="020B0604020202020204" pitchFamily="34" charset="0"/>
              <a:buChar char="•"/>
            </a:pPr>
            <a:r>
              <a:rPr lang="nl-NL" b="0" i="0" dirty="0">
                <a:solidFill>
                  <a:srgbClr val="1D2125"/>
                </a:solidFill>
                <a:effectLst/>
                <a:highlight>
                  <a:srgbClr val="FFFFFF"/>
                </a:highlight>
                <a:latin typeface="-apple-system"/>
              </a:rPr>
              <a:t>Midi wordt heel veel gebruikt door muzikanten.</a:t>
            </a:r>
            <a:endParaRPr lang="nl-NL" dirty="0">
              <a:solidFill>
                <a:srgbClr val="1D2125"/>
              </a:solidFill>
              <a:highlight>
                <a:srgbClr val="FFFFFF"/>
              </a:highlight>
              <a:latin typeface="-apple-system"/>
            </a:endParaRPr>
          </a:p>
        </p:txBody>
      </p:sp>
      <p:pic>
        <p:nvPicPr>
          <p:cNvPr id="2" name="Afbeelding 1">
            <a:extLst>
              <a:ext uri="{FF2B5EF4-FFF2-40B4-BE49-F238E27FC236}">
                <a16:creationId xmlns:a16="http://schemas.microsoft.com/office/drawing/2014/main" id="{0F89BE69-D4ED-4D18-B535-E234DAF7BB03}"/>
              </a:ext>
            </a:extLst>
          </p:cNvPr>
          <p:cNvPicPr>
            <a:picLocks noChangeAspect="1"/>
          </p:cNvPicPr>
          <p:nvPr/>
        </p:nvPicPr>
        <p:blipFill>
          <a:blip r:embed="rId2"/>
          <a:stretch>
            <a:fillRect/>
          </a:stretch>
        </p:blipFill>
        <p:spPr>
          <a:xfrm>
            <a:off x="9116291" y="4996325"/>
            <a:ext cx="2720686" cy="1634461"/>
          </a:xfrm>
          <a:prstGeom prst="rect">
            <a:avLst/>
          </a:prstGeom>
        </p:spPr>
      </p:pic>
    </p:spTree>
    <p:extLst>
      <p:ext uri="{BB962C8B-B14F-4D97-AF65-F5344CB8AC3E}">
        <p14:creationId xmlns:p14="http://schemas.microsoft.com/office/powerpoint/2010/main" val="1248937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1">
            <a:extLst>
              <a:ext uri="{FF2B5EF4-FFF2-40B4-BE49-F238E27FC236}">
                <a16:creationId xmlns:a16="http://schemas.microsoft.com/office/drawing/2014/main" id="{A7DE3BD2-7D94-A371-6639-A6CD6590085B}"/>
              </a:ext>
            </a:extLst>
          </p:cNvPr>
          <p:cNvSpPr txBox="1">
            <a:spLocks/>
          </p:cNvSpPr>
          <p:nvPr/>
        </p:nvSpPr>
        <p:spPr>
          <a:xfrm>
            <a:off x="838200" y="288734"/>
            <a:ext cx="9635836" cy="784602"/>
          </a:xfrm>
          <a:prstGeom prst="rect">
            <a:avLst/>
          </a:prstGeom>
        </p:spPr>
        <p:txBody>
          <a:bodyPr vert="horz" lIns="91440" tIns="45720" rIns="91440" bIns="45720" rtlCol="0" anchor="b">
            <a:normAutofit fontScale="92500" lnSpcReduction="2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nl-NL" dirty="0"/>
              <a:t>Midi</a:t>
            </a:r>
          </a:p>
        </p:txBody>
      </p:sp>
      <p:sp>
        <p:nvSpPr>
          <p:cNvPr id="5" name="Tekstvak 4">
            <a:extLst>
              <a:ext uri="{FF2B5EF4-FFF2-40B4-BE49-F238E27FC236}">
                <a16:creationId xmlns:a16="http://schemas.microsoft.com/office/drawing/2014/main" id="{0EC8BF03-EAA7-2F6F-8D8E-798FB9E003CE}"/>
              </a:ext>
            </a:extLst>
          </p:cNvPr>
          <p:cNvSpPr txBox="1"/>
          <p:nvPr/>
        </p:nvSpPr>
        <p:spPr>
          <a:xfrm>
            <a:off x="930563" y="1263225"/>
            <a:ext cx="9636992" cy="3693319"/>
          </a:xfrm>
          <a:prstGeom prst="rect">
            <a:avLst/>
          </a:prstGeom>
          <a:noFill/>
        </p:spPr>
        <p:txBody>
          <a:bodyPr wrap="square">
            <a:spAutoFit/>
          </a:bodyPr>
          <a:lstStyle/>
          <a:p>
            <a:pPr marL="285750" indent="-285750">
              <a:buFont typeface="Arial" panose="020B0604020202020204" pitchFamily="34" charset="0"/>
              <a:buChar char="•"/>
            </a:pPr>
            <a:r>
              <a:rPr lang="nl-NL" dirty="0"/>
              <a:t>Met een </a:t>
            </a:r>
            <a:r>
              <a:rPr lang="nl-NL" i="1" dirty="0"/>
              <a:t>Midi-</a:t>
            </a:r>
            <a:r>
              <a:rPr lang="nl-NL" i="1" dirty="0" err="1"/>
              <a:t>codec</a:t>
            </a:r>
            <a:r>
              <a:rPr lang="nl-NL" dirty="0"/>
              <a:t> kan je geen geluid opnemen, maar wel geluid maken.</a:t>
            </a:r>
            <a:br>
              <a:rPr lang="nl-NL" dirty="0"/>
            </a:br>
            <a:endParaRPr lang="nl-NL" dirty="0"/>
          </a:p>
          <a:p>
            <a:pPr marL="285750" indent="-285750">
              <a:buFont typeface="Arial" panose="020B0604020202020204" pitchFamily="34" charset="0"/>
              <a:buChar char="•"/>
            </a:pPr>
            <a:r>
              <a:rPr lang="nl-NL" dirty="0"/>
              <a:t>Daardoor zijn deze geluidsbestanden vaak vele malen kleiner.</a:t>
            </a:r>
            <a:br>
              <a:rPr lang="nl-NL" dirty="0"/>
            </a:br>
            <a:endParaRPr lang="nl-NL" dirty="0"/>
          </a:p>
          <a:p>
            <a:pPr marL="285750" indent="-285750">
              <a:buFont typeface="Arial" panose="020B0604020202020204" pitchFamily="34" charset="0"/>
              <a:buChar char="•"/>
            </a:pPr>
            <a:r>
              <a:rPr lang="nl-NL" dirty="0" err="1">
                <a:solidFill>
                  <a:srgbClr val="1D2125"/>
                </a:solidFill>
                <a:highlight>
                  <a:srgbClr val="FFFFFF"/>
                </a:highlight>
                <a:latin typeface="-apple-system"/>
              </a:rPr>
              <a:t>Midi-bestanden</a:t>
            </a:r>
            <a:r>
              <a:rPr lang="nl-NL" dirty="0">
                <a:solidFill>
                  <a:srgbClr val="1D2125"/>
                </a:solidFill>
                <a:highlight>
                  <a:srgbClr val="FFFFFF"/>
                </a:highlight>
                <a:latin typeface="-apple-system"/>
              </a:rPr>
              <a:t> bevatten namelijk alleen </a:t>
            </a:r>
            <a:r>
              <a:rPr lang="nl-NL" b="0" i="0" dirty="0">
                <a:solidFill>
                  <a:srgbClr val="1D2125"/>
                </a:solidFill>
                <a:effectLst/>
                <a:highlight>
                  <a:srgbClr val="FFFFFF"/>
                </a:highlight>
                <a:latin typeface="-apple-system"/>
              </a:rPr>
              <a:t>instructies voor het maken van muziek, bijvoorbeeld voor het gebruik op synthesizers en computerspelletjes op oude retro-computers.</a:t>
            </a:r>
            <a:br>
              <a:rPr lang="nl-NL" b="0" i="0" dirty="0">
                <a:solidFill>
                  <a:srgbClr val="1D2125"/>
                </a:solidFill>
                <a:effectLst/>
                <a:highlight>
                  <a:srgbClr val="FFFFFF"/>
                </a:highlight>
                <a:latin typeface="-apple-system"/>
              </a:rPr>
            </a:br>
            <a:endParaRPr lang="nl-NL" b="0" i="0" dirty="0">
              <a:solidFill>
                <a:srgbClr val="1D2125"/>
              </a:solidFill>
              <a:effectLst/>
              <a:highlight>
                <a:srgbClr val="FFFFFF"/>
              </a:highlight>
              <a:latin typeface="-apple-system"/>
            </a:endParaRPr>
          </a:p>
          <a:p>
            <a:pPr marL="285750" indent="-285750">
              <a:buFont typeface="Arial" panose="020B0604020202020204" pitchFamily="34" charset="0"/>
              <a:buChar char="•"/>
            </a:pPr>
            <a:r>
              <a:rPr lang="nl-NL" b="0" i="0" dirty="0">
                <a:solidFill>
                  <a:srgbClr val="1D2125"/>
                </a:solidFill>
                <a:effectLst/>
                <a:highlight>
                  <a:srgbClr val="FFFFFF"/>
                </a:highlight>
                <a:latin typeface="-apple-system"/>
              </a:rPr>
              <a:t>Midi is niet geschikt om zang mee te maken. </a:t>
            </a:r>
            <a:br>
              <a:rPr lang="nl-NL" b="0" i="0" dirty="0">
                <a:solidFill>
                  <a:srgbClr val="1D2125"/>
                </a:solidFill>
                <a:effectLst/>
                <a:highlight>
                  <a:srgbClr val="FFFFFF"/>
                </a:highlight>
                <a:latin typeface="-apple-system"/>
              </a:rPr>
            </a:br>
            <a:endParaRPr lang="nl-NL" b="0" i="0" dirty="0">
              <a:solidFill>
                <a:srgbClr val="1D2125"/>
              </a:solidFill>
              <a:effectLst/>
              <a:highlight>
                <a:srgbClr val="FFFFFF"/>
              </a:highlight>
              <a:latin typeface="-apple-system"/>
            </a:endParaRPr>
          </a:p>
          <a:p>
            <a:pPr marL="285750" indent="-285750">
              <a:buFont typeface="Arial" panose="020B0604020202020204" pitchFamily="34" charset="0"/>
              <a:buChar char="•"/>
            </a:pPr>
            <a:r>
              <a:rPr lang="nl-NL" b="0" i="0" dirty="0">
                <a:solidFill>
                  <a:srgbClr val="1D2125"/>
                </a:solidFill>
                <a:effectLst/>
                <a:highlight>
                  <a:srgbClr val="FFFFFF"/>
                </a:highlight>
                <a:latin typeface="-apple-system"/>
              </a:rPr>
              <a:t>Midi wordt heel veel gebruikt door muzikanten.</a:t>
            </a:r>
            <a:br>
              <a:rPr lang="nl-NL" b="0" i="0" dirty="0">
                <a:solidFill>
                  <a:srgbClr val="1D2125"/>
                </a:solidFill>
                <a:effectLst/>
                <a:highlight>
                  <a:srgbClr val="FFFFFF"/>
                </a:highlight>
                <a:latin typeface="-apple-system"/>
              </a:rPr>
            </a:br>
            <a:r>
              <a:rPr lang="nl-NL" b="0" i="0" dirty="0">
                <a:solidFill>
                  <a:srgbClr val="1D2125"/>
                </a:solidFill>
                <a:effectLst/>
                <a:highlight>
                  <a:srgbClr val="FFFFFF"/>
                </a:highlight>
                <a:latin typeface="-apple-system"/>
              </a:rPr>
              <a:t> </a:t>
            </a:r>
          </a:p>
          <a:p>
            <a:pPr marL="285750" indent="-285750">
              <a:buFont typeface="Arial" panose="020B0604020202020204" pitchFamily="34" charset="0"/>
              <a:buChar char="•"/>
            </a:pPr>
            <a:r>
              <a:rPr lang="nl-NL" b="0" i="0" dirty="0">
                <a:solidFill>
                  <a:srgbClr val="1D2125"/>
                </a:solidFill>
                <a:effectLst/>
                <a:highlight>
                  <a:srgbClr val="FFFFFF"/>
                </a:highlight>
                <a:latin typeface="-apple-system"/>
              </a:rPr>
              <a:t>Er zijn heel veel muziekinstrumenten te koop die midi kunnen ontvangen of versturen, zoals midi-keyboards</a:t>
            </a:r>
            <a:r>
              <a:rPr lang="nl-NL" dirty="0">
                <a:solidFill>
                  <a:srgbClr val="1D2125"/>
                </a:solidFill>
                <a:highlight>
                  <a:srgbClr val="FFFFFF"/>
                </a:highlight>
                <a:latin typeface="-apple-system"/>
              </a:rPr>
              <a:t> en </a:t>
            </a:r>
            <a:r>
              <a:rPr lang="nl-NL" b="0" i="0" dirty="0">
                <a:solidFill>
                  <a:srgbClr val="1D2125"/>
                </a:solidFill>
                <a:effectLst/>
                <a:highlight>
                  <a:srgbClr val="FFFFFF"/>
                </a:highlight>
                <a:latin typeface="-apple-system"/>
              </a:rPr>
              <a:t>synthesizers</a:t>
            </a:r>
            <a:r>
              <a:rPr lang="nl-NL" dirty="0">
                <a:solidFill>
                  <a:srgbClr val="1D2125"/>
                </a:solidFill>
                <a:highlight>
                  <a:srgbClr val="FFFFFF"/>
                </a:highlight>
                <a:latin typeface="-apple-system"/>
              </a:rPr>
              <a:t>.</a:t>
            </a:r>
          </a:p>
        </p:txBody>
      </p:sp>
      <p:pic>
        <p:nvPicPr>
          <p:cNvPr id="2" name="Afbeelding 1">
            <a:extLst>
              <a:ext uri="{FF2B5EF4-FFF2-40B4-BE49-F238E27FC236}">
                <a16:creationId xmlns:a16="http://schemas.microsoft.com/office/drawing/2014/main" id="{0F89BE69-D4ED-4D18-B535-E234DAF7BB03}"/>
              </a:ext>
            </a:extLst>
          </p:cNvPr>
          <p:cNvPicPr>
            <a:picLocks noChangeAspect="1"/>
          </p:cNvPicPr>
          <p:nvPr/>
        </p:nvPicPr>
        <p:blipFill>
          <a:blip r:embed="rId2"/>
          <a:stretch>
            <a:fillRect/>
          </a:stretch>
        </p:blipFill>
        <p:spPr>
          <a:xfrm>
            <a:off x="9116291" y="4996325"/>
            <a:ext cx="2720686" cy="1634461"/>
          </a:xfrm>
          <a:prstGeom prst="rect">
            <a:avLst/>
          </a:prstGeom>
        </p:spPr>
      </p:pic>
    </p:spTree>
    <p:extLst>
      <p:ext uri="{BB962C8B-B14F-4D97-AF65-F5344CB8AC3E}">
        <p14:creationId xmlns:p14="http://schemas.microsoft.com/office/powerpoint/2010/main" val="249170862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1">
            <a:extLst>
              <a:ext uri="{FF2B5EF4-FFF2-40B4-BE49-F238E27FC236}">
                <a16:creationId xmlns:a16="http://schemas.microsoft.com/office/drawing/2014/main" id="{A7DE3BD2-7D94-A371-6639-A6CD6590085B}"/>
              </a:ext>
            </a:extLst>
          </p:cNvPr>
          <p:cNvSpPr txBox="1">
            <a:spLocks/>
          </p:cNvSpPr>
          <p:nvPr/>
        </p:nvSpPr>
        <p:spPr>
          <a:xfrm>
            <a:off x="838200" y="288734"/>
            <a:ext cx="9635836" cy="784602"/>
          </a:xfrm>
          <a:prstGeom prst="rect">
            <a:avLst/>
          </a:prstGeom>
        </p:spPr>
        <p:txBody>
          <a:bodyPr vert="horz" lIns="91440" tIns="45720" rIns="91440" bIns="45720" rtlCol="0" anchor="b">
            <a:normAutofit fontScale="92500" lnSpcReduction="2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nl-NL" dirty="0"/>
              <a:t>Midi</a:t>
            </a:r>
          </a:p>
        </p:txBody>
      </p:sp>
      <p:sp>
        <p:nvSpPr>
          <p:cNvPr id="5" name="Tekstvak 4">
            <a:extLst>
              <a:ext uri="{FF2B5EF4-FFF2-40B4-BE49-F238E27FC236}">
                <a16:creationId xmlns:a16="http://schemas.microsoft.com/office/drawing/2014/main" id="{0EC8BF03-EAA7-2F6F-8D8E-798FB9E003CE}"/>
              </a:ext>
            </a:extLst>
          </p:cNvPr>
          <p:cNvSpPr txBox="1"/>
          <p:nvPr/>
        </p:nvSpPr>
        <p:spPr>
          <a:xfrm>
            <a:off x="930563" y="1263225"/>
            <a:ext cx="9636992" cy="4524315"/>
          </a:xfrm>
          <a:prstGeom prst="rect">
            <a:avLst/>
          </a:prstGeom>
          <a:noFill/>
        </p:spPr>
        <p:txBody>
          <a:bodyPr wrap="square">
            <a:spAutoFit/>
          </a:bodyPr>
          <a:lstStyle/>
          <a:p>
            <a:pPr marL="285750" indent="-285750">
              <a:buFont typeface="Arial" panose="020B0604020202020204" pitchFamily="34" charset="0"/>
              <a:buChar char="•"/>
            </a:pPr>
            <a:r>
              <a:rPr lang="nl-NL" dirty="0"/>
              <a:t>Met een </a:t>
            </a:r>
            <a:r>
              <a:rPr lang="nl-NL" i="1" dirty="0"/>
              <a:t>Midi-</a:t>
            </a:r>
            <a:r>
              <a:rPr lang="nl-NL" i="1" dirty="0" err="1"/>
              <a:t>codec</a:t>
            </a:r>
            <a:r>
              <a:rPr lang="nl-NL" dirty="0"/>
              <a:t> kan je geen geluid opnemen, maar wel geluid maken.</a:t>
            </a:r>
            <a:br>
              <a:rPr lang="nl-NL" dirty="0"/>
            </a:br>
            <a:endParaRPr lang="nl-NL" dirty="0"/>
          </a:p>
          <a:p>
            <a:pPr marL="285750" indent="-285750">
              <a:buFont typeface="Arial" panose="020B0604020202020204" pitchFamily="34" charset="0"/>
              <a:buChar char="•"/>
            </a:pPr>
            <a:r>
              <a:rPr lang="nl-NL" dirty="0"/>
              <a:t>Daardoor zijn deze geluidsbestanden vaak vele malen kleiner.</a:t>
            </a:r>
            <a:br>
              <a:rPr lang="nl-NL" dirty="0"/>
            </a:br>
            <a:endParaRPr lang="nl-NL" dirty="0"/>
          </a:p>
          <a:p>
            <a:pPr marL="285750" indent="-285750">
              <a:buFont typeface="Arial" panose="020B0604020202020204" pitchFamily="34" charset="0"/>
              <a:buChar char="•"/>
            </a:pPr>
            <a:r>
              <a:rPr lang="nl-NL" dirty="0" err="1">
                <a:solidFill>
                  <a:srgbClr val="1D2125"/>
                </a:solidFill>
                <a:highlight>
                  <a:srgbClr val="FFFFFF"/>
                </a:highlight>
                <a:latin typeface="-apple-system"/>
              </a:rPr>
              <a:t>Midi-bestanden</a:t>
            </a:r>
            <a:r>
              <a:rPr lang="nl-NL" dirty="0">
                <a:solidFill>
                  <a:srgbClr val="1D2125"/>
                </a:solidFill>
                <a:highlight>
                  <a:srgbClr val="FFFFFF"/>
                </a:highlight>
                <a:latin typeface="-apple-system"/>
              </a:rPr>
              <a:t> bevatten namelijk alleen </a:t>
            </a:r>
            <a:r>
              <a:rPr lang="nl-NL" b="0" i="0" dirty="0">
                <a:solidFill>
                  <a:srgbClr val="1D2125"/>
                </a:solidFill>
                <a:effectLst/>
                <a:highlight>
                  <a:srgbClr val="FFFFFF"/>
                </a:highlight>
                <a:latin typeface="-apple-system"/>
              </a:rPr>
              <a:t>instructies voor het maken van muziek, bijvoorbeeld voor het gebruik op synthesizers en computerspelletjes op oude retro-computers.</a:t>
            </a:r>
            <a:br>
              <a:rPr lang="nl-NL" b="0" i="0" dirty="0">
                <a:solidFill>
                  <a:srgbClr val="1D2125"/>
                </a:solidFill>
                <a:effectLst/>
                <a:highlight>
                  <a:srgbClr val="FFFFFF"/>
                </a:highlight>
                <a:latin typeface="-apple-system"/>
              </a:rPr>
            </a:br>
            <a:endParaRPr lang="nl-NL" b="0" i="0" dirty="0">
              <a:solidFill>
                <a:srgbClr val="1D2125"/>
              </a:solidFill>
              <a:effectLst/>
              <a:highlight>
                <a:srgbClr val="FFFFFF"/>
              </a:highlight>
              <a:latin typeface="-apple-system"/>
            </a:endParaRPr>
          </a:p>
          <a:p>
            <a:pPr marL="285750" indent="-285750">
              <a:buFont typeface="Arial" panose="020B0604020202020204" pitchFamily="34" charset="0"/>
              <a:buChar char="•"/>
            </a:pPr>
            <a:r>
              <a:rPr lang="nl-NL" b="0" i="0" dirty="0">
                <a:solidFill>
                  <a:srgbClr val="1D2125"/>
                </a:solidFill>
                <a:effectLst/>
                <a:highlight>
                  <a:srgbClr val="FFFFFF"/>
                </a:highlight>
                <a:latin typeface="-apple-system"/>
              </a:rPr>
              <a:t>Midi is niet geschikt om zang mee te maken. </a:t>
            </a:r>
            <a:br>
              <a:rPr lang="nl-NL" b="0" i="0" dirty="0">
                <a:solidFill>
                  <a:srgbClr val="1D2125"/>
                </a:solidFill>
                <a:effectLst/>
                <a:highlight>
                  <a:srgbClr val="FFFFFF"/>
                </a:highlight>
                <a:latin typeface="-apple-system"/>
              </a:rPr>
            </a:br>
            <a:endParaRPr lang="nl-NL" b="0" i="0" dirty="0">
              <a:solidFill>
                <a:srgbClr val="1D2125"/>
              </a:solidFill>
              <a:effectLst/>
              <a:highlight>
                <a:srgbClr val="FFFFFF"/>
              </a:highlight>
              <a:latin typeface="-apple-system"/>
            </a:endParaRPr>
          </a:p>
          <a:p>
            <a:pPr marL="285750" indent="-285750">
              <a:buFont typeface="Arial" panose="020B0604020202020204" pitchFamily="34" charset="0"/>
              <a:buChar char="•"/>
            </a:pPr>
            <a:r>
              <a:rPr lang="nl-NL" b="0" i="0" dirty="0">
                <a:solidFill>
                  <a:srgbClr val="1D2125"/>
                </a:solidFill>
                <a:effectLst/>
                <a:highlight>
                  <a:srgbClr val="FFFFFF"/>
                </a:highlight>
                <a:latin typeface="-apple-system"/>
              </a:rPr>
              <a:t>Midi wordt heel veel gebruikt door muzikanten.</a:t>
            </a:r>
            <a:br>
              <a:rPr lang="nl-NL" b="0" i="0" dirty="0">
                <a:solidFill>
                  <a:srgbClr val="1D2125"/>
                </a:solidFill>
                <a:effectLst/>
                <a:highlight>
                  <a:srgbClr val="FFFFFF"/>
                </a:highlight>
                <a:latin typeface="-apple-system"/>
              </a:rPr>
            </a:br>
            <a:r>
              <a:rPr lang="nl-NL" b="0" i="0" dirty="0">
                <a:solidFill>
                  <a:srgbClr val="1D2125"/>
                </a:solidFill>
                <a:effectLst/>
                <a:highlight>
                  <a:srgbClr val="FFFFFF"/>
                </a:highlight>
                <a:latin typeface="-apple-system"/>
              </a:rPr>
              <a:t> </a:t>
            </a:r>
          </a:p>
          <a:p>
            <a:pPr marL="285750" indent="-285750">
              <a:buFont typeface="Arial" panose="020B0604020202020204" pitchFamily="34" charset="0"/>
              <a:buChar char="•"/>
            </a:pPr>
            <a:r>
              <a:rPr lang="nl-NL" b="0" i="0" dirty="0">
                <a:solidFill>
                  <a:srgbClr val="1D2125"/>
                </a:solidFill>
                <a:effectLst/>
                <a:highlight>
                  <a:srgbClr val="FFFFFF"/>
                </a:highlight>
                <a:latin typeface="-apple-system"/>
              </a:rPr>
              <a:t>Er zijn heel veel muziekinstrumenten te koop die midi kunnen ontvangen of versturen, zoals midi-keyboards</a:t>
            </a:r>
            <a:r>
              <a:rPr lang="nl-NL" dirty="0">
                <a:solidFill>
                  <a:srgbClr val="1D2125"/>
                </a:solidFill>
                <a:highlight>
                  <a:srgbClr val="FFFFFF"/>
                </a:highlight>
                <a:latin typeface="-apple-system"/>
              </a:rPr>
              <a:t> en </a:t>
            </a:r>
            <a:r>
              <a:rPr lang="nl-NL" b="0" i="0" dirty="0">
                <a:solidFill>
                  <a:srgbClr val="1D2125"/>
                </a:solidFill>
                <a:effectLst/>
                <a:highlight>
                  <a:srgbClr val="FFFFFF"/>
                </a:highlight>
                <a:latin typeface="-apple-system"/>
              </a:rPr>
              <a:t>synthesizers</a:t>
            </a:r>
            <a:r>
              <a:rPr lang="nl-NL" dirty="0">
                <a:solidFill>
                  <a:srgbClr val="1D2125"/>
                </a:solidFill>
                <a:highlight>
                  <a:srgbClr val="FFFFFF"/>
                </a:highlight>
                <a:latin typeface="-apple-system"/>
              </a:rPr>
              <a:t>.</a:t>
            </a:r>
            <a:br>
              <a:rPr lang="nl-NL" dirty="0">
                <a:solidFill>
                  <a:srgbClr val="1D2125"/>
                </a:solidFill>
                <a:highlight>
                  <a:srgbClr val="FFFFFF"/>
                </a:highlight>
                <a:latin typeface="-apple-system"/>
              </a:rPr>
            </a:br>
            <a:endParaRPr lang="nl-NL" b="0" i="0" dirty="0">
              <a:solidFill>
                <a:srgbClr val="1D2125"/>
              </a:solidFill>
              <a:effectLst/>
              <a:highlight>
                <a:srgbClr val="FFFFFF"/>
              </a:highlight>
              <a:latin typeface="-apple-system"/>
            </a:endParaRPr>
          </a:p>
          <a:p>
            <a:pPr marL="285750" indent="-285750">
              <a:buFont typeface="Arial" panose="020B0604020202020204" pitchFamily="34" charset="0"/>
              <a:buChar char="•"/>
            </a:pPr>
            <a:r>
              <a:rPr lang="nl-NL" dirty="0">
                <a:solidFill>
                  <a:srgbClr val="1D2125"/>
                </a:solidFill>
                <a:highlight>
                  <a:srgbClr val="FFFFFF"/>
                </a:highlight>
                <a:latin typeface="-apple-system"/>
              </a:rPr>
              <a:t>Zo worden muziek- of geluidsamples vaak als midi aangeboden,</a:t>
            </a:r>
            <a:br>
              <a:rPr lang="nl-NL" dirty="0">
                <a:solidFill>
                  <a:srgbClr val="1D2125"/>
                </a:solidFill>
                <a:highlight>
                  <a:srgbClr val="FFFFFF"/>
                </a:highlight>
                <a:latin typeface="-apple-system"/>
              </a:rPr>
            </a:br>
            <a:r>
              <a:rPr lang="nl-NL" dirty="0">
                <a:solidFill>
                  <a:srgbClr val="1D2125"/>
                </a:solidFill>
                <a:highlight>
                  <a:srgbClr val="FFFFFF"/>
                </a:highlight>
                <a:latin typeface="-apple-system"/>
              </a:rPr>
              <a:t>waardoor ermee gespeeld kan worden</a:t>
            </a:r>
            <a:r>
              <a:rPr lang="nl-NL" b="0" i="0" dirty="0">
                <a:solidFill>
                  <a:srgbClr val="1D2125"/>
                </a:solidFill>
                <a:effectLst/>
                <a:highlight>
                  <a:srgbClr val="FFFFFF"/>
                </a:highlight>
                <a:latin typeface="-apple-system"/>
              </a:rPr>
              <a:t>.</a:t>
            </a:r>
            <a:endParaRPr lang="nl-NL" dirty="0">
              <a:solidFill>
                <a:srgbClr val="1D2125"/>
              </a:solidFill>
              <a:highlight>
                <a:srgbClr val="FFFFFF"/>
              </a:highlight>
              <a:latin typeface="-apple-system"/>
            </a:endParaRPr>
          </a:p>
        </p:txBody>
      </p:sp>
      <p:pic>
        <p:nvPicPr>
          <p:cNvPr id="2" name="Afbeelding 1">
            <a:extLst>
              <a:ext uri="{FF2B5EF4-FFF2-40B4-BE49-F238E27FC236}">
                <a16:creationId xmlns:a16="http://schemas.microsoft.com/office/drawing/2014/main" id="{0F89BE69-D4ED-4D18-B535-E234DAF7BB03}"/>
              </a:ext>
            </a:extLst>
          </p:cNvPr>
          <p:cNvPicPr>
            <a:picLocks noChangeAspect="1"/>
          </p:cNvPicPr>
          <p:nvPr/>
        </p:nvPicPr>
        <p:blipFill>
          <a:blip r:embed="rId2"/>
          <a:stretch>
            <a:fillRect/>
          </a:stretch>
        </p:blipFill>
        <p:spPr>
          <a:xfrm>
            <a:off x="9116291" y="4996325"/>
            <a:ext cx="2720686" cy="1634461"/>
          </a:xfrm>
          <a:prstGeom prst="rect">
            <a:avLst/>
          </a:prstGeom>
        </p:spPr>
      </p:pic>
    </p:spTree>
    <p:extLst>
      <p:ext uri="{BB962C8B-B14F-4D97-AF65-F5344CB8AC3E}">
        <p14:creationId xmlns:p14="http://schemas.microsoft.com/office/powerpoint/2010/main" val="362984882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1">
            <a:extLst>
              <a:ext uri="{FF2B5EF4-FFF2-40B4-BE49-F238E27FC236}">
                <a16:creationId xmlns:a16="http://schemas.microsoft.com/office/drawing/2014/main" id="{A7DE3BD2-7D94-A371-6639-A6CD6590085B}"/>
              </a:ext>
            </a:extLst>
          </p:cNvPr>
          <p:cNvSpPr txBox="1">
            <a:spLocks/>
          </p:cNvSpPr>
          <p:nvPr/>
        </p:nvSpPr>
        <p:spPr>
          <a:xfrm>
            <a:off x="838200" y="288734"/>
            <a:ext cx="9635836" cy="784602"/>
          </a:xfrm>
          <a:prstGeom prst="rect">
            <a:avLst/>
          </a:prstGeom>
        </p:spPr>
        <p:txBody>
          <a:bodyPr vert="horz" lIns="91440" tIns="45720" rIns="91440" bIns="45720" rtlCol="0" anchor="b">
            <a:normAutofit fontScale="92500" lnSpcReduction="2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nl-NL" dirty="0"/>
              <a:t>Midi</a:t>
            </a:r>
          </a:p>
        </p:txBody>
      </p:sp>
      <p:sp>
        <p:nvSpPr>
          <p:cNvPr id="5" name="Tekstvak 4">
            <a:extLst>
              <a:ext uri="{FF2B5EF4-FFF2-40B4-BE49-F238E27FC236}">
                <a16:creationId xmlns:a16="http://schemas.microsoft.com/office/drawing/2014/main" id="{0EC8BF03-EAA7-2F6F-8D8E-798FB9E003CE}"/>
              </a:ext>
            </a:extLst>
          </p:cNvPr>
          <p:cNvSpPr txBox="1"/>
          <p:nvPr/>
        </p:nvSpPr>
        <p:spPr>
          <a:xfrm>
            <a:off x="930563" y="1263225"/>
            <a:ext cx="9636992" cy="5355312"/>
          </a:xfrm>
          <a:prstGeom prst="rect">
            <a:avLst/>
          </a:prstGeom>
          <a:noFill/>
        </p:spPr>
        <p:txBody>
          <a:bodyPr wrap="square">
            <a:spAutoFit/>
          </a:bodyPr>
          <a:lstStyle/>
          <a:p>
            <a:pPr marL="285750" indent="-285750">
              <a:buFont typeface="Arial" panose="020B0604020202020204" pitchFamily="34" charset="0"/>
              <a:buChar char="•"/>
            </a:pPr>
            <a:r>
              <a:rPr lang="nl-NL" dirty="0"/>
              <a:t>Met een </a:t>
            </a:r>
            <a:r>
              <a:rPr lang="nl-NL" i="1" dirty="0"/>
              <a:t>Midi-</a:t>
            </a:r>
            <a:r>
              <a:rPr lang="nl-NL" i="1" dirty="0" err="1"/>
              <a:t>codec</a:t>
            </a:r>
            <a:r>
              <a:rPr lang="nl-NL" dirty="0"/>
              <a:t> kan je geen geluid opnemen, maar wel geluid maken.</a:t>
            </a:r>
            <a:br>
              <a:rPr lang="nl-NL" dirty="0"/>
            </a:br>
            <a:endParaRPr lang="nl-NL" dirty="0"/>
          </a:p>
          <a:p>
            <a:pPr marL="285750" indent="-285750">
              <a:buFont typeface="Arial" panose="020B0604020202020204" pitchFamily="34" charset="0"/>
              <a:buChar char="•"/>
            </a:pPr>
            <a:r>
              <a:rPr lang="nl-NL" dirty="0"/>
              <a:t>Daardoor zijn deze geluidsbestanden vaak vele malen kleiner.</a:t>
            </a:r>
            <a:br>
              <a:rPr lang="nl-NL" dirty="0"/>
            </a:br>
            <a:endParaRPr lang="nl-NL" dirty="0"/>
          </a:p>
          <a:p>
            <a:pPr marL="285750" indent="-285750">
              <a:buFont typeface="Arial" panose="020B0604020202020204" pitchFamily="34" charset="0"/>
              <a:buChar char="•"/>
            </a:pPr>
            <a:r>
              <a:rPr lang="nl-NL" dirty="0" err="1">
                <a:solidFill>
                  <a:srgbClr val="1D2125"/>
                </a:solidFill>
                <a:highlight>
                  <a:srgbClr val="FFFFFF"/>
                </a:highlight>
                <a:latin typeface="-apple-system"/>
              </a:rPr>
              <a:t>Midi-bestanden</a:t>
            </a:r>
            <a:r>
              <a:rPr lang="nl-NL" dirty="0">
                <a:solidFill>
                  <a:srgbClr val="1D2125"/>
                </a:solidFill>
                <a:highlight>
                  <a:srgbClr val="FFFFFF"/>
                </a:highlight>
                <a:latin typeface="-apple-system"/>
              </a:rPr>
              <a:t> bevatten namelijk alleen </a:t>
            </a:r>
            <a:r>
              <a:rPr lang="nl-NL" b="0" i="0" dirty="0">
                <a:solidFill>
                  <a:srgbClr val="1D2125"/>
                </a:solidFill>
                <a:effectLst/>
                <a:highlight>
                  <a:srgbClr val="FFFFFF"/>
                </a:highlight>
                <a:latin typeface="-apple-system"/>
              </a:rPr>
              <a:t>instructies voor het maken van muziek, bijvoorbeeld voor het gebruik op synthesizers en computerspelletjes op oude retro-computers.</a:t>
            </a:r>
            <a:br>
              <a:rPr lang="nl-NL" b="0" i="0" dirty="0">
                <a:solidFill>
                  <a:srgbClr val="1D2125"/>
                </a:solidFill>
                <a:effectLst/>
                <a:highlight>
                  <a:srgbClr val="FFFFFF"/>
                </a:highlight>
                <a:latin typeface="-apple-system"/>
              </a:rPr>
            </a:br>
            <a:endParaRPr lang="nl-NL" b="0" i="0" dirty="0">
              <a:solidFill>
                <a:srgbClr val="1D2125"/>
              </a:solidFill>
              <a:effectLst/>
              <a:highlight>
                <a:srgbClr val="FFFFFF"/>
              </a:highlight>
              <a:latin typeface="-apple-system"/>
            </a:endParaRPr>
          </a:p>
          <a:p>
            <a:pPr marL="285750" indent="-285750">
              <a:buFont typeface="Arial" panose="020B0604020202020204" pitchFamily="34" charset="0"/>
              <a:buChar char="•"/>
            </a:pPr>
            <a:r>
              <a:rPr lang="nl-NL" b="0" i="0" dirty="0">
                <a:solidFill>
                  <a:srgbClr val="1D2125"/>
                </a:solidFill>
                <a:effectLst/>
                <a:highlight>
                  <a:srgbClr val="FFFFFF"/>
                </a:highlight>
                <a:latin typeface="-apple-system"/>
              </a:rPr>
              <a:t>Midi is niet geschikt om zang mee te maken. </a:t>
            </a:r>
            <a:br>
              <a:rPr lang="nl-NL" b="0" i="0" dirty="0">
                <a:solidFill>
                  <a:srgbClr val="1D2125"/>
                </a:solidFill>
                <a:effectLst/>
                <a:highlight>
                  <a:srgbClr val="FFFFFF"/>
                </a:highlight>
                <a:latin typeface="-apple-system"/>
              </a:rPr>
            </a:br>
            <a:endParaRPr lang="nl-NL" b="0" i="0" dirty="0">
              <a:solidFill>
                <a:srgbClr val="1D2125"/>
              </a:solidFill>
              <a:effectLst/>
              <a:highlight>
                <a:srgbClr val="FFFFFF"/>
              </a:highlight>
              <a:latin typeface="-apple-system"/>
            </a:endParaRPr>
          </a:p>
          <a:p>
            <a:pPr marL="285750" indent="-285750">
              <a:buFont typeface="Arial" panose="020B0604020202020204" pitchFamily="34" charset="0"/>
              <a:buChar char="•"/>
            </a:pPr>
            <a:r>
              <a:rPr lang="nl-NL" b="0" i="0" dirty="0">
                <a:solidFill>
                  <a:srgbClr val="1D2125"/>
                </a:solidFill>
                <a:effectLst/>
                <a:highlight>
                  <a:srgbClr val="FFFFFF"/>
                </a:highlight>
                <a:latin typeface="-apple-system"/>
              </a:rPr>
              <a:t>Midi wordt heel veel gebruikt door muzikanten.</a:t>
            </a:r>
            <a:br>
              <a:rPr lang="nl-NL" b="0" i="0" dirty="0">
                <a:solidFill>
                  <a:srgbClr val="1D2125"/>
                </a:solidFill>
                <a:effectLst/>
                <a:highlight>
                  <a:srgbClr val="FFFFFF"/>
                </a:highlight>
                <a:latin typeface="-apple-system"/>
              </a:rPr>
            </a:br>
            <a:r>
              <a:rPr lang="nl-NL" b="0" i="0" dirty="0">
                <a:solidFill>
                  <a:srgbClr val="1D2125"/>
                </a:solidFill>
                <a:effectLst/>
                <a:highlight>
                  <a:srgbClr val="FFFFFF"/>
                </a:highlight>
                <a:latin typeface="-apple-system"/>
              </a:rPr>
              <a:t> </a:t>
            </a:r>
          </a:p>
          <a:p>
            <a:pPr marL="285750" indent="-285750">
              <a:buFont typeface="Arial" panose="020B0604020202020204" pitchFamily="34" charset="0"/>
              <a:buChar char="•"/>
            </a:pPr>
            <a:r>
              <a:rPr lang="nl-NL" b="0" i="0" dirty="0">
                <a:solidFill>
                  <a:srgbClr val="1D2125"/>
                </a:solidFill>
                <a:effectLst/>
                <a:highlight>
                  <a:srgbClr val="FFFFFF"/>
                </a:highlight>
                <a:latin typeface="-apple-system"/>
              </a:rPr>
              <a:t>Er zijn heel veel muziekinstrumenten te koop die midi kunnen ontvangen of versturen, zoals midi-keyboards</a:t>
            </a:r>
            <a:r>
              <a:rPr lang="nl-NL" dirty="0">
                <a:solidFill>
                  <a:srgbClr val="1D2125"/>
                </a:solidFill>
                <a:highlight>
                  <a:srgbClr val="FFFFFF"/>
                </a:highlight>
                <a:latin typeface="-apple-system"/>
              </a:rPr>
              <a:t> en </a:t>
            </a:r>
            <a:r>
              <a:rPr lang="nl-NL" b="0" i="0" dirty="0">
                <a:solidFill>
                  <a:srgbClr val="1D2125"/>
                </a:solidFill>
                <a:effectLst/>
                <a:highlight>
                  <a:srgbClr val="FFFFFF"/>
                </a:highlight>
                <a:latin typeface="-apple-system"/>
              </a:rPr>
              <a:t>synthesizers</a:t>
            </a:r>
            <a:r>
              <a:rPr lang="nl-NL" dirty="0">
                <a:solidFill>
                  <a:srgbClr val="1D2125"/>
                </a:solidFill>
                <a:highlight>
                  <a:srgbClr val="FFFFFF"/>
                </a:highlight>
                <a:latin typeface="-apple-system"/>
              </a:rPr>
              <a:t>.</a:t>
            </a:r>
            <a:br>
              <a:rPr lang="nl-NL" dirty="0">
                <a:solidFill>
                  <a:srgbClr val="1D2125"/>
                </a:solidFill>
                <a:highlight>
                  <a:srgbClr val="FFFFFF"/>
                </a:highlight>
                <a:latin typeface="-apple-system"/>
              </a:rPr>
            </a:br>
            <a:endParaRPr lang="nl-NL" b="0" i="0" dirty="0">
              <a:solidFill>
                <a:srgbClr val="1D2125"/>
              </a:solidFill>
              <a:effectLst/>
              <a:highlight>
                <a:srgbClr val="FFFFFF"/>
              </a:highlight>
              <a:latin typeface="-apple-system"/>
            </a:endParaRPr>
          </a:p>
          <a:p>
            <a:pPr marL="285750" indent="-285750">
              <a:buFont typeface="Arial" panose="020B0604020202020204" pitchFamily="34" charset="0"/>
              <a:buChar char="•"/>
            </a:pPr>
            <a:r>
              <a:rPr lang="nl-NL" dirty="0">
                <a:solidFill>
                  <a:srgbClr val="1D2125"/>
                </a:solidFill>
                <a:highlight>
                  <a:srgbClr val="FFFFFF"/>
                </a:highlight>
                <a:latin typeface="-apple-system"/>
              </a:rPr>
              <a:t>Zo worden muziek- of geluidsamples vaak als midi aangeboden,</a:t>
            </a:r>
            <a:br>
              <a:rPr lang="nl-NL" dirty="0">
                <a:solidFill>
                  <a:srgbClr val="1D2125"/>
                </a:solidFill>
                <a:highlight>
                  <a:srgbClr val="FFFFFF"/>
                </a:highlight>
                <a:latin typeface="-apple-system"/>
              </a:rPr>
            </a:br>
            <a:r>
              <a:rPr lang="nl-NL" dirty="0">
                <a:solidFill>
                  <a:srgbClr val="1D2125"/>
                </a:solidFill>
                <a:highlight>
                  <a:srgbClr val="FFFFFF"/>
                </a:highlight>
                <a:latin typeface="-apple-system"/>
              </a:rPr>
              <a:t>waardoor ermee gespeeld kan worden</a:t>
            </a:r>
            <a:r>
              <a:rPr lang="nl-NL" b="0" i="0" dirty="0">
                <a:solidFill>
                  <a:srgbClr val="1D2125"/>
                </a:solidFill>
                <a:effectLst/>
                <a:highlight>
                  <a:srgbClr val="FFFFFF"/>
                </a:highlight>
                <a:latin typeface="-apple-system"/>
              </a:rPr>
              <a:t>.</a:t>
            </a:r>
            <a:br>
              <a:rPr lang="nl-NL" b="0" i="0" dirty="0">
                <a:solidFill>
                  <a:srgbClr val="1D2125"/>
                </a:solidFill>
                <a:effectLst/>
                <a:highlight>
                  <a:srgbClr val="FFFFFF"/>
                </a:highlight>
                <a:latin typeface="-apple-system"/>
              </a:rPr>
            </a:br>
            <a:endParaRPr lang="nl-NL" b="0" i="0" dirty="0">
              <a:solidFill>
                <a:srgbClr val="1D2125"/>
              </a:solidFill>
              <a:effectLst/>
              <a:highlight>
                <a:srgbClr val="FFFFFF"/>
              </a:highlight>
              <a:latin typeface="-apple-system"/>
            </a:endParaRPr>
          </a:p>
          <a:p>
            <a:pPr marL="285750" indent="-285750">
              <a:buFont typeface="Arial" panose="020B0604020202020204" pitchFamily="34" charset="0"/>
              <a:buChar char="•"/>
            </a:pPr>
            <a:r>
              <a:rPr lang="nl-NL" b="0" i="0" dirty="0">
                <a:solidFill>
                  <a:srgbClr val="1D2125"/>
                </a:solidFill>
                <a:effectLst/>
                <a:highlight>
                  <a:srgbClr val="FFFFFF"/>
                </a:highlight>
                <a:latin typeface="-apple-system"/>
              </a:rPr>
              <a:t>Een </a:t>
            </a:r>
            <a:r>
              <a:rPr lang="nl-NL" dirty="0">
                <a:solidFill>
                  <a:srgbClr val="1D2125"/>
                </a:solidFill>
                <a:highlight>
                  <a:srgbClr val="FFFFFF"/>
                </a:highlight>
                <a:latin typeface="-apple-system"/>
              </a:rPr>
              <a:t>geluid</a:t>
            </a:r>
            <a:r>
              <a:rPr lang="nl-NL" b="0" i="0" dirty="0">
                <a:solidFill>
                  <a:srgbClr val="1D2125"/>
                </a:solidFill>
                <a:effectLst/>
                <a:highlight>
                  <a:srgbClr val="FFFFFF"/>
                </a:highlight>
                <a:latin typeface="-apple-system"/>
              </a:rPr>
              <a:t>sample is hier een klein stukje gedigitaliseerd geluid,</a:t>
            </a:r>
            <a:br>
              <a:rPr lang="nl-NL" b="0" i="0" dirty="0">
                <a:solidFill>
                  <a:srgbClr val="1D2125"/>
                </a:solidFill>
                <a:effectLst/>
                <a:highlight>
                  <a:srgbClr val="FFFFFF"/>
                </a:highlight>
                <a:latin typeface="-apple-system"/>
              </a:rPr>
            </a:br>
            <a:r>
              <a:rPr lang="nl-NL" b="0" i="0" dirty="0">
                <a:solidFill>
                  <a:srgbClr val="1D2125"/>
                </a:solidFill>
                <a:effectLst/>
                <a:highlight>
                  <a:srgbClr val="FFFFFF"/>
                </a:highlight>
                <a:latin typeface="-apple-system"/>
              </a:rPr>
              <a:t>bijvoorbeeld een noot voor een piano. </a:t>
            </a:r>
            <a:endParaRPr lang="nl-NL" dirty="0">
              <a:solidFill>
                <a:srgbClr val="1D2125"/>
              </a:solidFill>
              <a:highlight>
                <a:srgbClr val="FFFFFF"/>
              </a:highlight>
              <a:latin typeface="-apple-system"/>
            </a:endParaRPr>
          </a:p>
        </p:txBody>
      </p:sp>
      <p:pic>
        <p:nvPicPr>
          <p:cNvPr id="2" name="Afbeelding 1">
            <a:extLst>
              <a:ext uri="{FF2B5EF4-FFF2-40B4-BE49-F238E27FC236}">
                <a16:creationId xmlns:a16="http://schemas.microsoft.com/office/drawing/2014/main" id="{0F89BE69-D4ED-4D18-B535-E234DAF7BB03}"/>
              </a:ext>
            </a:extLst>
          </p:cNvPr>
          <p:cNvPicPr>
            <a:picLocks noChangeAspect="1"/>
          </p:cNvPicPr>
          <p:nvPr/>
        </p:nvPicPr>
        <p:blipFill>
          <a:blip r:embed="rId2"/>
          <a:stretch>
            <a:fillRect/>
          </a:stretch>
        </p:blipFill>
        <p:spPr>
          <a:xfrm>
            <a:off x="9116291" y="4996325"/>
            <a:ext cx="2720686" cy="1634461"/>
          </a:xfrm>
          <a:prstGeom prst="rect">
            <a:avLst/>
          </a:prstGeom>
        </p:spPr>
      </p:pic>
    </p:spTree>
    <p:extLst>
      <p:ext uri="{BB962C8B-B14F-4D97-AF65-F5344CB8AC3E}">
        <p14:creationId xmlns:p14="http://schemas.microsoft.com/office/powerpoint/2010/main" val="96683688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Afbeelding 3" descr="Afbeelding met buiten, mensen, teken, groep&#10;&#10;Automatisch gegenereerde beschrijving">
            <a:extLst>
              <a:ext uri="{FF2B5EF4-FFF2-40B4-BE49-F238E27FC236}">
                <a16:creationId xmlns:a16="http://schemas.microsoft.com/office/drawing/2014/main" id="{126A842F-F0FC-75B3-2545-CE9963C4199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Titel 1">
            <a:extLst>
              <a:ext uri="{FF2B5EF4-FFF2-40B4-BE49-F238E27FC236}">
                <a16:creationId xmlns:a16="http://schemas.microsoft.com/office/drawing/2014/main" id="{10326A7B-0625-71C4-601A-77A4BFE8A257}"/>
              </a:ext>
            </a:extLst>
          </p:cNvPr>
          <p:cNvSpPr txBox="1">
            <a:spLocks/>
          </p:cNvSpPr>
          <p:nvPr/>
        </p:nvSpPr>
        <p:spPr>
          <a:xfrm>
            <a:off x="4249882" y="2036763"/>
            <a:ext cx="2982192" cy="2387600"/>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nl-NL" sz="8800" b="1" dirty="0"/>
              <a:t>Video</a:t>
            </a:r>
          </a:p>
        </p:txBody>
      </p:sp>
    </p:spTree>
    <p:extLst>
      <p:ext uri="{BB962C8B-B14F-4D97-AF65-F5344CB8AC3E}">
        <p14:creationId xmlns:p14="http://schemas.microsoft.com/office/powerpoint/2010/main" val="113140437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1">
            <a:extLst>
              <a:ext uri="{FF2B5EF4-FFF2-40B4-BE49-F238E27FC236}">
                <a16:creationId xmlns:a16="http://schemas.microsoft.com/office/drawing/2014/main" id="{7D254439-79A6-8241-227A-83916F507015}"/>
              </a:ext>
            </a:extLst>
          </p:cNvPr>
          <p:cNvSpPr txBox="1">
            <a:spLocks/>
          </p:cNvSpPr>
          <p:nvPr/>
        </p:nvSpPr>
        <p:spPr>
          <a:xfrm>
            <a:off x="838200" y="288734"/>
            <a:ext cx="9635836" cy="784602"/>
          </a:xfrm>
          <a:prstGeom prst="rect">
            <a:avLst/>
          </a:prstGeom>
        </p:spPr>
        <p:txBody>
          <a:bodyPr vert="horz" lIns="91440" tIns="45720" rIns="91440" bIns="45720" rtlCol="0" anchor="b">
            <a:normAutofit fontScale="92500" lnSpcReduction="2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nl-NL" dirty="0"/>
              <a:t>Een film als reeks beelden</a:t>
            </a:r>
          </a:p>
        </p:txBody>
      </p:sp>
    </p:spTree>
    <p:extLst>
      <p:ext uri="{BB962C8B-B14F-4D97-AF65-F5344CB8AC3E}">
        <p14:creationId xmlns:p14="http://schemas.microsoft.com/office/powerpoint/2010/main" val="134888888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1">
            <a:extLst>
              <a:ext uri="{FF2B5EF4-FFF2-40B4-BE49-F238E27FC236}">
                <a16:creationId xmlns:a16="http://schemas.microsoft.com/office/drawing/2014/main" id="{7D254439-79A6-8241-227A-83916F507015}"/>
              </a:ext>
            </a:extLst>
          </p:cNvPr>
          <p:cNvSpPr txBox="1">
            <a:spLocks/>
          </p:cNvSpPr>
          <p:nvPr/>
        </p:nvSpPr>
        <p:spPr>
          <a:xfrm>
            <a:off x="838200" y="288734"/>
            <a:ext cx="9635836" cy="784602"/>
          </a:xfrm>
          <a:prstGeom prst="rect">
            <a:avLst/>
          </a:prstGeom>
        </p:spPr>
        <p:txBody>
          <a:bodyPr vert="horz" lIns="91440" tIns="45720" rIns="91440" bIns="45720" rtlCol="0" anchor="b">
            <a:normAutofit fontScale="92500" lnSpcReduction="2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nl-NL" dirty="0"/>
              <a:t>Een film als reeks beelden</a:t>
            </a:r>
          </a:p>
        </p:txBody>
      </p:sp>
      <p:sp>
        <p:nvSpPr>
          <p:cNvPr id="7" name="Tekstvak 6">
            <a:extLst>
              <a:ext uri="{FF2B5EF4-FFF2-40B4-BE49-F238E27FC236}">
                <a16:creationId xmlns:a16="http://schemas.microsoft.com/office/drawing/2014/main" id="{1CD08884-8CDD-D384-56F2-29097E6BFD9F}"/>
              </a:ext>
            </a:extLst>
          </p:cNvPr>
          <p:cNvSpPr txBox="1"/>
          <p:nvPr/>
        </p:nvSpPr>
        <p:spPr>
          <a:xfrm>
            <a:off x="930562" y="1502218"/>
            <a:ext cx="9740901" cy="646331"/>
          </a:xfrm>
          <a:prstGeom prst="rect">
            <a:avLst/>
          </a:prstGeom>
          <a:noFill/>
        </p:spPr>
        <p:txBody>
          <a:bodyPr wrap="square">
            <a:spAutoFit/>
          </a:bodyPr>
          <a:lstStyle/>
          <a:p>
            <a:pPr marL="285750" indent="-285750">
              <a:buFont typeface="Arial" panose="020B0604020202020204" pitchFamily="34" charset="0"/>
              <a:buChar char="•"/>
            </a:pPr>
            <a:r>
              <a:rPr lang="nl-NL" dirty="0"/>
              <a:t>Animaties, zoals </a:t>
            </a:r>
            <a:r>
              <a:rPr lang="nl-NL" b="0" i="1" dirty="0" err="1">
                <a:solidFill>
                  <a:srgbClr val="1D2125"/>
                </a:solidFill>
                <a:effectLst/>
                <a:highlight>
                  <a:srgbClr val="FFFFFF"/>
                </a:highlight>
                <a:latin typeface="-apple-system"/>
              </a:rPr>
              <a:t>animated</a:t>
            </a:r>
            <a:r>
              <a:rPr lang="nl-NL" i="1" dirty="0" err="1">
                <a:solidFill>
                  <a:srgbClr val="1D2125"/>
                </a:solidFill>
                <a:highlight>
                  <a:srgbClr val="FFFFFF"/>
                </a:highlight>
                <a:latin typeface="-apple-system"/>
              </a:rPr>
              <a:t>-</a:t>
            </a:r>
            <a:r>
              <a:rPr lang="nl-NL" b="0" i="1" dirty="0" err="1">
                <a:solidFill>
                  <a:srgbClr val="1D2125"/>
                </a:solidFill>
                <a:effectLst/>
                <a:highlight>
                  <a:srgbClr val="FFFFFF"/>
                </a:highlight>
                <a:latin typeface="-apple-system"/>
              </a:rPr>
              <a:t>gifs</a:t>
            </a:r>
            <a:r>
              <a:rPr lang="nl-NL" b="0" i="1" dirty="0">
                <a:solidFill>
                  <a:srgbClr val="1D2125"/>
                </a:solidFill>
                <a:effectLst/>
                <a:highlight>
                  <a:srgbClr val="FFFFFF"/>
                </a:highlight>
                <a:latin typeface="-apple-system"/>
              </a:rPr>
              <a:t> </a:t>
            </a:r>
            <a:r>
              <a:rPr lang="nl-NL" b="0" dirty="0">
                <a:solidFill>
                  <a:srgbClr val="1D2125"/>
                </a:solidFill>
                <a:effectLst/>
                <a:highlight>
                  <a:srgbClr val="FFFFFF"/>
                </a:highlight>
                <a:latin typeface="-apple-system"/>
              </a:rPr>
              <a:t>en video</a:t>
            </a:r>
            <a:r>
              <a:rPr lang="nl-NL" dirty="0"/>
              <a:t> bestaan uit een reeks plaatjes (frames), die achter elkaar getoond worden, waardoor de illusie van beweging ontstaat.</a:t>
            </a:r>
            <a:endParaRPr lang="nl-NL" dirty="0">
              <a:solidFill>
                <a:srgbClr val="1D2125"/>
              </a:solidFill>
              <a:highlight>
                <a:srgbClr val="FFFFFF"/>
              </a:highlight>
              <a:latin typeface="-apple-system"/>
            </a:endParaRPr>
          </a:p>
        </p:txBody>
      </p:sp>
    </p:spTree>
    <p:extLst>
      <p:ext uri="{BB962C8B-B14F-4D97-AF65-F5344CB8AC3E}">
        <p14:creationId xmlns:p14="http://schemas.microsoft.com/office/powerpoint/2010/main" val="143543858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1">
            <a:extLst>
              <a:ext uri="{FF2B5EF4-FFF2-40B4-BE49-F238E27FC236}">
                <a16:creationId xmlns:a16="http://schemas.microsoft.com/office/drawing/2014/main" id="{7D254439-79A6-8241-227A-83916F507015}"/>
              </a:ext>
            </a:extLst>
          </p:cNvPr>
          <p:cNvSpPr txBox="1">
            <a:spLocks/>
          </p:cNvSpPr>
          <p:nvPr/>
        </p:nvSpPr>
        <p:spPr>
          <a:xfrm>
            <a:off x="838200" y="288734"/>
            <a:ext cx="9635836" cy="784602"/>
          </a:xfrm>
          <a:prstGeom prst="rect">
            <a:avLst/>
          </a:prstGeom>
        </p:spPr>
        <p:txBody>
          <a:bodyPr vert="horz" lIns="91440" tIns="45720" rIns="91440" bIns="45720" rtlCol="0" anchor="b">
            <a:normAutofit fontScale="92500" lnSpcReduction="2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nl-NL" dirty="0"/>
              <a:t>Een film als reeks beelden</a:t>
            </a:r>
          </a:p>
        </p:txBody>
      </p:sp>
      <p:sp>
        <p:nvSpPr>
          <p:cNvPr id="7" name="Tekstvak 6">
            <a:extLst>
              <a:ext uri="{FF2B5EF4-FFF2-40B4-BE49-F238E27FC236}">
                <a16:creationId xmlns:a16="http://schemas.microsoft.com/office/drawing/2014/main" id="{1CD08884-8CDD-D384-56F2-29097E6BFD9F}"/>
              </a:ext>
            </a:extLst>
          </p:cNvPr>
          <p:cNvSpPr txBox="1"/>
          <p:nvPr/>
        </p:nvSpPr>
        <p:spPr>
          <a:xfrm>
            <a:off x="930562" y="1502218"/>
            <a:ext cx="9740901" cy="1200329"/>
          </a:xfrm>
          <a:prstGeom prst="rect">
            <a:avLst/>
          </a:prstGeom>
          <a:noFill/>
        </p:spPr>
        <p:txBody>
          <a:bodyPr wrap="square">
            <a:spAutoFit/>
          </a:bodyPr>
          <a:lstStyle/>
          <a:p>
            <a:pPr marL="285750" indent="-285750">
              <a:buFont typeface="Arial" panose="020B0604020202020204" pitchFamily="34" charset="0"/>
              <a:buChar char="•"/>
            </a:pPr>
            <a:r>
              <a:rPr lang="nl-NL" dirty="0"/>
              <a:t>Animaties, zoals </a:t>
            </a:r>
            <a:r>
              <a:rPr lang="nl-NL" b="0" i="1" dirty="0" err="1">
                <a:solidFill>
                  <a:srgbClr val="1D2125"/>
                </a:solidFill>
                <a:effectLst/>
                <a:highlight>
                  <a:srgbClr val="FFFFFF"/>
                </a:highlight>
                <a:latin typeface="-apple-system"/>
              </a:rPr>
              <a:t>animated</a:t>
            </a:r>
            <a:r>
              <a:rPr lang="nl-NL" i="1" dirty="0" err="1">
                <a:solidFill>
                  <a:srgbClr val="1D2125"/>
                </a:solidFill>
                <a:highlight>
                  <a:srgbClr val="FFFFFF"/>
                </a:highlight>
                <a:latin typeface="-apple-system"/>
              </a:rPr>
              <a:t>-</a:t>
            </a:r>
            <a:r>
              <a:rPr lang="nl-NL" b="0" i="1" dirty="0" err="1">
                <a:solidFill>
                  <a:srgbClr val="1D2125"/>
                </a:solidFill>
                <a:effectLst/>
                <a:highlight>
                  <a:srgbClr val="FFFFFF"/>
                </a:highlight>
                <a:latin typeface="-apple-system"/>
              </a:rPr>
              <a:t>gifs</a:t>
            </a:r>
            <a:r>
              <a:rPr lang="nl-NL" b="0" i="1" dirty="0">
                <a:solidFill>
                  <a:srgbClr val="1D2125"/>
                </a:solidFill>
                <a:effectLst/>
                <a:highlight>
                  <a:srgbClr val="FFFFFF"/>
                </a:highlight>
                <a:latin typeface="-apple-system"/>
              </a:rPr>
              <a:t> </a:t>
            </a:r>
            <a:r>
              <a:rPr lang="nl-NL" b="0" dirty="0">
                <a:solidFill>
                  <a:srgbClr val="1D2125"/>
                </a:solidFill>
                <a:effectLst/>
                <a:highlight>
                  <a:srgbClr val="FFFFFF"/>
                </a:highlight>
                <a:latin typeface="-apple-system"/>
              </a:rPr>
              <a:t>en video</a:t>
            </a:r>
            <a:r>
              <a:rPr lang="nl-NL" dirty="0"/>
              <a:t> bestaan uit een reeks plaatjes (frames), die achter elkaar getoond worden, waardoor de illusie van beweging ontstaat.</a:t>
            </a:r>
            <a:br>
              <a:rPr lang="nl-NL" dirty="0"/>
            </a:br>
            <a:endParaRPr lang="nl-NL" dirty="0"/>
          </a:p>
          <a:p>
            <a:pPr marL="285750" indent="-285750">
              <a:buFont typeface="Arial" panose="020B0604020202020204" pitchFamily="34" charset="0"/>
              <a:buChar char="•"/>
            </a:pPr>
            <a:r>
              <a:rPr lang="nl-NL" b="0" i="0" dirty="0">
                <a:solidFill>
                  <a:srgbClr val="1D2125"/>
                </a:solidFill>
                <a:effectLst/>
                <a:highlight>
                  <a:srgbClr val="FFFFFF"/>
                </a:highlight>
                <a:latin typeface="-apple-system"/>
              </a:rPr>
              <a:t>Bij digitale video worden meestal dertig frames per seconde getoond. </a:t>
            </a:r>
            <a:endParaRPr lang="nl-NL" dirty="0">
              <a:solidFill>
                <a:srgbClr val="1D2125"/>
              </a:solidFill>
              <a:highlight>
                <a:srgbClr val="FFFFFF"/>
              </a:highlight>
              <a:latin typeface="-apple-system"/>
            </a:endParaRPr>
          </a:p>
        </p:txBody>
      </p:sp>
    </p:spTree>
    <p:extLst>
      <p:ext uri="{BB962C8B-B14F-4D97-AF65-F5344CB8AC3E}">
        <p14:creationId xmlns:p14="http://schemas.microsoft.com/office/powerpoint/2010/main" val="65971017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1">
            <a:extLst>
              <a:ext uri="{FF2B5EF4-FFF2-40B4-BE49-F238E27FC236}">
                <a16:creationId xmlns:a16="http://schemas.microsoft.com/office/drawing/2014/main" id="{7D254439-79A6-8241-227A-83916F507015}"/>
              </a:ext>
            </a:extLst>
          </p:cNvPr>
          <p:cNvSpPr txBox="1">
            <a:spLocks/>
          </p:cNvSpPr>
          <p:nvPr/>
        </p:nvSpPr>
        <p:spPr>
          <a:xfrm>
            <a:off x="838200" y="288734"/>
            <a:ext cx="9635836" cy="784602"/>
          </a:xfrm>
          <a:prstGeom prst="rect">
            <a:avLst/>
          </a:prstGeom>
        </p:spPr>
        <p:txBody>
          <a:bodyPr vert="horz" lIns="91440" tIns="45720" rIns="91440" bIns="45720" rtlCol="0" anchor="b">
            <a:normAutofit fontScale="92500" lnSpcReduction="2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nl-NL" dirty="0"/>
              <a:t>Een film als reeks beelden</a:t>
            </a:r>
          </a:p>
        </p:txBody>
      </p:sp>
      <p:sp>
        <p:nvSpPr>
          <p:cNvPr id="7" name="Tekstvak 6">
            <a:extLst>
              <a:ext uri="{FF2B5EF4-FFF2-40B4-BE49-F238E27FC236}">
                <a16:creationId xmlns:a16="http://schemas.microsoft.com/office/drawing/2014/main" id="{1CD08884-8CDD-D384-56F2-29097E6BFD9F}"/>
              </a:ext>
            </a:extLst>
          </p:cNvPr>
          <p:cNvSpPr txBox="1"/>
          <p:nvPr/>
        </p:nvSpPr>
        <p:spPr>
          <a:xfrm>
            <a:off x="930562" y="1502218"/>
            <a:ext cx="9740901" cy="2031325"/>
          </a:xfrm>
          <a:prstGeom prst="rect">
            <a:avLst/>
          </a:prstGeom>
          <a:noFill/>
        </p:spPr>
        <p:txBody>
          <a:bodyPr wrap="square">
            <a:spAutoFit/>
          </a:bodyPr>
          <a:lstStyle/>
          <a:p>
            <a:pPr marL="285750" indent="-285750">
              <a:buFont typeface="Arial" panose="020B0604020202020204" pitchFamily="34" charset="0"/>
              <a:buChar char="•"/>
            </a:pPr>
            <a:r>
              <a:rPr lang="nl-NL" dirty="0"/>
              <a:t>Animaties, zoals </a:t>
            </a:r>
            <a:r>
              <a:rPr lang="nl-NL" b="0" i="1" dirty="0" err="1">
                <a:solidFill>
                  <a:srgbClr val="1D2125"/>
                </a:solidFill>
                <a:effectLst/>
                <a:highlight>
                  <a:srgbClr val="FFFFFF"/>
                </a:highlight>
                <a:latin typeface="-apple-system"/>
              </a:rPr>
              <a:t>animated</a:t>
            </a:r>
            <a:r>
              <a:rPr lang="nl-NL" i="1" dirty="0" err="1">
                <a:solidFill>
                  <a:srgbClr val="1D2125"/>
                </a:solidFill>
                <a:highlight>
                  <a:srgbClr val="FFFFFF"/>
                </a:highlight>
                <a:latin typeface="-apple-system"/>
              </a:rPr>
              <a:t>-</a:t>
            </a:r>
            <a:r>
              <a:rPr lang="nl-NL" b="0" i="1" dirty="0" err="1">
                <a:solidFill>
                  <a:srgbClr val="1D2125"/>
                </a:solidFill>
                <a:effectLst/>
                <a:highlight>
                  <a:srgbClr val="FFFFFF"/>
                </a:highlight>
                <a:latin typeface="-apple-system"/>
              </a:rPr>
              <a:t>gifs</a:t>
            </a:r>
            <a:r>
              <a:rPr lang="nl-NL" b="0" i="1" dirty="0">
                <a:solidFill>
                  <a:srgbClr val="1D2125"/>
                </a:solidFill>
                <a:effectLst/>
                <a:highlight>
                  <a:srgbClr val="FFFFFF"/>
                </a:highlight>
                <a:latin typeface="-apple-system"/>
              </a:rPr>
              <a:t> </a:t>
            </a:r>
            <a:r>
              <a:rPr lang="nl-NL" b="0" dirty="0">
                <a:solidFill>
                  <a:srgbClr val="1D2125"/>
                </a:solidFill>
                <a:effectLst/>
                <a:highlight>
                  <a:srgbClr val="FFFFFF"/>
                </a:highlight>
                <a:latin typeface="-apple-system"/>
              </a:rPr>
              <a:t>en video</a:t>
            </a:r>
            <a:r>
              <a:rPr lang="nl-NL" dirty="0"/>
              <a:t> bestaan uit een reeks plaatjes (frames), die achter elkaar getoond worden, waardoor de illusie van beweging ontstaat.</a:t>
            </a:r>
            <a:br>
              <a:rPr lang="nl-NL" dirty="0"/>
            </a:br>
            <a:endParaRPr lang="nl-NL" dirty="0"/>
          </a:p>
          <a:p>
            <a:pPr marL="285750" indent="-285750">
              <a:buFont typeface="Arial" panose="020B0604020202020204" pitchFamily="34" charset="0"/>
              <a:buChar char="•"/>
            </a:pPr>
            <a:r>
              <a:rPr lang="nl-NL" b="0" i="0" dirty="0">
                <a:solidFill>
                  <a:srgbClr val="1D2125"/>
                </a:solidFill>
                <a:effectLst/>
                <a:highlight>
                  <a:srgbClr val="FFFFFF"/>
                </a:highlight>
                <a:latin typeface="-apple-system"/>
              </a:rPr>
              <a:t>Bij digitale video worden meestal dertig frames per seconde getoond. </a:t>
            </a:r>
          </a:p>
          <a:p>
            <a:pPr marL="285750" indent="-285750">
              <a:buFont typeface="Arial" panose="020B0604020202020204" pitchFamily="34" charset="0"/>
              <a:buChar char="•"/>
            </a:pPr>
            <a:endParaRPr lang="nl-NL" dirty="0">
              <a:solidFill>
                <a:srgbClr val="1D2125"/>
              </a:solidFill>
              <a:highlight>
                <a:srgbClr val="FFFFFF"/>
              </a:highlight>
              <a:latin typeface="-apple-system"/>
            </a:endParaRPr>
          </a:p>
          <a:p>
            <a:pPr marL="285750" indent="-285750">
              <a:buFont typeface="Arial" panose="020B0604020202020204" pitchFamily="34" charset="0"/>
              <a:buChar char="•"/>
            </a:pPr>
            <a:r>
              <a:rPr lang="nl-NL" b="0" i="0" dirty="0">
                <a:solidFill>
                  <a:srgbClr val="1D2125"/>
                </a:solidFill>
                <a:effectLst/>
                <a:highlight>
                  <a:srgbClr val="FFFFFF"/>
                </a:highlight>
                <a:latin typeface="-apple-system"/>
              </a:rPr>
              <a:t>Wanneer we steeds dertig </a:t>
            </a:r>
            <a:r>
              <a:rPr lang="nl-NL" b="0" i="0" dirty="0" err="1">
                <a:solidFill>
                  <a:srgbClr val="1D2125"/>
                </a:solidFill>
                <a:effectLst/>
                <a:highlight>
                  <a:srgbClr val="FFFFFF"/>
                </a:highlight>
                <a:latin typeface="-apple-system"/>
              </a:rPr>
              <a:t>ongecomprimeerde</a:t>
            </a:r>
            <a:r>
              <a:rPr lang="nl-NL" b="0" i="0" dirty="0">
                <a:solidFill>
                  <a:srgbClr val="1D2125"/>
                </a:solidFill>
                <a:effectLst/>
                <a:highlight>
                  <a:srgbClr val="FFFFFF"/>
                </a:highlight>
                <a:latin typeface="-apple-system"/>
              </a:rPr>
              <a:t> beelden achter elkaar zetten, krijgen we hele grote bestanden, waardoor we compressie moeten gebruiken.</a:t>
            </a:r>
            <a:endParaRPr lang="nl-NL" dirty="0">
              <a:solidFill>
                <a:srgbClr val="1D2125"/>
              </a:solidFill>
              <a:highlight>
                <a:srgbClr val="FFFFFF"/>
              </a:highlight>
              <a:latin typeface="-apple-system"/>
            </a:endParaRPr>
          </a:p>
        </p:txBody>
      </p:sp>
    </p:spTree>
    <p:extLst>
      <p:ext uri="{BB962C8B-B14F-4D97-AF65-F5344CB8AC3E}">
        <p14:creationId xmlns:p14="http://schemas.microsoft.com/office/powerpoint/2010/main" val="348570489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Afbeelding 5">
            <a:extLst>
              <a:ext uri="{FF2B5EF4-FFF2-40B4-BE49-F238E27FC236}">
                <a16:creationId xmlns:a16="http://schemas.microsoft.com/office/drawing/2014/main" id="{54E2BFD1-3C26-E9B1-8C7C-F693A961194E}"/>
              </a:ext>
            </a:extLst>
          </p:cNvPr>
          <p:cNvPicPr>
            <a:picLocks noChangeAspect="1"/>
          </p:cNvPicPr>
          <p:nvPr/>
        </p:nvPicPr>
        <p:blipFill>
          <a:blip r:embed="rId2"/>
          <a:stretch>
            <a:fillRect/>
          </a:stretch>
        </p:blipFill>
        <p:spPr>
          <a:xfrm>
            <a:off x="6353462" y="3924842"/>
            <a:ext cx="3987800" cy="2451100"/>
          </a:xfrm>
          <a:prstGeom prst="rect">
            <a:avLst/>
          </a:prstGeom>
        </p:spPr>
      </p:pic>
      <p:sp>
        <p:nvSpPr>
          <p:cNvPr id="7" name="Titel 1">
            <a:extLst>
              <a:ext uri="{FF2B5EF4-FFF2-40B4-BE49-F238E27FC236}">
                <a16:creationId xmlns:a16="http://schemas.microsoft.com/office/drawing/2014/main" id="{2863898E-3D2D-D939-C1A4-114124D4A7F0}"/>
              </a:ext>
            </a:extLst>
          </p:cNvPr>
          <p:cNvSpPr txBox="1">
            <a:spLocks/>
          </p:cNvSpPr>
          <p:nvPr/>
        </p:nvSpPr>
        <p:spPr>
          <a:xfrm>
            <a:off x="838200" y="288734"/>
            <a:ext cx="4185062" cy="784602"/>
          </a:xfrm>
          <a:prstGeom prst="rect">
            <a:avLst/>
          </a:prstGeom>
        </p:spPr>
        <p:txBody>
          <a:bodyPr vert="horz" lIns="91440" tIns="45720" rIns="91440" bIns="45720" rtlCol="0" anchor="b">
            <a:normAutofit fontScale="92500" lnSpcReduction="2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nl-NL" dirty="0"/>
              <a:t>Wat is geluid?</a:t>
            </a:r>
          </a:p>
        </p:txBody>
      </p:sp>
      <p:sp>
        <p:nvSpPr>
          <p:cNvPr id="9" name="Tekstvak 8">
            <a:extLst>
              <a:ext uri="{FF2B5EF4-FFF2-40B4-BE49-F238E27FC236}">
                <a16:creationId xmlns:a16="http://schemas.microsoft.com/office/drawing/2014/main" id="{DA6B7663-6AE4-C4AC-DD0E-DA9DC3FA0E43}"/>
              </a:ext>
            </a:extLst>
          </p:cNvPr>
          <p:cNvSpPr txBox="1"/>
          <p:nvPr/>
        </p:nvSpPr>
        <p:spPr>
          <a:xfrm>
            <a:off x="930563" y="1502218"/>
            <a:ext cx="9636992" cy="1200329"/>
          </a:xfrm>
          <a:prstGeom prst="rect">
            <a:avLst/>
          </a:prstGeom>
          <a:noFill/>
        </p:spPr>
        <p:txBody>
          <a:bodyPr wrap="square">
            <a:spAutoFit/>
          </a:bodyPr>
          <a:lstStyle/>
          <a:p>
            <a:pPr marL="285750" indent="-285750">
              <a:buFont typeface="Arial" panose="020B0604020202020204" pitchFamily="34" charset="0"/>
              <a:buChar char="•"/>
            </a:pPr>
            <a:r>
              <a:rPr lang="nl-NL" dirty="0"/>
              <a:t>Geluid is een trilling in de lucht, volgens een zogenaamde golf of golfvorm.</a:t>
            </a:r>
            <a:br>
              <a:rPr lang="nl-NL" dirty="0"/>
            </a:br>
            <a:endParaRPr lang="nl-NL" dirty="0"/>
          </a:p>
          <a:p>
            <a:pPr marL="285750" indent="-285750">
              <a:buFont typeface="Arial" panose="020B0604020202020204" pitchFamily="34" charset="0"/>
              <a:buChar char="•"/>
            </a:pPr>
            <a:r>
              <a:rPr lang="nl-NL" dirty="0"/>
              <a:t>Het volume van tonen kan een natuurlijk verloop hebben, zoals bij de meeste versterkers, wat we analoog noemen.</a:t>
            </a:r>
          </a:p>
        </p:txBody>
      </p:sp>
    </p:spTree>
    <p:extLst>
      <p:ext uri="{BB962C8B-B14F-4D97-AF65-F5344CB8AC3E}">
        <p14:creationId xmlns:p14="http://schemas.microsoft.com/office/powerpoint/2010/main" val="30314834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1">
            <a:extLst>
              <a:ext uri="{FF2B5EF4-FFF2-40B4-BE49-F238E27FC236}">
                <a16:creationId xmlns:a16="http://schemas.microsoft.com/office/drawing/2014/main" id="{7D254439-79A6-8241-227A-83916F507015}"/>
              </a:ext>
            </a:extLst>
          </p:cNvPr>
          <p:cNvSpPr txBox="1">
            <a:spLocks/>
          </p:cNvSpPr>
          <p:nvPr/>
        </p:nvSpPr>
        <p:spPr>
          <a:xfrm>
            <a:off x="838200" y="288734"/>
            <a:ext cx="9635836" cy="784602"/>
          </a:xfrm>
          <a:prstGeom prst="rect">
            <a:avLst/>
          </a:prstGeom>
        </p:spPr>
        <p:txBody>
          <a:bodyPr vert="horz" lIns="91440" tIns="45720" rIns="91440" bIns="45720" rtlCol="0" anchor="b">
            <a:normAutofit fontScale="92500" lnSpcReduction="2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nl-NL" dirty="0"/>
              <a:t>Een film als reeks beelden</a:t>
            </a:r>
          </a:p>
        </p:txBody>
      </p:sp>
      <p:sp>
        <p:nvSpPr>
          <p:cNvPr id="7" name="Tekstvak 6">
            <a:extLst>
              <a:ext uri="{FF2B5EF4-FFF2-40B4-BE49-F238E27FC236}">
                <a16:creationId xmlns:a16="http://schemas.microsoft.com/office/drawing/2014/main" id="{1CD08884-8CDD-D384-56F2-29097E6BFD9F}"/>
              </a:ext>
            </a:extLst>
          </p:cNvPr>
          <p:cNvSpPr txBox="1"/>
          <p:nvPr/>
        </p:nvSpPr>
        <p:spPr>
          <a:xfrm>
            <a:off x="930562" y="1502218"/>
            <a:ext cx="9740901" cy="2862322"/>
          </a:xfrm>
          <a:prstGeom prst="rect">
            <a:avLst/>
          </a:prstGeom>
          <a:noFill/>
        </p:spPr>
        <p:txBody>
          <a:bodyPr wrap="square">
            <a:spAutoFit/>
          </a:bodyPr>
          <a:lstStyle/>
          <a:p>
            <a:pPr marL="285750" indent="-285750">
              <a:buFont typeface="Arial" panose="020B0604020202020204" pitchFamily="34" charset="0"/>
              <a:buChar char="•"/>
            </a:pPr>
            <a:r>
              <a:rPr lang="nl-NL" dirty="0"/>
              <a:t>Animaties, zoals </a:t>
            </a:r>
            <a:r>
              <a:rPr lang="nl-NL" b="0" i="1" dirty="0" err="1">
                <a:solidFill>
                  <a:srgbClr val="1D2125"/>
                </a:solidFill>
                <a:effectLst/>
                <a:highlight>
                  <a:srgbClr val="FFFFFF"/>
                </a:highlight>
                <a:latin typeface="-apple-system"/>
              </a:rPr>
              <a:t>animated</a:t>
            </a:r>
            <a:r>
              <a:rPr lang="nl-NL" i="1" dirty="0" err="1">
                <a:solidFill>
                  <a:srgbClr val="1D2125"/>
                </a:solidFill>
                <a:highlight>
                  <a:srgbClr val="FFFFFF"/>
                </a:highlight>
                <a:latin typeface="-apple-system"/>
              </a:rPr>
              <a:t>-</a:t>
            </a:r>
            <a:r>
              <a:rPr lang="nl-NL" b="0" i="1" dirty="0" err="1">
                <a:solidFill>
                  <a:srgbClr val="1D2125"/>
                </a:solidFill>
                <a:effectLst/>
                <a:highlight>
                  <a:srgbClr val="FFFFFF"/>
                </a:highlight>
                <a:latin typeface="-apple-system"/>
              </a:rPr>
              <a:t>gifs</a:t>
            </a:r>
            <a:r>
              <a:rPr lang="nl-NL" b="0" i="1" dirty="0">
                <a:solidFill>
                  <a:srgbClr val="1D2125"/>
                </a:solidFill>
                <a:effectLst/>
                <a:highlight>
                  <a:srgbClr val="FFFFFF"/>
                </a:highlight>
                <a:latin typeface="-apple-system"/>
              </a:rPr>
              <a:t> </a:t>
            </a:r>
            <a:r>
              <a:rPr lang="nl-NL" b="0" dirty="0">
                <a:solidFill>
                  <a:srgbClr val="1D2125"/>
                </a:solidFill>
                <a:effectLst/>
                <a:highlight>
                  <a:srgbClr val="FFFFFF"/>
                </a:highlight>
                <a:latin typeface="-apple-system"/>
              </a:rPr>
              <a:t>en video</a:t>
            </a:r>
            <a:r>
              <a:rPr lang="nl-NL" dirty="0"/>
              <a:t> bestaan uit een reeks plaatjes (frames), die achter elkaar getoond worden, waardoor de illusie van beweging ontstaat.</a:t>
            </a:r>
            <a:br>
              <a:rPr lang="nl-NL" dirty="0"/>
            </a:br>
            <a:endParaRPr lang="nl-NL" dirty="0"/>
          </a:p>
          <a:p>
            <a:pPr marL="285750" indent="-285750">
              <a:buFont typeface="Arial" panose="020B0604020202020204" pitchFamily="34" charset="0"/>
              <a:buChar char="•"/>
            </a:pPr>
            <a:r>
              <a:rPr lang="nl-NL" b="0" i="0" dirty="0">
                <a:solidFill>
                  <a:srgbClr val="1D2125"/>
                </a:solidFill>
                <a:effectLst/>
                <a:highlight>
                  <a:srgbClr val="FFFFFF"/>
                </a:highlight>
                <a:latin typeface="-apple-system"/>
              </a:rPr>
              <a:t>Bij digitale video worden meestal dertig frames per seconde getoond. </a:t>
            </a:r>
          </a:p>
          <a:p>
            <a:pPr marL="285750" indent="-285750">
              <a:buFont typeface="Arial" panose="020B0604020202020204" pitchFamily="34" charset="0"/>
              <a:buChar char="•"/>
            </a:pPr>
            <a:endParaRPr lang="nl-NL" dirty="0">
              <a:solidFill>
                <a:srgbClr val="1D2125"/>
              </a:solidFill>
              <a:highlight>
                <a:srgbClr val="FFFFFF"/>
              </a:highlight>
              <a:latin typeface="-apple-system"/>
            </a:endParaRPr>
          </a:p>
          <a:p>
            <a:pPr marL="285750" indent="-285750">
              <a:buFont typeface="Arial" panose="020B0604020202020204" pitchFamily="34" charset="0"/>
              <a:buChar char="•"/>
            </a:pPr>
            <a:r>
              <a:rPr lang="nl-NL" b="0" i="0" dirty="0">
                <a:solidFill>
                  <a:srgbClr val="1D2125"/>
                </a:solidFill>
                <a:effectLst/>
                <a:highlight>
                  <a:srgbClr val="FFFFFF"/>
                </a:highlight>
                <a:latin typeface="-apple-system"/>
              </a:rPr>
              <a:t>Wanneer we steeds dertig </a:t>
            </a:r>
            <a:r>
              <a:rPr lang="nl-NL" b="0" i="0" dirty="0" err="1">
                <a:solidFill>
                  <a:srgbClr val="1D2125"/>
                </a:solidFill>
                <a:effectLst/>
                <a:highlight>
                  <a:srgbClr val="FFFFFF"/>
                </a:highlight>
                <a:latin typeface="-apple-system"/>
              </a:rPr>
              <a:t>ongecomprimeerde</a:t>
            </a:r>
            <a:r>
              <a:rPr lang="nl-NL" b="0" i="0" dirty="0">
                <a:solidFill>
                  <a:srgbClr val="1D2125"/>
                </a:solidFill>
                <a:effectLst/>
                <a:highlight>
                  <a:srgbClr val="FFFFFF"/>
                </a:highlight>
                <a:latin typeface="-apple-system"/>
              </a:rPr>
              <a:t> beelden achter elkaar zetten, krijgen we hele grote bestanden, waardoor we compressie moeten gebruiken.</a:t>
            </a:r>
            <a:br>
              <a:rPr lang="nl-NL" dirty="0">
                <a:solidFill>
                  <a:srgbClr val="1D2125"/>
                </a:solidFill>
                <a:highlight>
                  <a:srgbClr val="FFFFFF"/>
                </a:highlight>
                <a:latin typeface="-apple-system"/>
              </a:rPr>
            </a:br>
            <a:endParaRPr lang="nl-NL" dirty="0">
              <a:solidFill>
                <a:srgbClr val="1D2125"/>
              </a:solidFill>
              <a:highlight>
                <a:srgbClr val="FFFFFF"/>
              </a:highlight>
              <a:latin typeface="-apple-system"/>
            </a:endParaRPr>
          </a:p>
          <a:p>
            <a:pPr marL="285750" indent="-285750">
              <a:buFont typeface="Arial" panose="020B0604020202020204" pitchFamily="34" charset="0"/>
              <a:buChar char="•"/>
            </a:pPr>
            <a:r>
              <a:rPr lang="nl-NL" dirty="0">
                <a:solidFill>
                  <a:srgbClr val="1D2125"/>
                </a:solidFill>
                <a:highlight>
                  <a:srgbClr val="FFFFFF"/>
                </a:highlight>
                <a:latin typeface="-apple-system"/>
              </a:rPr>
              <a:t>Een </a:t>
            </a:r>
            <a:r>
              <a:rPr lang="nl-NL" b="0" i="0" dirty="0">
                <a:solidFill>
                  <a:srgbClr val="1D2125"/>
                </a:solidFill>
                <a:effectLst/>
                <a:highlight>
                  <a:srgbClr val="FFFFFF"/>
                </a:highlight>
                <a:latin typeface="-apple-system"/>
              </a:rPr>
              <a:t>online-film kijken zou anders onmogelijk zijn, doordat het snelste internet de nodige download-snelheid niet haalt voor </a:t>
            </a:r>
            <a:r>
              <a:rPr lang="nl-NL" b="0" i="0" dirty="0" err="1">
                <a:solidFill>
                  <a:srgbClr val="1D2125"/>
                </a:solidFill>
                <a:effectLst/>
                <a:highlight>
                  <a:srgbClr val="FFFFFF"/>
                </a:highlight>
                <a:latin typeface="-apple-system"/>
              </a:rPr>
              <a:t>ongecomprimeerde</a:t>
            </a:r>
            <a:r>
              <a:rPr lang="nl-NL" b="0" i="0" dirty="0">
                <a:solidFill>
                  <a:srgbClr val="1D2125"/>
                </a:solidFill>
                <a:effectLst/>
                <a:highlight>
                  <a:srgbClr val="FFFFFF"/>
                </a:highlight>
                <a:latin typeface="-apple-system"/>
              </a:rPr>
              <a:t> films.</a:t>
            </a:r>
            <a:endParaRPr lang="nl-NL" dirty="0">
              <a:solidFill>
                <a:srgbClr val="1D2125"/>
              </a:solidFill>
              <a:highlight>
                <a:srgbClr val="FFFFFF"/>
              </a:highlight>
              <a:latin typeface="-apple-system"/>
            </a:endParaRPr>
          </a:p>
        </p:txBody>
      </p:sp>
    </p:spTree>
    <p:extLst>
      <p:ext uri="{BB962C8B-B14F-4D97-AF65-F5344CB8AC3E}">
        <p14:creationId xmlns:p14="http://schemas.microsoft.com/office/powerpoint/2010/main" val="78469176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1">
            <a:extLst>
              <a:ext uri="{FF2B5EF4-FFF2-40B4-BE49-F238E27FC236}">
                <a16:creationId xmlns:a16="http://schemas.microsoft.com/office/drawing/2014/main" id="{7D254439-79A6-8241-227A-83916F507015}"/>
              </a:ext>
            </a:extLst>
          </p:cNvPr>
          <p:cNvSpPr txBox="1">
            <a:spLocks/>
          </p:cNvSpPr>
          <p:nvPr/>
        </p:nvSpPr>
        <p:spPr>
          <a:xfrm>
            <a:off x="838200" y="288734"/>
            <a:ext cx="9635836" cy="784602"/>
          </a:xfrm>
          <a:prstGeom prst="rect">
            <a:avLst/>
          </a:prstGeom>
        </p:spPr>
        <p:txBody>
          <a:bodyPr vert="horz" lIns="91440" tIns="45720" rIns="91440" bIns="45720" rtlCol="0" anchor="b">
            <a:normAutofit fontScale="92500" lnSpcReduction="2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nl-NL" dirty="0"/>
              <a:t>Een film als reeks beelden</a:t>
            </a:r>
          </a:p>
        </p:txBody>
      </p:sp>
      <p:sp>
        <p:nvSpPr>
          <p:cNvPr id="7" name="Tekstvak 6">
            <a:extLst>
              <a:ext uri="{FF2B5EF4-FFF2-40B4-BE49-F238E27FC236}">
                <a16:creationId xmlns:a16="http://schemas.microsoft.com/office/drawing/2014/main" id="{1CD08884-8CDD-D384-56F2-29097E6BFD9F}"/>
              </a:ext>
            </a:extLst>
          </p:cNvPr>
          <p:cNvSpPr txBox="1"/>
          <p:nvPr/>
        </p:nvSpPr>
        <p:spPr>
          <a:xfrm>
            <a:off x="930562" y="1502218"/>
            <a:ext cx="9740901" cy="3416320"/>
          </a:xfrm>
          <a:prstGeom prst="rect">
            <a:avLst/>
          </a:prstGeom>
          <a:noFill/>
        </p:spPr>
        <p:txBody>
          <a:bodyPr wrap="square">
            <a:spAutoFit/>
          </a:bodyPr>
          <a:lstStyle/>
          <a:p>
            <a:pPr marL="285750" indent="-285750">
              <a:buFont typeface="Arial" panose="020B0604020202020204" pitchFamily="34" charset="0"/>
              <a:buChar char="•"/>
            </a:pPr>
            <a:r>
              <a:rPr lang="nl-NL" dirty="0"/>
              <a:t>Animaties, zoals </a:t>
            </a:r>
            <a:r>
              <a:rPr lang="nl-NL" b="0" i="1" dirty="0" err="1">
                <a:solidFill>
                  <a:srgbClr val="1D2125"/>
                </a:solidFill>
                <a:effectLst/>
                <a:highlight>
                  <a:srgbClr val="FFFFFF"/>
                </a:highlight>
                <a:latin typeface="-apple-system"/>
              </a:rPr>
              <a:t>animated</a:t>
            </a:r>
            <a:r>
              <a:rPr lang="nl-NL" i="1" dirty="0" err="1">
                <a:solidFill>
                  <a:srgbClr val="1D2125"/>
                </a:solidFill>
                <a:highlight>
                  <a:srgbClr val="FFFFFF"/>
                </a:highlight>
                <a:latin typeface="-apple-system"/>
              </a:rPr>
              <a:t>-</a:t>
            </a:r>
            <a:r>
              <a:rPr lang="nl-NL" b="0" i="1" dirty="0" err="1">
                <a:solidFill>
                  <a:srgbClr val="1D2125"/>
                </a:solidFill>
                <a:effectLst/>
                <a:highlight>
                  <a:srgbClr val="FFFFFF"/>
                </a:highlight>
                <a:latin typeface="-apple-system"/>
              </a:rPr>
              <a:t>gifs</a:t>
            </a:r>
            <a:r>
              <a:rPr lang="nl-NL" b="0" i="1" dirty="0">
                <a:solidFill>
                  <a:srgbClr val="1D2125"/>
                </a:solidFill>
                <a:effectLst/>
                <a:highlight>
                  <a:srgbClr val="FFFFFF"/>
                </a:highlight>
                <a:latin typeface="-apple-system"/>
              </a:rPr>
              <a:t> </a:t>
            </a:r>
            <a:r>
              <a:rPr lang="nl-NL" b="0" dirty="0">
                <a:solidFill>
                  <a:srgbClr val="1D2125"/>
                </a:solidFill>
                <a:effectLst/>
                <a:highlight>
                  <a:srgbClr val="FFFFFF"/>
                </a:highlight>
                <a:latin typeface="-apple-system"/>
              </a:rPr>
              <a:t>en video</a:t>
            </a:r>
            <a:r>
              <a:rPr lang="nl-NL" dirty="0"/>
              <a:t> bestaan uit een reeks plaatjes (frames), die achter elkaar getoond worden, waardoor de illusie van beweging ontstaat.</a:t>
            </a:r>
            <a:br>
              <a:rPr lang="nl-NL" dirty="0"/>
            </a:br>
            <a:endParaRPr lang="nl-NL" dirty="0"/>
          </a:p>
          <a:p>
            <a:pPr marL="285750" indent="-285750">
              <a:buFont typeface="Arial" panose="020B0604020202020204" pitchFamily="34" charset="0"/>
              <a:buChar char="•"/>
            </a:pPr>
            <a:r>
              <a:rPr lang="nl-NL" b="0" i="0" dirty="0">
                <a:solidFill>
                  <a:srgbClr val="1D2125"/>
                </a:solidFill>
                <a:effectLst/>
                <a:highlight>
                  <a:srgbClr val="FFFFFF"/>
                </a:highlight>
                <a:latin typeface="-apple-system"/>
              </a:rPr>
              <a:t>Bij digitale video worden meestal dertig frames per seconde getoond. </a:t>
            </a:r>
          </a:p>
          <a:p>
            <a:pPr marL="285750" indent="-285750">
              <a:buFont typeface="Arial" panose="020B0604020202020204" pitchFamily="34" charset="0"/>
              <a:buChar char="•"/>
            </a:pPr>
            <a:endParaRPr lang="nl-NL" dirty="0">
              <a:solidFill>
                <a:srgbClr val="1D2125"/>
              </a:solidFill>
              <a:highlight>
                <a:srgbClr val="FFFFFF"/>
              </a:highlight>
              <a:latin typeface="-apple-system"/>
            </a:endParaRPr>
          </a:p>
          <a:p>
            <a:pPr marL="285750" indent="-285750">
              <a:buFont typeface="Arial" panose="020B0604020202020204" pitchFamily="34" charset="0"/>
              <a:buChar char="•"/>
            </a:pPr>
            <a:r>
              <a:rPr lang="nl-NL" b="0" i="0" dirty="0">
                <a:solidFill>
                  <a:srgbClr val="1D2125"/>
                </a:solidFill>
                <a:effectLst/>
                <a:highlight>
                  <a:srgbClr val="FFFFFF"/>
                </a:highlight>
                <a:latin typeface="-apple-system"/>
              </a:rPr>
              <a:t>Wanneer we steeds dertig </a:t>
            </a:r>
            <a:r>
              <a:rPr lang="nl-NL" b="0" i="0" dirty="0" err="1">
                <a:solidFill>
                  <a:srgbClr val="1D2125"/>
                </a:solidFill>
                <a:effectLst/>
                <a:highlight>
                  <a:srgbClr val="FFFFFF"/>
                </a:highlight>
                <a:latin typeface="-apple-system"/>
              </a:rPr>
              <a:t>ongecomprimeerde</a:t>
            </a:r>
            <a:r>
              <a:rPr lang="nl-NL" b="0" i="0" dirty="0">
                <a:solidFill>
                  <a:srgbClr val="1D2125"/>
                </a:solidFill>
                <a:effectLst/>
                <a:highlight>
                  <a:srgbClr val="FFFFFF"/>
                </a:highlight>
                <a:latin typeface="-apple-system"/>
              </a:rPr>
              <a:t> beelden achter elkaar zetten, krijgen we hele grote bestanden, waardoor we compressie moeten gebruiken.</a:t>
            </a:r>
            <a:br>
              <a:rPr lang="nl-NL" dirty="0">
                <a:solidFill>
                  <a:srgbClr val="1D2125"/>
                </a:solidFill>
                <a:highlight>
                  <a:srgbClr val="FFFFFF"/>
                </a:highlight>
                <a:latin typeface="-apple-system"/>
              </a:rPr>
            </a:br>
            <a:endParaRPr lang="nl-NL" dirty="0">
              <a:solidFill>
                <a:srgbClr val="1D2125"/>
              </a:solidFill>
              <a:highlight>
                <a:srgbClr val="FFFFFF"/>
              </a:highlight>
              <a:latin typeface="-apple-system"/>
            </a:endParaRPr>
          </a:p>
          <a:p>
            <a:pPr marL="285750" indent="-285750">
              <a:buFont typeface="Arial" panose="020B0604020202020204" pitchFamily="34" charset="0"/>
              <a:buChar char="•"/>
            </a:pPr>
            <a:r>
              <a:rPr lang="nl-NL" dirty="0">
                <a:solidFill>
                  <a:srgbClr val="1D2125"/>
                </a:solidFill>
                <a:highlight>
                  <a:srgbClr val="FFFFFF"/>
                </a:highlight>
                <a:latin typeface="-apple-system"/>
              </a:rPr>
              <a:t>Een </a:t>
            </a:r>
            <a:r>
              <a:rPr lang="nl-NL" b="0" i="0" dirty="0">
                <a:solidFill>
                  <a:srgbClr val="1D2125"/>
                </a:solidFill>
                <a:effectLst/>
                <a:highlight>
                  <a:srgbClr val="FFFFFF"/>
                </a:highlight>
                <a:latin typeface="-apple-system"/>
              </a:rPr>
              <a:t>online-film kijken zou anders onmogelijk zijn, doordat het snelste internet de nodige download-snelheid niet haalt voor </a:t>
            </a:r>
            <a:r>
              <a:rPr lang="nl-NL" b="0" i="0" dirty="0" err="1">
                <a:solidFill>
                  <a:srgbClr val="1D2125"/>
                </a:solidFill>
                <a:effectLst/>
                <a:highlight>
                  <a:srgbClr val="FFFFFF"/>
                </a:highlight>
                <a:latin typeface="-apple-system"/>
              </a:rPr>
              <a:t>ongecomprimeerde</a:t>
            </a:r>
            <a:r>
              <a:rPr lang="nl-NL" b="0" i="0" dirty="0">
                <a:solidFill>
                  <a:srgbClr val="1D2125"/>
                </a:solidFill>
                <a:effectLst/>
                <a:highlight>
                  <a:srgbClr val="FFFFFF"/>
                </a:highlight>
                <a:latin typeface="-apple-system"/>
              </a:rPr>
              <a:t> films.</a:t>
            </a:r>
            <a:br>
              <a:rPr lang="nl-NL" b="0" i="0" dirty="0">
                <a:solidFill>
                  <a:srgbClr val="1D2125"/>
                </a:solidFill>
                <a:effectLst/>
                <a:highlight>
                  <a:srgbClr val="FFFFFF"/>
                </a:highlight>
                <a:latin typeface="-apple-system"/>
              </a:rPr>
            </a:br>
            <a:endParaRPr lang="nl-NL" b="0" i="0" dirty="0">
              <a:solidFill>
                <a:srgbClr val="1D2125"/>
              </a:solidFill>
              <a:effectLst/>
              <a:highlight>
                <a:srgbClr val="FFFFFF"/>
              </a:highlight>
              <a:latin typeface="-apple-system"/>
            </a:endParaRPr>
          </a:p>
          <a:p>
            <a:pPr marL="285750" indent="-285750">
              <a:buFont typeface="Arial" panose="020B0604020202020204" pitchFamily="34" charset="0"/>
              <a:buChar char="•"/>
            </a:pPr>
            <a:r>
              <a:rPr lang="nl-NL" b="0" i="0" dirty="0">
                <a:solidFill>
                  <a:srgbClr val="1D2125"/>
                </a:solidFill>
                <a:effectLst/>
                <a:highlight>
                  <a:srgbClr val="FFFFFF"/>
                </a:highlight>
                <a:latin typeface="-apple-system"/>
              </a:rPr>
              <a:t>Eén van de belangrijkste standaarden voor het comprimeren van video is </a:t>
            </a:r>
            <a:r>
              <a:rPr lang="nl-NL" b="0" i="1" dirty="0">
                <a:solidFill>
                  <a:srgbClr val="1D2125"/>
                </a:solidFill>
                <a:effectLst/>
                <a:highlight>
                  <a:srgbClr val="FFFFFF"/>
                </a:highlight>
                <a:latin typeface="-apple-system"/>
              </a:rPr>
              <a:t>MPEG.</a:t>
            </a:r>
            <a:r>
              <a:rPr lang="nl-NL" b="0" i="0" dirty="0">
                <a:solidFill>
                  <a:srgbClr val="1D2125"/>
                </a:solidFill>
                <a:effectLst/>
                <a:highlight>
                  <a:srgbClr val="FFFFFF"/>
                </a:highlight>
                <a:latin typeface="-apple-system"/>
              </a:rPr>
              <a:t> </a:t>
            </a:r>
            <a:endParaRPr lang="nl-NL" dirty="0">
              <a:solidFill>
                <a:srgbClr val="1D2125"/>
              </a:solidFill>
              <a:highlight>
                <a:srgbClr val="FFFFFF"/>
              </a:highlight>
              <a:latin typeface="-apple-system"/>
            </a:endParaRPr>
          </a:p>
        </p:txBody>
      </p:sp>
    </p:spTree>
    <p:extLst>
      <p:ext uri="{BB962C8B-B14F-4D97-AF65-F5344CB8AC3E}">
        <p14:creationId xmlns:p14="http://schemas.microsoft.com/office/powerpoint/2010/main" val="133749117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1">
            <a:extLst>
              <a:ext uri="{FF2B5EF4-FFF2-40B4-BE49-F238E27FC236}">
                <a16:creationId xmlns:a16="http://schemas.microsoft.com/office/drawing/2014/main" id="{7D254439-79A6-8241-227A-83916F507015}"/>
              </a:ext>
            </a:extLst>
          </p:cNvPr>
          <p:cNvSpPr txBox="1">
            <a:spLocks/>
          </p:cNvSpPr>
          <p:nvPr/>
        </p:nvSpPr>
        <p:spPr>
          <a:xfrm>
            <a:off x="838200" y="288734"/>
            <a:ext cx="9635836" cy="784602"/>
          </a:xfrm>
          <a:prstGeom prst="rect">
            <a:avLst/>
          </a:prstGeom>
        </p:spPr>
        <p:txBody>
          <a:bodyPr vert="horz" lIns="91440" tIns="45720" rIns="91440" bIns="45720" rtlCol="0" anchor="b">
            <a:normAutofit fontScale="92500" lnSpcReduction="2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nl-NL" dirty="0"/>
              <a:t>Een film als reeks beelden</a:t>
            </a:r>
          </a:p>
        </p:txBody>
      </p:sp>
      <p:sp>
        <p:nvSpPr>
          <p:cNvPr id="7" name="Tekstvak 6">
            <a:extLst>
              <a:ext uri="{FF2B5EF4-FFF2-40B4-BE49-F238E27FC236}">
                <a16:creationId xmlns:a16="http://schemas.microsoft.com/office/drawing/2014/main" id="{1CD08884-8CDD-D384-56F2-29097E6BFD9F}"/>
              </a:ext>
            </a:extLst>
          </p:cNvPr>
          <p:cNvSpPr txBox="1"/>
          <p:nvPr/>
        </p:nvSpPr>
        <p:spPr>
          <a:xfrm>
            <a:off x="930562" y="1502218"/>
            <a:ext cx="9740901" cy="3970318"/>
          </a:xfrm>
          <a:prstGeom prst="rect">
            <a:avLst/>
          </a:prstGeom>
          <a:noFill/>
        </p:spPr>
        <p:txBody>
          <a:bodyPr wrap="square">
            <a:spAutoFit/>
          </a:bodyPr>
          <a:lstStyle/>
          <a:p>
            <a:pPr marL="285750" indent="-285750">
              <a:buFont typeface="Arial" panose="020B0604020202020204" pitchFamily="34" charset="0"/>
              <a:buChar char="•"/>
            </a:pPr>
            <a:r>
              <a:rPr lang="nl-NL" dirty="0"/>
              <a:t>Animaties, zoals </a:t>
            </a:r>
            <a:r>
              <a:rPr lang="nl-NL" b="0" i="1" dirty="0" err="1">
                <a:solidFill>
                  <a:srgbClr val="1D2125"/>
                </a:solidFill>
                <a:effectLst/>
                <a:highlight>
                  <a:srgbClr val="FFFFFF"/>
                </a:highlight>
                <a:latin typeface="-apple-system"/>
              </a:rPr>
              <a:t>animated</a:t>
            </a:r>
            <a:r>
              <a:rPr lang="nl-NL" i="1" dirty="0" err="1">
                <a:solidFill>
                  <a:srgbClr val="1D2125"/>
                </a:solidFill>
                <a:highlight>
                  <a:srgbClr val="FFFFFF"/>
                </a:highlight>
                <a:latin typeface="-apple-system"/>
              </a:rPr>
              <a:t>-</a:t>
            </a:r>
            <a:r>
              <a:rPr lang="nl-NL" b="0" i="1" dirty="0" err="1">
                <a:solidFill>
                  <a:srgbClr val="1D2125"/>
                </a:solidFill>
                <a:effectLst/>
                <a:highlight>
                  <a:srgbClr val="FFFFFF"/>
                </a:highlight>
                <a:latin typeface="-apple-system"/>
              </a:rPr>
              <a:t>gifs</a:t>
            </a:r>
            <a:r>
              <a:rPr lang="nl-NL" b="0" i="1" dirty="0">
                <a:solidFill>
                  <a:srgbClr val="1D2125"/>
                </a:solidFill>
                <a:effectLst/>
                <a:highlight>
                  <a:srgbClr val="FFFFFF"/>
                </a:highlight>
                <a:latin typeface="-apple-system"/>
              </a:rPr>
              <a:t> </a:t>
            </a:r>
            <a:r>
              <a:rPr lang="nl-NL" b="0" dirty="0">
                <a:solidFill>
                  <a:srgbClr val="1D2125"/>
                </a:solidFill>
                <a:effectLst/>
                <a:highlight>
                  <a:srgbClr val="FFFFFF"/>
                </a:highlight>
                <a:latin typeface="-apple-system"/>
              </a:rPr>
              <a:t>en video</a:t>
            </a:r>
            <a:r>
              <a:rPr lang="nl-NL" dirty="0"/>
              <a:t> bestaan uit een reeks plaatjes (frames), die achter elkaar getoond worden, waardoor de illusie van beweging ontstaat.</a:t>
            </a:r>
            <a:br>
              <a:rPr lang="nl-NL" dirty="0"/>
            </a:br>
            <a:endParaRPr lang="nl-NL" dirty="0"/>
          </a:p>
          <a:p>
            <a:pPr marL="285750" indent="-285750">
              <a:buFont typeface="Arial" panose="020B0604020202020204" pitchFamily="34" charset="0"/>
              <a:buChar char="•"/>
            </a:pPr>
            <a:r>
              <a:rPr lang="nl-NL" b="0" i="0" dirty="0">
                <a:solidFill>
                  <a:srgbClr val="1D2125"/>
                </a:solidFill>
                <a:effectLst/>
                <a:highlight>
                  <a:srgbClr val="FFFFFF"/>
                </a:highlight>
                <a:latin typeface="-apple-system"/>
              </a:rPr>
              <a:t>Bij digitale video worden meestal dertig frames per seconde getoond. </a:t>
            </a:r>
          </a:p>
          <a:p>
            <a:pPr marL="285750" indent="-285750">
              <a:buFont typeface="Arial" panose="020B0604020202020204" pitchFamily="34" charset="0"/>
              <a:buChar char="•"/>
            </a:pPr>
            <a:endParaRPr lang="nl-NL" dirty="0">
              <a:solidFill>
                <a:srgbClr val="1D2125"/>
              </a:solidFill>
              <a:highlight>
                <a:srgbClr val="FFFFFF"/>
              </a:highlight>
              <a:latin typeface="-apple-system"/>
            </a:endParaRPr>
          </a:p>
          <a:p>
            <a:pPr marL="285750" indent="-285750">
              <a:buFont typeface="Arial" panose="020B0604020202020204" pitchFamily="34" charset="0"/>
              <a:buChar char="•"/>
            </a:pPr>
            <a:r>
              <a:rPr lang="nl-NL" b="0" i="0" dirty="0">
                <a:solidFill>
                  <a:srgbClr val="1D2125"/>
                </a:solidFill>
                <a:effectLst/>
                <a:highlight>
                  <a:srgbClr val="FFFFFF"/>
                </a:highlight>
                <a:latin typeface="-apple-system"/>
              </a:rPr>
              <a:t>Wanneer we steeds dertig </a:t>
            </a:r>
            <a:r>
              <a:rPr lang="nl-NL" b="0" i="0" dirty="0" err="1">
                <a:solidFill>
                  <a:srgbClr val="1D2125"/>
                </a:solidFill>
                <a:effectLst/>
                <a:highlight>
                  <a:srgbClr val="FFFFFF"/>
                </a:highlight>
                <a:latin typeface="-apple-system"/>
              </a:rPr>
              <a:t>ongecomprimeerde</a:t>
            </a:r>
            <a:r>
              <a:rPr lang="nl-NL" b="0" i="0" dirty="0">
                <a:solidFill>
                  <a:srgbClr val="1D2125"/>
                </a:solidFill>
                <a:effectLst/>
                <a:highlight>
                  <a:srgbClr val="FFFFFF"/>
                </a:highlight>
                <a:latin typeface="-apple-system"/>
              </a:rPr>
              <a:t> beelden achter elkaar zetten, krijgen we hele grote bestanden, waardoor we compressie moeten gebruiken.</a:t>
            </a:r>
            <a:br>
              <a:rPr lang="nl-NL" dirty="0">
                <a:solidFill>
                  <a:srgbClr val="1D2125"/>
                </a:solidFill>
                <a:highlight>
                  <a:srgbClr val="FFFFFF"/>
                </a:highlight>
                <a:latin typeface="-apple-system"/>
              </a:rPr>
            </a:br>
            <a:endParaRPr lang="nl-NL" dirty="0">
              <a:solidFill>
                <a:srgbClr val="1D2125"/>
              </a:solidFill>
              <a:highlight>
                <a:srgbClr val="FFFFFF"/>
              </a:highlight>
              <a:latin typeface="-apple-system"/>
            </a:endParaRPr>
          </a:p>
          <a:p>
            <a:pPr marL="285750" indent="-285750">
              <a:buFont typeface="Arial" panose="020B0604020202020204" pitchFamily="34" charset="0"/>
              <a:buChar char="•"/>
            </a:pPr>
            <a:r>
              <a:rPr lang="nl-NL" dirty="0">
                <a:solidFill>
                  <a:srgbClr val="1D2125"/>
                </a:solidFill>
                <a:highlight>
                  <a:srgbClr val="FFFFFF"/>
                </a:highlight>
                <a:latin typeface="-apple-system"/>
              </a:rPr>
              <a:t>Een </a:t>
            </a:r>
            <a:r>
              <a:rPr lang="nl-NL" b="0" i="0" dirty="0">
                <a:solidFill>
                  <a:srgbClr val="1D2125"/>
                </a:solidFill>
                <a:effectLst/>
                <a:highlight>
                  <a:srgbClr val="FFFFFF"/>
                </a:highlight>
                <a:latin typeface="-apple-system"/>
              </a:rPr>
              <a:t>online-film kijken zou anders onmogelijk zijn, doordat het snelste internet de nodige download-snelheid niet haalt voor </a:t>
            </a:r>
            <a:r>
              <a:rPr lang="nl-NL" b="0" i="0" dirty="0" err="1">
                <a:solidFill>
                  <a:srgbClr val="1D2125"/>
                </a:solidFill>
                <a:effectLst/>
                <a:highlight>
                  <a:srgbClr val="FFFFFF"/>
                </a:highlight>
                <a:latin typeface="-apple-system"/>
              </a:rPr>
              <a:t>ongecomprimeerde</a:t>
            </a:r>
            <a:r>
              <a:rPr lang="nl-NL" b="0" i="0" dirty="0">
                <a:solidFill>
                  <a:srgbClr val="1D2125"/>
                </a:solidFill>
                <a:effectLst/>
                <a:highlight>
                  <a:srgbClr val="FFFFFF"/>
                </a:highlight>
                <a:latin typeface="-apple-system"/>
              </a:rPr>
              <a:t> films.</a:t>
            </a:r>
            <a:br>
              <a:rPr lang="nl-NL" b="0" i="0" dirty="0">
                <a:solidFill>
                  <a:srgbClr val="1D2125"/>
                </a:solidFill>
                <a:effectLst/>
                <a:highlight>
                  <a:srgbClr val="FFFFFF"/>
                </a:highlight>
                <a:latin typeface="-apple-system"/>
              </a:rPr>
            </a:br>
            <a:endParaRPr lang="nl-NL" b="0" i="0" dirty="0">
              <a:solidFill>
                <a:srgbClr val="1D2125"/>
              </a:solidFill>
              <a:effectLst/>
              <a:highlight>
                <a:srgbClr val="FFFFFF"/>
              </a:highlight>
              <a:latin typeface="-apple-system"/>
            </a:endParaRPr>
          </a:p>
          <a:p>
            <a:pPr marL="285750" indent="-285750">
              <a:buFont typeface="Arial" panose="020B0604020202020204" pitchFamily="34" charset="0"/>
              <a:buChar char="•"/>
            </a:pPr>
            <a:r>
              <a:rPr lang="nl-NL" b="0" i="0" dirty="0">
                <a:solidFill>
                  <a:srgbClr val="1D2125"/>
                </a:solidFill>
                <a:effectLst/>
                <a:highlight>
                  <a:srgbClr val="FFFFFF"/>
                </a:highlight>
                <a:latin typeface="-apple-system"/>
              </a:rPr>
              <a:t>Eén van de belangrijkste standaarden voor het comprimeren van video is </a:t>
            </a:r>
            <a:r>
              <a:rPr lang="nl-NL" b="0" i="1" dirty="0">
                <a:solidFill>
                  <a:srgbClr val="1D2125"/>
                </a:solidFill>
                <a:effectLst/>
                <a:highlight>
                  <a:srgbClr val="FFFFFF"/>
                </a:highlight>
                <a:latin typeface="-apple-system"/>
              </a:rPr>
              <a:t>MPEG.</a:t>
            </a:r>
            <a:r>
              <a:rPr lang="nl-NL" b="0" i="0" dirty="0">
                <a:solidFill>
                  <a:srgbClr val="1D2125"/>
                </a:solidFill>
                <a:effectLst/>
                <a:highlight>
                  <a:srgbClr val="FFFFFF"/>
                </a:highlight>
                <a:latin typeface="-apple-system"/>
              </a:rPr>
              <a:t> </a:t>
            </a:r>
            <a:br>
              <a:rPr lang="nl-NL" b="0" i="0" dirty="0">
                <a:solidFill>
                  <a:srgbClr val="1D2125"/>
                </a:solidFill>
                <a:effectLst/>
                <a:highlight>
                  <a:srgbClr val="FFFFFF"/>
                </a:highlight>
                <a:latin typeface="-apple-system"/>
              </a:rPr>
            </a:br>
            <a:endParaRPr lang="nl-NL" b="0" i="0" dirty="0">
              <a:solidFill>
                <a:srgbClr val="1D2125"/>
              </a:solidFill>
              <a:effectLst/>
              <a:highlight>
                <a:srgbClr val="FFFFFF"/>
              </a:highlight>
              <a:latin typeface="-apple-system"/>
            </a:endParaRPr>
          </a:p>
          <a:p>
            <a:pPr marL="285750" indent="-285750">
              <a:buFont typeface="Arial" panose="020B0604020202020204" pitchFamily="34" charset="0"/>
              <a:buChar char="•"/>
            </a:pPr>
            <a:r>
              <a:rPr lang="nl-NL" dirty="0">
                <a:solidFill>
                  <a:srgbClr val="1D2125"/>
                </a:solidFill>
                <a:highlight>
                  <a:srgbClr val="FFFFFF"/>
                </a:highlight>
                <a:latin typeface="-apple-system"/>
              </a:rPr>
              <a:t>De MPEG-compressie heeft twee elementen: </a:t>
            </a:r>
            <a:r>
              <a:rPr lang="nl-NL" i="1" u="sng" dirty="0" err="1">
                <a:solidFill>
                  <a:srgbClr val="1D2125"/>
                </a:solidFill>
                <a:highlight>
                  <a:srgbClr val="FFFFFF"/>
                </a:highlight>
                <a:latin typeface="-apple-system"/>
              </a:rPr>
              <a:t>intra</a:t>
            </a:r>
            <a:r>
              <a:rPr lang="nl-NL" i="1" dirty="0" err="1">
                <a:solidFill>
                  <a:srgbClr val="1D2125"/>
                </a:solidFill>
                <a:highlight>
                  <a:srgbClr val="FFFFFF"/>
                </a:highlight>
                <a:latin typeface="-apple-system"/>
              </a:rPr>
              <a:t>frame</a:t>
            </a:r>
            <a:r>
              <a:rPr lang="nl-NL" i="1" dirty="0">
                <a:solidFill>
                  <a:srgbClr val="1D2125"/>
                </a:solidFill>
                <a:highlight>
                  <a:srgbClr val="FFFFFF"/>
                </a:highlight>
                <a:latin typeface="-apple-system"/>
              </a:rPr>
              <a:t>- en </a:t>
            </a:r>
            <a:r>
              <a:rPr lang="nl-NL" i="1" u="sng" dirty="0" err="1">
                <a:solidFill>
                  <a:srgbClr val="1D2125"/>
                </a:solidFill>
                <a:highlight>
                  <a:srgbClr val="FFFFFF"/>
                </a:highlight>
                <a:latin typeface="-apple-system"/>
              </a:rPr>
              <a:t>inter</a:t>
            </a:r>
            <a:r>
              <a:rPr lang="nl-NL" i="1" dirty="0" err="1">
                <a:solidFill>
                  <a:srgbClr val="1D2125"/>
                </a:solidFill>
                <a:highlight>
                  <a:srgbClr val="FFFFFF"/>
                </a:highlight>
                <a:latin typeface="-apple-system"/>
              </a:rPr>
              <a:t>frame</a:t>
            </a:r>
            <a:r>
              <a:rPr lang="nl-NL" i="1" dirty="0">
                <a:solidFill>
                  <a:srgbClr val="1D2125"/>
                </a:solidFill>
                <a:highlight>
                  <a:srgbClr val="FFFFFF"/>
                </a:highlight>
                <a:latin typeface="-apple-system"/>
              </a:rPr>
              <a:t>-compressie</a:t>
            </a:r>
            <a:r>
              <a:rPr lang="nl-NL" dirty="0">
                <a:solidFill>
                  <a:srgbClr val="1D2125"/>
                </a:solidFill>
                <a:highlight>
                  <a:srgbClr val="FFFFFF"/>
                </a:highlight>
                <a:latin typeface="-apple-system"/>
              </a:rPr>
              <a:t>. </a:t>
            </a:r>
          </a:p>
        </p:txBody>
      </p:sp>
    </p:spTree>
    <p:extLst>
      <p:ext uri="{BB962C8B-B14F-4D97-AF65-F5344CB8AC3E}">
        <p14:creationId xmlns:p14="http://schemas.microsoft.com/office/powerpoint/2010/main" val="1773135057"/>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1">
            <a:extLst>
              <a:ext uri="{FF2B5EF4-FFF2-40B4-BE49-F238E27FC236}">
                <a16:creationId xmlns:a16="http://schemas.microsoft.com/office/drawing/2014/main" id="{7D254439-79A6-8241-227A-83916F507015}"/>
              </a:ext>
            </a:extLst>
          </p:cNvPr>
          <p:cNvSpPr txBox="1">
            <a:spLocks/>
          </p:cNvSpPr>
          <p:nvPr/>
        </p:nvSpPr>
        <p:spPr>
          <a:xfrm>
            <a:off x="838200" y="288734"/>
            <a:ext cx="9635836" cy="784602"/>
          </a:xfrm>
          <a:prstGeom prst="rect">
            <a:avLst/>
          </a:prstGeom>
        </p:spPr>
        <p:txBody>
          <a:bodyPr vert="horz" lIns="91440" tIns="45720" rIns="91440" bIns="45720" rtlCol="0" anchor="b">
            <a:normAutofit fontScale="92500" lnSpcReduction="2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nl-NL" dirty="0"/>
              <a:t>Een film als reeks beelden</a:t>
            </a:r>
          </a:p>
        </p:txBody>
      </p:sp>
      <p:sp>
        <p:nvSpPr>
          <p:cNvPr id="7" name="Tekstvak 6">
            <a:extLst>
              <a:ext uri="{FF2B5EF4-FFF2-40B4-BE49-F238E27FC236}">
                <a16:creationId xmlns:a16="http://schemas.microsoft.com/office/drawing/2014/main" id="{1CD08884-8CDD-D384-56F2-29097E6BFD9F}"/>
              </a:ext>
            </a:extLst>
          </p:cNvPr>
          <p:cNvSpPr txBox="1"/>
          <p:nvPr/>
        </p:nvSpPr>
        <p:spPr>
          <a:xfrm>
            <a:off x="930562" y="1502218"/>
            <a:ext cx="9740901" cy="4801314"/>
          </a:xfrm>
          <a:prstGeom prst="rect">
            <a:avLst/>
          </a:prstGeom>
          <a:noFill/>
        </p:spPr>
        <p:txBody>
          <a:bodyPr wrap="square">
            <a:spAutoFit/>
          </a:bodyPr>
          <a:lstStyle/>
          <a:p>
            <a:pPr marL="285750" indent="-285750">
              <a:buFont typeface="Arial" panose="020B0604020202020204" pitchFamily="34" charset="0"/>
              <a:buChar char="•"/>
            </a:pPr>
            <a:r>
              <a:rPr lang="nl-NL" dirty="0"/>
              <a:t>Animaties, zoals </a:t>
            </a:r>
            <a:r>
              <a:rPr lang="nl-NL" b="0" i="1" dirty="0" err="1">
                <a:solidFill>
                  <a:srgbClr val="1D2125"/>
                </a:solidFill>
                <a:effectLst/>
                <a:highlight>
                  <a:srgbClr val="FFFFFF"/>
                </a:highlight>
                <a:latin typeface="-apple-system"/>
              </a:rPr>
              <a:t>animated</a:t>
            </a:r>
            <a:r>
              <a:rPr lang="nl-NL" i="1" dirty="0" err="1">
                <a:solidFill>
                  <a:srgbClr val="1D2125"/>
                </a:solidFill>
                <a:highlight>
                  <a:srgbClr val="FFFFFF"/>
                </a:highlight>
                <a:latin typeface="-apple-system"/>
              </a:rPr>
              <a:t>-</a:t>
            </a:r>
            <a:r>
              <a:rPr lang="nl-NL" b="0" i="1" dirty="0" err="1">
                <a:solidFill>
                  <a:srgbClr val="1D2125"/>
                </a:solidFill>
                <a:effectLst/>
                <a:highlight>
                  <a:srgbClr val="FFFFFF"/>
                </a:highlight>
                <a:latin typeface="-apple-system"/>
              </a:rPr>
              <a:t>gifs</a:t>
            </a:r>
            <a:r>
              <a:rPr lang="nl-NL" b="0" i="1" dirty="0">
                <a:solidFill>
                  <a:srgbClr val="1D2125"/>
                </a:solidFill>
                <a:effectLst/>
                <a:highlight>
                  <a:srgbClr val="FFFFFF"/>
                </a:highlight>
                <a:latin typeface="-apple-system"/>
              </a:rPr>
              <a:t> </a:t>
            </a:r>
            <a:r>
              <a:rPr lang="nl-NL" b="0" dirty="0">
                <a:solidFill>
                  <a:srgbClr val="1D2125"/>
                </a:solidFill>
                <a:effectLst/>
                <a:highlight>
                  <a:srgbClr val="FFFFFF"/>
                </a:highlight>
                <a:latin typeface="-apple-system"/>
              </a:rPr>
              <a:t>en video</a:t>
            </a:r>
            <a:r>
              <a:rPr lang="nl-NL" dirty="0"/>
              <a:t> bestaan uit een reeks plaatjes (frames), die achter elkaar getoond worden, waardoor de illusie van beweging ontstaat.</a:t>
            </a:r>
            <a:br>
              <a:rPr lang="nl-NL" dirty="0"/>
            </a:br>
            <a:endParaRPr lang="nl-NL" dirty="0"/>
          </a:p>
          <a:p>
            <a:pPr marL="285750" indent="-285750">
              <a:buFont typeface="Arial" panose="020B0604020202020204" pitchFamily="34" charset="0"/>
              <a:buChar char="•"/>
            </a:pPr>
            <a:r>
              <a:rPr lang="nl-NL" b="0" i="0" dirty="0">
                <a:solidFill>
                  <a:srgbClr val="1D2125"/>
                </a:solidFill>
                <a:effectLst/>
                <a:highlight>
                  <a:srgbClr val="FFFFFF"/>
                </a:highlight>
                <a:latin typeface="-apple-system"/>
              </a:rPr>
              <a:t>Bij digitale video worden meestal dertig frames per seconde getoond. </a:t>
            </a:r>
          </a:p>
          <a:p>
            <a:pPr marL="285750" indent="-285750">
              <a:buFont typeface="Arial" panose="020B0604020202020204" pitchFamily="34" charset="0"/>
              <a:buChar char="•"/>
            </a:pPr>
            <a:endParaRPr lang="nl-NL" dirty="0">
              <a:solidFill>
                <a:srgbClr val="1D2125"/>
              </a:solidFill>
              <a:highlight>
                <a:srgbClr val="FFFFFF"/>
              </a:highlight>
              <a:latin typeface="-apple-system"/>
            </a:endParaRPr>
          </a:p>
          <a:p>
            <a:pPr marL="285750" indent="-285750">
              <a:buFont typeface="Arial" panose="020B0604020202020204" pitchFamily="34" charset="0"/>
              <a:buChar char="•"/>
            </a:pPr>
            <a:r>
              <a:rPr lang="nl-NL" b="0" i="0" dirty="0">
                <a:solidFill>
                  <a:srgbClr val="1D2125"/>
                </a:solidFill>
                <a:effectLst/>
                <a:highlight>
                  <a:srgbClr val="FFFFFF"/>
                </a:highlight>
                <a:latin typeface="-apple-system"/>
              </a:rPr>
              <a:t>Wanneer we steeds dertig </a:t>
            </a:r>
            <a:r>
              <a:rPr lang="nl-NL" b="0" i="0" dirty="0" err="1">
                <a:solidFill>
                  <a:srgbClr val="1D2125"/>
                </a:solidFill>
                <a:effectLst/>
                <a:highlight>
                  <a:srgbClr val="FFFFFF"/>
                </a:highlight>
                <a:latin typeface="-apple-system"/>
              </a:rPr>
              <a:t>ongecomprimeerde</a:t>
            </a:r>
            <a:r>
              <a:rPr lang="nl-NL" b="0" i="0" dirty="0">
                <a:solidFill>
                  <a:srgbClr val="1D2125"/>
                </a:solidFill>
                <a:effectLst/>
                <a:highlight>
                  <a:srgbClr val="FFFFFF"/>
                </a:highlight>
                <a:latin typeface="-apple-system"/>
              </a:rPr>
              <a:t> beelden achter elkaar zetten, krijgen we hele grote bestanden, waardoor we compressie moeten gebruiken.</a:t>
            </a:r>
            <a:br>
              <a:rPr lang="nl-NL" dirty="0">
                <a:solidFill>
                  <a:srgbClr val="1D2125"/>
                </a:solidFill>
                <a:highlight>
                  <a:srgbClr val="FFFFFF"/>
                </a:highlight>
                <a:latin typeface="-apple-system"/>
              </a:rPr>
            </a:br>
            <a:endParaRPr lang="nl-NL" dirty="0">
              <a:solidFill>
                <a:srgbClr val="1D2125"/>
              </a:solidFill>
              <a:highlight>
                <a:srgbClr val="FFFFFF"/>
              </a:highlight>
              <a:latin typeface="-apple-system"/>
            </a:endParaRPr>
          </a:p>
          <a:p>
            <a:pPr marL="285750" indent="-285750">
              <a:buFont typeface="Arial" panose="020B0604020202020204" pitchFamily="34" charset="0"/>
              <a:buChar char="•"/>
            </a:pPr>
            <a:r>
              <a:rPr lang="nl-NL" dirty="0">
                <a:solidFill>
                  <a:srgbClr val="1D2125"/>
                </a:solidFill>
                <a:highlight>
                  <a:srgbClr val="FFFFFF"/>
                </a:highlight>
                <a:latin typeface="-apple-system"/>
              </a:rPr>
              <a:t>Een </a:t>
            </a:r>
            <a:r>
              <a:rPr lang="nl-NL" b="0" i="0" dirty="0">
                <a:solidFill>
                  <a:srgbClr val="1D2125"/>
                </a:solidFill>
                <a:effectLst/>
                <a:highlight>
                  <a:srgbClr val="FFFFFF"/>
                </a:highlight>
                <a:latin typeface="-apple-system"/>
              </a:rPr>
              <a:t>online-film kijken zou anders onmogelijk zijn, doordat het snelste internet de nodige download-snelheid niet haalt voor </a:t>
            </a:r>
            <a:r>
              <a:rPr lang="nl-NL" b="0" i="0" dirty="0" err="1">
                <a:solidFill>
                  <a:srgbClr val="1D2125"/>
                </a:solidFill>
                <a:effectLst/>
                <a:highlight>
                  <a:srgbClr val="FFFFFF"/>
                </a:highlight>
                <a:latin typeface="-apple-system"/>
              </a:rPr>
              <a:t>ongecomprimeerde</a:t>
            </a:r>
            <a:r>
              <a:rPr lang="nl-NL" b="0" i="0" dirty="0">
                <a:solidFill>
                  <a:srgbClr val="1D2125"/>
                </a:solidFill>
                <a:effectLst/>
                <a:highlight>
                  <a:srgbClr val="FFFFFF"/>
                </a:highlight>
                <a:latin typeface="-apple-system"/>
              </a:rPr>
              <a:t> films.</a:t>
            </a:r>
            <a:br>
              <a:rPr lang="nl-NL" b="0" i="0" dirty="0">
                <a:solidFill>
                  <a:srgbClr val="1D2125"/>
                </a:solidFill>
                <a:effectLst/>
                <a:highlight>
                  <a:srgbClr val="FFFFFF"/>
                </a:highlight>
                <a:latin typeface="-apple-system"/>
              </a:rPr>
            </a:br>
            <a:endParaRPr lang="nl-NL" b="0" i="0" dirty="0">
              <a:solidFill>
                <a:srgbClr val="1D2125"/>
              </a:solidFill>
              <a:effectLst/>
              <a:highlight>
                <a:srgbClr val="FFFFFF"/>
              </a:highlight>
              <a:latin typeface="-apple-system"/>
            </a:endParaRPr>
          </a:p>
          <a:p>
            <a:pPr marL="285750" indent="-285750">
              <a:buFont typeface="Arial" panose="020B0604020202020204" pitchFamily="34" charset="0"/>
              <a:buChar char="•"/>
            </a:pPr>
            <a:r>
              <a:rPr lang="nl-NL" b="0" i="0" dirty="0">
                <a:solidFill>
                  <a:srgbClr val="1D2125"/>
                </a:solidFill>
                <a:effectLst/>
                <a:highlight>
                  <a:srgbClr val="FFFFFF"/>
                </a:highlight>
                <a:latin typeface="-apple-system"/>
              </a:rPr>
              <a:t>Eén van de belangrijkste standaarden voor het comprimeren van video is </a:t>
            </a:r>
            <a:r>
              <a:rPr lang="nl-NL" b="0" i="1" dirty="0">
                <a:solidFill>
                  <a:srgbClr val="1D2125"/>
                </a:solidFill>
                <a:effectLst/>
                <a:highlight>
                  <a:srgbClr val="FFFFFF"/>
                </a:highlight>
                <a:latin typeface="-apple-system"/>
              </a:rPr>
              <a:t>MPEG.</a:t>
            </a:r>
            <a:r>
              <a:rPr lang="nl-NL" b="0" i="0" dirty="0">
                <a:solidFill>
                  <a:srgbClr val="1D2125"/>
                </a:solidFill>
                <a:effectLst/>
                <a:highlight>
                  <a:srgbClr val="FFFFFF"/>
                </a:highlight>
                <a:latin typeface="-apple-system"/>
              </a:rPr>
              <a:t> </a:t>
            </a:r>
            <a:br>
              <a:rPr lang="nl-NL" b="0" i="0" dirty="0">
                <a:solidFill>
                  <a:srgbClr val="1D2125"/>
                </a:solidFill>
                <a:effectLst/>
                <a:highlight>
                  <a:srgbClr val="FFFFFF"/>
                </a:highlight>
                <a:latin typeface="-apple-system"/>
              </a:rPr>
            </a:br>
            <a:endParaRPr lang="nl-NL" b="0" i="0" dirty="0">
              <a:solidFill>
                <a:srgbClr val="1D2125"/>
              </a:solidFill>
              <a:effectLst/>
              <a:highlight>
                <a:srgbClr val="FFFFFF"/>
              </a:highlight>
              <a:latin typeface="-apple-system"/>
            </a:endParaRPr>
          </a:p>
          <a:p>
            <a:pPr marL="285750" indent="-285750">
              <a:buFont typeface="Arial" panose="020B0604020202020204" pitchFamily="34" charset="0"/>
              <a:buChar char="•"/>
            </a:pPr>
            <a:r>
              <a:rPr lang="nl-NL" dirty="0">
                <a:solidFill>
                  <a:srgbClr val="1D2125"/>
                </a:solidFill>
                <a:highlight>
                  <a:srgbClr val="FFFFFF"/>
                </a:highlight>
                <a:latin typeface="-apple-system"/>
              </a:rPr>
              <a:t>De MPEG-compressie heeft twee elementen: </a:t>
            </a:r>
            <a:r>
              <a:rPr lang="nl-NL" i="1" u="sng" dirty="0" err="1">
                <a:solidFill>
                  <a:srgbClr val="1D2125"/>
                </a:solidFill>
                <a:highlight>
                  <a:srgbClr val="FFFFFF"/>
                </a:highlight>
                <a:latin typeface="-apple-system"/>
              </a:rPr>
              <a:t>intra</a:t>
            </a:r>
            <a:r>
              <a:rPr lang="nl-NL" i="1" dirty="0" err="1">
                <a:solidFill>
                  <a:srgbClr val="1D2125"/>
                </a:solidFill>
                <a:highlight>
                  <a:srgbClr val="FFFFFF"/>
                </a:highlight>
                <a:latin typeface="-apple-system"/>
              </a:rPr>
              <a:t>frame</a:t>
            </a:r>
            <a:r>
              <a:rPr lang="nl-NL" i="1" dirty="0">
                <a:solidFill>
                  <a:srgbClr val="1D2125"/>
                </a:solidFill>
                <a:highlight>
                  <a:srgbClr val="FFFFFF"/>
                </a:highlight>
                <a:latin typeface="-apple-system"/>
              </a:rPr>
              <a:t>- en </a:t>
            </a:r>
            <a:r>
              <a:rPr lang="nl-NL" i="1" u="sng" dirty="0" err="1">
                <a:solidFill>
                  <a:srgbClr val="1D2125"/>
                </a:solidFill>
                <a:highlight>
                  <a:srgbClr val="FFFFFF"/>
                </a:highlight>
                <a:latin typeface="-apple-system"/>
              </a:rPr>
              <a:t>inter</a:t>
            </a:r>
            <a:r>
              <a:rPr lang="nl-NL" i="1" dirty="0" err="1">
                <a:solidFill>
                  <a:srgbClr val="1D2125"/>
                </a:solidFill>
                <a:highlight>
                  <a:srgbClr val="FFFFFF"/>
                </a:highlight>
                <a:latin typeface="-apple-system"/>
              </a:rPr>
              <a:t>frame</a:t>
            </a:r>
            <a:r>
              <a:rPr lang="nl-NL" i="1" dirty="0">
                <a:solidFill>
                  <a:srgbClr val="1D2125"/>
                </a:solidFill>
                <a:highlight>
                  <a:srgbClr val="FFFFFF"/>
                </a:highlight>
                <a:latin typeface="-apple-system"/>
              </a:rPr>
              <a:t>-compressie</a:t>
            </a:r>
            <a:r>
              <a:rPr lang="nl-NL" dirty="0">
                <a:solidFill>
                  <a:srgbClr val="1D2125"/>
                </a:solidFill>
                <a:highlight>
                  <a:srgbClr val="FFFFFF"/>
                </a:highlight>
                <a:latin typeface="-apple-system"/>
              </a:rPr>
              <a:t>. </a:t>
            </a:r>
          </a:p>
          <a:p>
            <a:pPr marL="285750" indent="-285750">
              <a:buFont typeface="Arial" panose="020B0604020202020204" pitchFamily="34" charset="0"/>
              <a:buChar char="•"/>
            </a:pPr>
            <a:endParaRPr lang="nl-NL" dirty="0">
              <a:solidFill>
                <a:srgbClr val="1D2125"/>
              </a:solidFill>
              <a:highlight>
                <a:srgbClr val="FFFFFF"/>
              </a:highlight>
              <a:latin typeface="-apple-system"/>
            </a:endParaRPr>
          </a:p>
          <a:p>
            <a:pPr marL="285750" indent="-285750">
              <a:buFont typeface="Arial" panose="020B0604020202020204" pitchFamily="34" charset="0"/>
              <a:buChar char="•"/>
            </a:pPr>
            <a:r>
              <a:rPr lang="nl-NL" dirty="0">
                <a:solidFill>
                  <a:srgbClr val="1D2125"/>
                </a:solidFill>
                <a:highlight>
                  <a:srgbClr val="FFFFFF"/>
                </a:highlight>
                <a:latin typeface="-apple-system"/>
              </a:rPr>
              <a:t>Bij de eerste gaat het om het comprimeren van een enkel beeld, waarvan de techniek vergelijkbaar is met JPEG voor digitale foto’s.</a:t>
            </a:r>
          </a:p>
        </p:txBody>
      </p:sp>
    </p:spTree>
    <p:extLst>
      <p:ext uri="{BB962C8B-B14F-4D97-AF65-F5344CB8AC3E}">
        <p14:creationId xmlns:p14="http://schemas.microsoft.com/office/powerpoint/2010/main" val="3304976972"/>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1">
            <a:extLst>
              <a:ext uri="{FF2B5EF4-FFF2-40B4-BE49-F238E27FC236}">
                <a16:creationId xmlns:a16="http://schemas.microsoft.com/office/drawing/2014/main" id="{7D254439-79A6-8241-227A-83916F507015}"/>
              </a:ext>
            </a:extLst>
          </p:cNvPr>
          <p:cNvSpPr txBox="1">
            <a:spLocks/>
          </p:cNvSpPr>
          <p:nvPr/>
        </p:nvSpPr>
        <p:spPr>
          <a:xfrm>
            <a:off x="838200" y="288734"/>
            <a:ext cx="9635836" cy="784602"/>
          </a:xfrm>
          <a:prstGeom prst="rect">
            <a:avLst/>
          </a:prstGeom>
        </p:spPr>
        <p:txBody>
          <a:bodyPr vert="horz" lIns="91440" tIns="45720" rIns="91440" bIns="45720" rtlCol="0" anchor="b">
            <a:normAutofit fontScale="92500" lnSpcReduction="2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nl-NL" dirty="0"/>
              <a:t>MPEG-compressie</a:t>
            </a:r>
          </a:p>
        </p:txBody>
      </p:sp>
    </p:spTree>
    <p:extLst>
      <p:ext uri="{BB962C8B-B14F-4D97-AF65-F5344CB8AC3E}">
        <p14:creationId xmlns:p14="http://schemas.microsoft.com/office/powerpoint/2010/main" val="4105879974"/>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1">
            <a:extLst>
              <a:ext uri="{FF2B5EF4-FFF2-40B4-BE49-F238E27FC236}">
                <a16:creationId xmlns:a16="http://schemas.microsoft.com/office/drawing/2014/main" id="{7D254439-79A6-8241-227A-83916F507015}"/>
              </a:ext>
            </a:extLst>
          </p:cNvPr>
          <p:cNvSpPr txBox="1">
            <a:spLocks/>
          </p:cNvSpPr>
          <p:nvPr/>
        </p:nvSpPr>
        <p:spPr>
          <a:xfrm>
            <a:off x="838200" y="288734"/>
            <a:ext cx="9635836" cy="784602"/>
          </a:xfrm>
          <a:prstGeom prst="rect">
            <a:avLst/>
          </a:prstGeom>
        </p:spPr>
        <p:txBody>
          <a:bodyPr vert="horz" lIns="91440" tIns="45720" rIns="91440" bIns="45720" rtlCol="0" anchor="b">
            <a:normAutofit fontScale="92500" lnSpcReduction="2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nl-NL" dirty="0"/>
              <a:t>MPEG-compressie</a:t>
            </a:r>
          </a:p>
        </p:txBody>
      </p:sp>
      <p:sp>
        <p:nvSpPr>
          <p:cNvPr id="7" name="Tekstvak 6">
            <a:extLst>
              <a:ext uri="{FF2B5EF4-FFF2-40B4-BE49-F238E27FC236}">
                <a16:creationId xmlns:a16="http://schemas.microsoft.com/office/drawing/2014/main" id="{1CD08884-8CDD-D384-56F2-29097E6BFD9F}"/>
              </a:ext>
            </a:extLst>
          </p:cNvPr>
          <p:cNvSpPr txBox="1"/>
          <p:nvPr/>
        </p:nvSpPr>
        <p:spPr>
          <a:xfrm>
            <a:off x="930562" y="1502218"/>
            <a:ext cx="11185238" cy="2031325"/>
          </a:xfrm>
          <a:prstGeom prst="rect">
            <a:avLst/>
          </a:prstGeom>
          <a:noFill/>
        </p:spPr>
        <p:txBody>
          <a:bodyPr wrap="square">
            <a:spAutoFit/>
          </a:bodyPr>
          <a:lstStyle/>
          <a:p>
            <a:pPr marL="285750" indent="-285750">
              <a:buFont typeface="Arial" panose="020B0604020202020204" pitchFamily="34" charset="0"/>
              <a:buChar char="•"/>
            </a:pPr>
            <a:r>
              <a:rPr lang="nl-NL" b="0" i="0" dirty="0">
                <a:solidFill>
                  <a:srgbClr val="1D2125"/>
                </a:solidFill>
                <a:effectLst/>
                <a:highlight>
                  <a:srgbClr val="FFFFFF"/>
                </a:highlight>
                <a:latin typeface="-apple-system"/>
              </a:rPr>
              <a:t>Bekijk een paar versimpelde frames uit een filmpje over Pacman:</a:t>
            </a:r>
          </a:p>
          <a:p>
            <a:pPr marL="285750" indent="-285750">
              <a:buFont typeface="Arial" panose="020B0604020202020204" pitchFamily="34" charset="0"/>
              <a:buChar char="•"/>
            </a:pPr>
            <a:endParaRPr lang="nl-NL" dirty="0">
              <a:solidFill>
                <a:srgbClr val="1D2125"/>
              </a:solidFill>
              <a:highlight>
                <a:srgbClr val="FFFFFF"/>
              </a:highlight>
              <a:latin typeface="-apple-system"/>
            </a:endParaRPr>
          </a:p>
          <a:p>
            <a:pPr marL="285750" indent="-285750">
              <a:buFont typeface="Arial" panose="020B0604020202020204" pitchFamily="34" charset="0"/>
              <a:buChar char="•"/>
            </a:pPr>
            <a:endParaRPr lang="nl-NL" dirty="0">
              <a:solidFill>
                <a:srgbClr val="1D2125"/>
              </a:solidFill>
              <a:highlight>
                <a:srgbClr val="FFFFFF"/>
              </a:highlight>
              <a:latin typeface="-apple-system"/>
            </a:endParaRPr>
          </a:p>
          <a:p>
            <a:pPr marL="285750" indent="-285750">
              <a:buFont typeface="Arial" panose="020B0604020202020204" pitchFamily="34" charset="0"/>
              <a:buChar char="•"/>
            </a:pPr>
            <a:endParaRPr lang="nl-NL" dirty="0">
              <a:solidFill>
                <a:srgbClr val="1D2125"/>
              </a:solidFill>
              <a:highlight>
                <a:srgbClr val="FFFFFF"/>
              </a:highlight>
              <a:latin typeface="-apple-system"/>
            </a:endParaRPr>
          </a:p>
          <a:p>
            <a:pPr marL="285750" indent="-285750">
              <a:buFont typeface="Arial" panose="020B0604020202020204" pitchFamily="34" charset="0"/>
              <a:buChar char="•"/>
            </a:pPr>
            <a:endParaRPr lang="nl-NL" dirty="0">
              <a:solidFill>
                <a:srgbClr val="1D2125"/>
              </a:solidFill>
              <a:highlight>
                <a:srgbClr val="FFFFFF"/>
              </a:highlight>
              <a:latin typeface="-apple-system"/>
            </a:endParaRPr>
          </a:p>
          <a:p>
            <a:pPr marL="285750" indent="-285750">
              <a:buFont typeface="Arial" panose="020B0604020202020204" pitchFamily="34" charset="0"/>
              <a:buChar char="•"/>
            </a:pPr>
            <a:endParaRPr lang="nl-NL" dirty="0">
              <a:solidFill>
                <a:srgbClr val="1D2125"/>
              </a:solidFill>
              <a:highlight>
                <a:srgbClr val="FFFFFF"/>
              </a:highlight>
              <a:latin typeface="-apple-system"/>
            </a:endParaRPr>
          </a:p>
          <a:p>
            <a:pPr marL="285750" indent="-285750">
              <a:buFont typeface="Arial" panose="020B0604020202020204" pitchFamily="34" charset="0"/>
              <a:buChar char="•"/>
            </a:pPr>
            <a:endParaRPr lang="nl-NL" dirty="0">
              <a:solidFill>
                <a:srgbClr val="1D2125"/>
              </a:solidFill>
              <a:highlight>
                <a:srgbClr val="FFFFFF"/>
              </a:highlight>
              <a:latin typeface="-apple-system"/>
            </a:endParaRPr>
          </a:p>
        </p:txBody>
      </p:sp>
      <p:pic>
        <p:nvPicPr>
          <p:cNvPr id="2" name="Afbeelding 1">
            <a:extLst>
              <a:ext uri="{FF2B5EF4-FFF2-40B4-BE49-F238E27FC236}">
                <a16:creationId xmlns:a16="http://schemas.microsoft.com/office/drawing/2014/main" id="{2A69D01C-8570-18C7-537D-18D3C8908108}"/>
              </a:ext>
            </a:extLst>
          </p:cNvPr>
          <p:cNvPicPr>
            <a:picLocks noChangeAspect="1"/>
          </p:cNvPicPr>
          <p:nvPr/>
        </p:nvPicPr>
        <p:blipFill>
          <a:blip r:embed="rId2"/>
          <a:stretch>
            <a:fillRect/>
          </a:stretch>
        </p:blipFill>
        <p:spPr>
          <a:xfrm>
            <a:off x="1802245" y="2089150"/>
            <a:ext cx="6197600" cy="1079500"/>
          </a:xfrm>
          <a:prstGeom prst="rect">
            <a:avLst/>
          </a:prstGeom>
        </p:spPr>
      </p:pic>
    </p:spTree>
    <p:extLst>
      <p:ext uri="{BB962C8B-B14F-4D97-AF65-F5344CB8AC3E}">
        <p14:creationId xmlns:p14="http://schemas.microsoft.com/office/powerpoint/2010/main" val="482901449"/>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1">
            <a:extLst>
              <a:ext uri="{FF2B5EF4-FFF2-40B4-BE49-F238E27FC236}">
                <a16:creationId xmlns:a16="http://schemas.microsoft.com/office/drawing/2014/main" id="{7D254439-79A6-8241-227A-83916F507015}"/>
              </a:ext>
            </a:extLst>
          </p:cNvPr>
          <p:cNvSpPr txBox="1">
            <a:spLocks/>
          </p:cNvSpPr>
          <p:nvPr/>
        </p:nvSpPr>
        <p:spPr>
          <a:xfrm>
            <a:off x="838200" y="288734"/>
            <a:ext cx="9635836" cy="784602"/>
          </a:xfrm>
          <a:prstGeom prst="rect">
            <a:avLst/>
          </a:prstGeom>
        </p:spPr>
        <p:txBody>
          <a:bodyPr vert="horz" lIns="91440" tIns="45720" rIns="91440" bIns="45720" rtlCol="0" anchor="b">
            <a:normAutofit fontScale="92500" lnSpcReduction="2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nl-NL" dirty="0"/>
              <a:t>MPEG-compressie</a:t>
            </a:r>
          </a:p>
        </p:txBody>
      </p:sp>
      <p:sp>
        <p:nvSpPr>
          <p:cNvPr id="7" name="Tekstvak 6">
            <a:extLst>
              <a:ext uri="{FF2B5EF4-FFF2-40B4-BE49-F238E27FC236}">
                <a16:creationId xmlns:a16="http://schemas.microsoft.com/office/drawing/2014/main" id="{1CD08884-8CDD-D384-56F2-29097E6BFD9F}"/>
              </a:ext>
            </a:extLst>
          </p:cNvPr>
          <p:cNvSpPr txBox="1"/>
          <p:nvPr/>
        </p:nvSpPr>
        <p:spPr>
          <a:xfrm>
            <a:off x="930562" y="1502218"/>
            <a:ext cx="11185238" cy="2308324"/>
          </a:xfrm>
          <a:prstGeom prst="rect">
            <a:avLst/>
          </a:prstGeom>
          <a:noFill/>
        </p:spPr>
        <p:txBody>
          <a:bodyPr wrap="square">
            <a:spAutoFit/>
          </a:bodyPr>
          <a:lstStyle/>
          <a:p>
            <a:pPr marL="285750" indent="-285750">
              <a:buFont typeface="Arial" panose="020B0604020202020204" pitchFamily="34" charset="0"/>
              <a:buChar char="•"/>
            </a:pPr>
            <a:r>
              <a:rPr lang="nl-NL" b="0" i="0" dirty="0">
                <a:solidFill>
                  <a:srgbClr val="1D2125"/>
                </a:solidFill>
                <a:effectLst/>
                <a:highlight>
                  <a:srgbClr val="FFFFFF"/>
                </a:highlight>
                <a:latin typeface="-apple-system"/>
              </a:rPr>
              <a:t>Bekijk een paar versimpelde frames uit een filmpje over Pacman:</a:t>
            </a:r>
          </a:p>
          <a:p>
            <a:pPr marL="285750" indent="-285750">
              <a:buFont typeface="Arial" panose="020B0604020202020204" pitchFamily="34" charset="0"/>
              <a:buChar char="•"/>
            </a:pPr>
            <a:endParaRPr lang="nl-NL" dirty="0">
              <a:solidFill>
                <a:srgbClr val="1D2125"/>
              </a:solidFill>
              <a:highlight>
                <a:srgbClr val="FFFFFF"/>
              </a:highlight>
              <a:latin typeface="-apple-system"/>
            </a:endParaRPr>
          </a:p>
          <a:p>
            <a:pPr marL="285750" indent="-285750">
              <a:buFont typeface="Arial" panose="020B0604020202020204" pitchFamily="34" charset="0"/>
              <a:buChar char="•"/>
            </a:pPr>
            <a:endParaRPr lang="nl-NL" dirty="0">
              <a:solidFill>
                <a:srgbClr val="1D2125"/>
              </a:solidFill>
              <a:highlight>
                <a:srgbClr val="FFFFFF"/>
              </a:highlight>
              <a:latin typeface="-apple-system"/>
            </a:endParaRPr>
          </a:p>
          <a:p>
            <a:pPr marL="285750" indent="-285750">
              <a:buFont typeface="Arial" panose="020B0604020202020204" pitchFamily="34" charset="0"/>
              <a:buChar char="•"/>
            </a:pPr>
            <a:endParaRPr lang="nl-NL" dirty="0">
              <a:solidFill>
                <a:srgbClr val="1D2125"/>
              </a:solidFill>
              <a:highlight>
                <a:srgbClr val="FFFFFF"/>
              </a:highlight>
              <a:latin typeface="-apple-system"/>
            </a:endParaRPr>
          </a:p>
          <a:p>
            <a:pPr marL="285750" indent="-285750">
              <a:buFont typeface="Arial" panose="020B0604020202020204" pitchFamily="34" charset="0"/>
              <a:buChar char="•"/>
            </a:pPr>
            <a:endParaRPr lang="nl-NL" dirty="0">
              <a:solidFill>
                <a:srgbClr val="1D2125"/>
              </a:solidFill>
              <a:highlight>
                <a:srgbClr val="FFFFFF"/>
              </a:highlight>
              <a:latin typeface="-apple-system"/>
            </a:endParaRPr>
          </a:p>
          <a:p>
            <a:pPr marL="285750" indent="-285750">
              <a:buFont typeface="Arial" panose="020B0604020202020204" pitchFamily="34" charset="0"/>
              <a:buChar char="•"/>
            </a:pPr>
            <a:endParaRPr lang="nl-NL" dirty="0">
              <a:solidFill>
                <a:srgbClr val="1D2125"/>
              </a:solidFill>
              <a:highlight>
                <a:srgbClr val="FFFFFF"/>
              </a:highlight>
              <a:latin typeface="-apple-system"/>
            </a:endParaRPr>
          </a:p>
          <a:p>
            <a:pPr marL="285750" indent="-285750">
              <a:buFont typeface="Arial" panose="020B0604020202020204" pitchFamily="34" charset="0"/>
              <a:buChar char="•"/>
            </a:pPr>
            <a:endParaRPr lang="nl-NL" dirty="0">
              <a:solidFill>
                <a:srgbClr val="1D2125"/>
              </a:solidFill>
              <a:highlight>
                <a:srgbClr val="FFFFFF"/>
              </a:highlight>
              <a:latin typeface="-apple-system"/>
            </a:endParaRPr>
          </a:p>
          <a:p>
            <a:pPr marL="285750" indent="-285750">
              <a:buFont typeface="Arial" panose="020B0604020202020204" pitchFamily="34" charset="0"/>
              <a:buChar char="•"/>
            </a:pPr>
            <a:r>
              <a:rPr lang="nl-NL" b="0" i="0" dirty="0">
                <a:solidFill>
                  <a:srgbClr val="1D2125"/>
                </a:solidFill>
                <a:effectLst/>
                <a:highlight>
                  <a:srgbClr val="FFFFFF"/>
                </a:highlight>
                <a:latin typeface="-apple-system"/>
              </a:rPr>
              <a:t>Je kunt het hele filmpje terughalen, wanneer je alleen de veranderingen vastlegt:</a:t>
            </a:r>
            <a:endParaRPr lang="nl-NL" dirty="0">
              <a:solidFill>
                <a:srgbClr val="1D2125"/>
              </a:solidFill>
              <a:highlight>
                <a:srgbClr val="FFFFFF"/>
              </a:highlight>
              <a:latin typeface="-apple-system"/>
            </a:endParaRPr>
          </a:p>
        </p:txBody>
      </p:sp>
      <p:pic>
        <p:nvPicPr>
          <p:cNvPr id="2" name="Afbeelding 1">
            <a:extLst>
              <a:ext uri="{FF2B5EF4-FFF2-40B4-BE49-F238E27FC236}">
                <a16:creationId xmlns:a16="http://schemas.microsoft.com/office/drawing/2014/main" id="{2A69D01C-8570-18C7-537D-18D3C8908108}"/>
              </a:ext>
            </a:extLst>
          </p:cNvPr>
          <p:cNvPicPr>
            <a:picLocks noChangeAspect="1"/>
          </p:cNvPicPr>
          <p:nvPr/>
        </p:nvPicPr>
        <p:blipFill>
          <a:blip r:embed="rId2"/>
          <a:stretch>
            <a:fillRect/>
          </a:stretch>
        </p:blipFill>
        <p:spPr>
          <a:xfrm>
            <a:off x="1802245" y="2089150"/>
            <a:ext cx="6197600" cy="1079500"/>
          </a:xfrm>
          <a:prstGeom prst="rect">
            <a:avLst/>
          </a:prstGeom>
        </p:spPr>
      </p:pic>
      <p:pic>
        <p:nvPicPr>
          <p:cNvPr id="3" name="Afbeelding 2">
            <a:extLst>
              <a:ext uri="{FF2B5EF4-FFF2-40B4-BE49-F238E27FC236}">
                <a16:creationId xmlns:a16="http://schemas.microsoft.com/office/drawing/2014/main" id="{D1508C05-90F4-06E4-9F3C-21FDCA196EA4}"/>
              </a:ext>
            </a:extLst>
          </p:cNvPr>
          <p:cNvPicPr>
            <a:picLocks noChangeAspect="1"/>
          </p:cNvPicPr>
          <p:nvPr/>
        </p:nvPicPr>
        <p:blipFill>
          <a:blip r:embed="rId3"/>
          <a:stretch>
            <a:fillRect/>
          </a:stretch>
        </p:blipFill>
        <p:spPr>
          <a:xfrm>
            <a:off x="1802245" y="3949891"/>
            <a:ext cx="6159500" cy="1295400"/>
          </a:xfrm>
          <a:prstGeom prst="rect">
            <a:avLst/>
          </a:prstGeom>
        </p:spPr>
      </p:pic>
    </p:spTree>
    <p:extLst>
      <p:ext uri="{BB962C8B-B14F-4D97-AF65-F5344CB8AC3E}">
        <p14:creationId xmlns:p14="http://schemas.microsoft.com/office/powerpoint/2010/main" val="1421657755"/>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1">
            <a:extLst>
              <a:ext uri="{FF2B5EF4-FFF2-40B4-BE49-F238E27FC236}">
                <a16:creationId xmlns:a16="http://schemas.microsoft.com/office/drawing/2014/main" id="{7D254439-79A6-8241-227A-83916F507015}"/>
              </a:ext>
            </a:extLst>
          </p:cNvPr>
          <p:cNvSpPr txBox="1">
            <a:spLocks/>
          </p:cNvSpPr>
          <p:nvPr/>
        </p:nvSpPr>
        <p:spPr>
          <a:xfrm>
            <a:off x="838200" y="288734"/>
            <a:ext cx="9635836" cy="784602"/>
          </a:xfrm>
          <a:prstGeom prst="rect">
            <a:avLst/>
          </a:prstGeom>
        </p:spPr>
        <p:txBody>
          <a:bodyPr vert="horz" lIns="91440" tIns="45720" rIns="91440" bIns="45720" rtlCol="0" anchor="b">
            <a:normAutofit fontScale="92500" lnSpcReduction="2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nl-NL" dirty="0"/>
              <a:t>MPEG-compressie</a:t>
            </a:r>
          </a:p>
        </p:txBody>
      </p:sp>
      <p:sp>
        <p:nvSpPr>
          <p:cNvPr id="7" name="Tekstvak 6">
            <a:extLst>
              <a:ext uri="{FF2B5EF4-FFF2-40B4-BE49-F238E27FC236}">
                <a16:creationId xmlns:a16="http://schemas.microsoft.com/office/drawing/2014/main" id="{1CD08884-8CDD-D384-56F2-29097E6BFD9F}"/>
              </a:ext>
            </a:extLst>
          </p:cNvPr>
          <p:cNvSpPr txBox="1"/>
          <p:nvPr/>
        </p:nvSpPr>
        <p:spPr>
          <a:xfrm>
            <a:off x="930562" y="1502218"/>
            <a:ext cx="11185238" cy="4247317"/>
          </a:xfrm>
          <a:prstGeom prst="rect">
            <a:avLst/>
          </a:prstGeom>
          <a:noFill/>
        </p:spPr>
        <p:txBody>
          <a:bodyPr wrap="square">
            <a:spAutoFit/>
          </a:bodyPr>
          <a:lstStyle/>
          <a:p>
            <a:pPr marL="285750" indent="-285750">
              <a:buFont typeface="Arial" panose="020B0604020202020204" pitchFamily="34" charset="0"/>
              <a:buChar char="•"/>
            </a:pPr>
            <a:r>
              <a:rPr lang="nl-NL" b="0" i="0" dirty="0">
                <a:solidFill>
                  <a:srgbClr val="1D2125"/>
                </a:solidFill>
                <a:effectLst/>
                <a:highlight>
                  <a:srgbClr val="FFFFFF"/>
                </a:highlight>
                <a:latin typeface="-apple-system"/>
              </a:rPr>
              <a:t>Bekijk een paar versimpelde frames uit een filmpje over Pacman:</a:t>
            </a:r>
          </a:p>
          <a:p>
            <a:pPr marL="285750" indent="-285750">
              <a:buFont typeface="Arial" panose="020B0604020202020204" pitchFamily="34" charset="0"/>
              <a:buChar char="•"/>
            </a:pPr>
            <a:endParaRPr lang="nl-NL" dirty="0">
              <a:solidFill>
                <a:srgbClr val="1D2125"/>
              </a:solidFill>
              <a:highlight>
                <a:srgbClr val="FFFFFF"/>
              </a:highlight>
              <a:latin typeface="-apple-system"/>
            </a:endParaRPr>
          </a:p>
          <a:p>
            <a:pPr marL="285750" indent="-285750">
              <a:buFont typeface="Arial" panose="020B0604020202020204" pitchFamily="34" charset="0"/>
              <a:buChar char="•"/>
            </a:pPr>
            <a:endParaRPr lang="nl-NL" dirty="0">
              <a:solidFill>
                <a:srgbClr val="1D2125"/>
              </a:solidFill>
              <a:highlight>
                <a:srgbClr val="FFFFFF"/>
              </a:highlight>
              <a:latin typeface="-apple-system"/>
            </a:endParaRPr>
          </a:p>
          <a:p>
            <a:pPr marL="285750" indent="-285750">
              <a:buFont typeface="Arial" panose="020B0604020202020204" pitchFamily="34" charset="0"/>
              <a:buChar char="•"/>
            </a:pPr>
            <a:endParaRPr lang="nl-NL" dirty="0">
              <a:solidFill>
                <a:srgbClr val="1D2125"/>
              </a:solidFill>
              <a:highlight>
                <a:srgbClr val="FFFFFF"/>
              </a:highlight>
              <a:latin typeface="-apple-system"/>
            </a:endParaRPr>
          </a:p>
          <a:p>
            <a:pPr marL="285750" indent="-285750">
              <a:buFont typeface="Arial" panose="020B0604020202020204" pitchFamily="34" charset="0"/>
              <a:buChar char="•"/>
            </a:pPr>
            <a:endParaRPr lang="nl-NL" dirty="0">
              <a:solidFill>
                <a:srgbClr val="1D2125"/>
              </a:solidFill>
              <a:highlight>
                <a:srgbClr val="FFFFFF"/>
              </a:highlight>
              <a:latin typeface="-apple-system"/>
            </a:endParaRPr>
          </a:p>
          <a:p>
            <a:pPr marL="285750" indent="-285750">
              <a:buFont typeface="Arial" panose="020B0604020202020204" pitchFamily="34" charset="0"/>
              <a:buChar char="•"/>
            </a:pPr>
            <a:endParaRPr lang="nl-NL" dirty="0">
              <a:solidFill>
                <a:srgbClr val="1D2125"/>
              </a:solidFill>
              <a:highlight>
                <a:srgbClr val="FFFFFF"/>
              </a:highlight>
              <a:latin typeface="-apple-system"/>
            </a:endParaRPr>
          </a:p>
          <a:p>
            <a:pPr marL="285750" indent="-285750">
              <a:buFont typeface="Arial" panose="020B0604020202020204" pitchFamily="34" charset="0"/>
              <a:buChar char="•"/>
            </a:pPr>
            <a:endParaRPr lang="nl-NL" dirty="0">
              <a:solidFill>
                <a:srgbClr val="1D2125"/>
              </a:solidFill>
              <a:highlight>
                <a:srgbClr val="FFFFFF"/>
              </a:highlight>
              <a:latin typeface="-apple-system"/>
            </a:endParaRPr>
          </a:p>
          <a:p>
            <a:pPr marL="285750" indent="-285750">
              <a:buFont typeface="Arial" panose="020B0604020202020204" pitchFamily="34" charset="0"/>
              <a:buChar char="•"/>
            </a:pPr>
            <a:r>
              <a:rPr lang="nl-NL" b="0" i="0" dirty="0">
                <a:solidFill>
                  <a:srgbClr val="1D2125"/>
                </a:solidFill>
                <a:effectLst/>
                <a:highlight>
                  <a:srgbClr val="FFFFFF"/>
                </a:highlight>
                <a:latin typeface="-apple-system"/>
              </a:rPr>
              <a:t>Je kunt het hele filmpje terughalen, wanneer je alleen de veranderingen vastlegt:</a:t>
            </a:r>
            <a:endParaRPr lang="nl-NL" dirty="0">
              <a:solidFill>
                <a:srgbClr val="1D2125"/>
              </a:solidFill>
              <a:highlight>
                <a:srgbClr val="FFFFFF"/>
              </a:highlight>
              <a:latin typeface="-apple-system"/>
            </a:endParaRPr>
          </a:p>
          <a:p>
            <a:pPr marL="285750" indent="-285750">
              <a:buFont typeface="Arial" panose="020B0604020202020204" pitchFamily="34" charset="0"/>
              <a:buChar char="•"/>
            </a:pPr>
            <a:endParaRPr lang="nl-NL" dirty="0">
              <a:solidFill>
                <a:srgbClr val="1D2125"/>
              </a:solidFill>
              <a:highlight>
                <a:srgbClr val="FFFFFF"/>
              </a:highlight>
              <a:latin typeface="-apple-system"/>
            </a:endParaRPr>
          </a:p>
          <a:p>
            <a:pPr marL="285750" indent="-285750">
              <a:buFont typeface="Arial" panose="020B0604020202020204" pitchFamily="34" charset="0"/>
              <a:buChar char="•"/>
            </a:pPr>
            <a:endParaRPr lang="nl-NL" dirty="0">
              <a:solidFill>
                <a:srgbClr val="1D2125"/>
              </a:solidFill>
              <a:highlight>
                <a:srgbClr val="FFFFFF"/>
              </a:highlight>
              <a:latin typeface="-apple-system"/>
            </a:endParaRPr>
          </a:p>
          <a:p>
            <a:pPr marL="285750" indent="-285750">
              <a:buFont typeface="Arial" panose="020B0604020202020204" pitchFamily="34" charset="0"/>
              <a:buChar char="•"/>
            </a:pPr>
            <a:endParaRPr lang="nl-NL" dirty="0">
              <a:solidFill>
                <a:srgbClr val="1D2125"/>
              </a:solidFill>
              <a:highlight>
                <a:srgbClr val="FFFFFF"/>
              </a:highlight>
              <a:latin typeface="-apple-system"/>
            </a:endParaRPr>
          </a:p>
          <a:p>
            <a:pPr marL="285750" indent="-285750">
              <a:buFont typeface="Arial" panose="020B0604020202020204" pitchFamily="34" charset="0"/>
              <a:buChar char="•"/>
            </a:pPr>
            <a:endParaRPr lang="nl-NL" dirty="0">
              <a:solidFill>
                <a:srgbClr val="1D2125"/>
              </a:solidFill>
              <a:highlight>
                <a:srgbClr val="FFFFFF"/>
              </a:highlight>
              <a:latin typeface="-apple-system"/>
            </a:endParaRPr>
          </a:p>
          <a:p>
            <a:br>
              <a:rPr lang="nl-NL" dirty="0"/>
            </a:br>
            <a:endParaRPr lang="nl-NL" dirty="0"/>
          </a:p>
          <a:p>
            <a:pPr marL="285750" indent="-285750">
              <a:buFont typeface="Arial" panose="020B0604020202020204" pitchFamily="34" charset="0"/>
              <a:buChar char="•"/>
            </a:pPr>
            <a:r>
              <a:rPr lang="nl-NL" b="0" i="0" dirty="0">
                <a:solidFill>
                  <a:srgbClr val="1D2125"/>
                </a:solidFill>
                <a:effectLst/>
                <a:highlight>
                  <a:srgbClr val="FFFFFF"/>
                </a:highlight>
                <a:latin typeface="-apple-system"/>
              </a:rPr>
              <a:t>De </a:t>
            </a:r>
            <a:r>
              <a:rPr lang="nl-NL" b="0" i="1" dirty="0">
                <a:solidFill>
                  <a:srgbClr val="1D2125"/>
                </a:solidFill>
                <a:effectLst/>
                <a:highlight>
                  <a:srgbClr val="FFFFFF"/>
                </a:highlight>
                <a:latin typeface="-apple-system"/>
              </a:rPr>
              <a:t>I-frames</a:t>
            </a:r>
            <a:r>
              <a:rPr lang="nl-NL" b="0" i="0" dirty="0">
                <a:solidFill>
                  <a:srgbClr val="1D2125"/>
                </a:solidFill>
                <a:effectLst/>
                <a:highlight>
                  <a:srgbClr val="FFFFFF"/>
                </a:highlight>
                <a:latin typeface="-apple-system"/>
              </a:rPr>
              <a:t> (</a:t>
            </a:r>
            <a:r>
              <a:rPr lang="nl-NL" b="0" i="1" dirty="0" err="1">
                <a:solidFill>
                  <a:srgbClr val="1D2125"/>
                </a:solidFill>
                <a:effectLst/>
                <a:highlight>
                  <a:srgbClr val="FFFFFF"/>
                </a:highlight>
                <a:latin typeface="-apple-system"/>
              </a:rPr>
              <a:t>intraframes</a:t>
            </a:r>
            <a:r>
              <a:rPr lang="nl-NL" b="0" i="0" dirty="0">
                <a:solidFill>
                  <a:srgbClr val="1D2125"/>
                </a:solidFill>
                <a:effectLst/>
                <a:highlight>
                  <a:srgbClr val="FFFFFF"/>
                </a:highlight>
                <a:latin typeface="-apple-system"/>
              </a:rPr>
              <a:t>) zijn complete plaatjes, die helemaal in het MPEG-bestand worden opgenomen.</a:t>
            </a:r>
            <a:endParaRPr lang="nl-NL" dirty="0">
              <a:solidFill>
                <a:srgbClr val="1D2125"/>
              </a:solidFill>
              <a:highlight>
                <a:srgbClr val="FFFFFF"/>
              </a:highlight>
              <a:latin typeface="-apple-system"/>
            </a:endParaRPr>
          </a:p>
        </p:txBody>
      </p:sp>
      <p:pic>
        <p:nvPicPr>
          <p:cNvPr id="2" name="Afbeelding 1">
            <a:extLst>
              <a:ext uri="{FF2B5EF4-FFF2-40B4-BE49-F238E27FC236}">
                <a16:creationId xmlns:a16="http://schemas.microsoft.com/office/drawing/2014/main" id="{2A69D01C-8570-18C7-537D-18D3C8908108}"/>
              </a:ext>
            </a:extLst>
          </p:cNvPr>
          <p:cNvPicPr>
            <a:picLocks noChangeAspect="1"/>
          </p:cNvPicPr>
          <p:nvPr/>
        </p:nvPicPr>
        <p:blipFill>
          <a:blip r:embed="rId2"/>
          <a:stretch>
            <a:fillRect/>
          </a:stretch>
        </p:blipFill>
        <p:spPr>
          <a:xfrm>
            <a:off x="1802245" y="2089150"/>
            <a:ext cx="6197600" cy="1079500"/>
          </a:xfrm>
          <a:prstGeom prst="rect">
            <a:avLst/>
          </a:prstGeom>
        </p:spPr>
      </p:pic>
      <p:pic>
        <p:nvPicPr>
          <p:cNvPr id="3" name="Afbeelding 2">
            <a:extLst>
              <a:ext uri="{FF2B5EF4-FFF2-40B4-BE49-F238E27FC236}">
                <a16:creationId xmlns:a16="http://schemas.microsoft.com/office/drawing/2014/main" id="{D1508C05-90F4-06E4-9F3C-21FDCA196EA4}"/>
              </a:ext>
            </a:extLst>
          </p:cNvPr>
          <p:cNvPicPr>
            <a:picLocks noChangeAspect="1"/>
          </p:cNvPicPr>
          <p:nvPr/>
        </p:nvPicPr>
        <p:blipFill>
          <a:blip r:embed="rId3"/>
          <a:stretch>
            <a:fillRect/>
          </a:stretch>
        </p:blipFill>
        <p:spPr>
          <a:xfrm>
            <a:off x="1802245" y="3949891"/>
            <a:ext cx="6159500" cy="1295400"/>
          </a:xfrm>
          <a:prstGeom prst="rect">
            <a:avLst/>
          </a:prstGeom>
        </p:spPr>
      </p:pic>
    </p:spTree>
    <p:extLst>
      <p:ext uri="{BB962C8B-B14F-4D97-AF65-F5344CB8AC3E}">
        <p14:creationId xmlns:p14="http://schemas.microsoft.com/office/powerpoint/2010/main" val="3291843432"/>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1">
            <a:extLst>
              <a:ext uri="{FF2B5EF4-FFF2-40B4-BE49-F238E27FC236}">
                <a16:creationId xmlns:a16="http://schemas.microsoft.com/office/drawing/2014/main" id="{7D254439-79A6-8241-227A-83916F507015}"/>
              </a:ext>
            </a:extLst>
          </p:cNvPr>
          <p:cNvSpPr txBox="1">
            <a:spLocks/>
          </p:cNvSpPr>
          <p:nvPr/>
        </p:nvSpPr>
        <p:spPr>
          <a:xfrm>
            <a:off x="838200" y="288734"/>
            <a:ext cx="9635836" cy="784602"/>
          </a:xfrm>
          <a:prstGeom prst="rect">
            <a:avLst/>
          </a:prstGeom>
        </p:spPr>
        <p:txBody>
          <a:bodyPr vert="horz" lIns="91440" tIns="45720" rIns="91440" bIns="45720" rtlCol="0" anchor="b">
            <a:normAutofit fontScale="92500" lnSpcReduction="2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nl-NL" dirty="0"/>
              <a:t>MPEG-compressie</a:t>
            </a:r>
          </a:p>
        </p:txBody>
      </p:sp>
      <p:sp>
        <p:nvSpPr>
          <p:cNvPr id="7" name="Tekstvak 6">
            <a:extLst>
              <a:ext uri="{FF2B5EF4-FFF2-40B4-BE49-F238E27FC236}">
                <a16:creationId xmlns:a16="http://schemas.microsoft.com/office/drawing/2014/main" id="{1CD08884-8CDD-D384-56F2-29097E6BFD9F}"/>
              </a:ext>
            </a:extLst>
          </p:cNvPr>
          <p:cNvSpPr txBox="1"/>
          <p:nvPr/>
        </p:nvSpPr>
        <p:spPr>
          <a:xfrm>
            <a:off x="930562" y="1502218"/>
            <a:ext cx="11185238" cy="4524315"/>
          </a:xfrm>
          <a:prstGeom prst="rect">
            <a:avLst/>
          </a:prstGeom>
          <a:noFill/>
        </p:spPr>
        <p:txBody>
          <a:bodyPr wrap="square">
            <a:spAutoFit/>
          </a:bodyPr>
          <a:lstStyle/>
          <a:p>
            <a:pPr marL="285750" indent="-285750">
              <a:buFont typeface="Arial" panose="020B0604020202020204" pitchFamily="34" charset="0"/>
              <a:buChar char="•"/>
            </a:pPr>
            <a:r>
              <a:rPr lang="nl-NL" b="0" i="0" dirty="0">
                <a:solidFill>
                  <a:srgbClr val="1D2125"/>
                </a:solidFill>
                <a:effectLst/>
                <a:highlight>
                  <a:srgbClr val="FFFFFF"/>
                </a:highlight>
                <a:latin typeface="-apple-system"/>
              </a:rPr>
              <a:t>Bekijk een paar versimpelde frames uit een filmpje over Pacman:</a:t>
            </a:r>
          </a:p>
          <a:p>
            <a:pPr marL="285750" indent="-285750">
              <a:buFont typeface="Arial" panose="020B0604020202020204" pitchFamily="34" charset="0"/>
              <a:buChar char="•"/>
            </a:pPr>
            <a:endParaRPr lang="nl-NL" dirty="0">
              <a:solidFill>
                <a:srgbClr val="1D2125"/>
              </a:solidFill>
              <a:highlight>
                <a:srgbClr val="FFFFFF"/>
              </a:highlight>
              <a:latin typeface="-apple-system"/>
            </a:endParaRPr>
          </a:p>
          <a:p>
            <a:pPr marL="285750" indent="-285750">
              <a:buFont typeface="Arial" panose="020B0604020202020204" pitchFamily="34" charset="0"/>
              <a:buChar char="•"/>
            </a:pPr>
            <a:endParaRPr lang="nl-NL" dirty="0">
              <a:solidFill>
                <a:srgbClr val="1D2125"/>
              </a:solidFill>
              <a:highlight>
                <a:srgbClr val="FFFFFF"/>
              </a:highlight>
              <a:latin typeface="-apple-system"/>
            </a:endParaRPr>
          </a:p>
          <a:p>
            <a:pPr marL="285750" indent="-285750">
              <a:buFont typeface="Arial" panose="020B0604020202020204" pitchFamily="34" charset="0"/>
              <a:buChar char="•"/>
            </a:pPr>
            <a:endParaRPr lang="nl-NL" dirty="0">
              <a:solidFill>
                <a:srgbClr val="1D2125"/>
              </a:solidFill>
              <a:highlight>
                <a:srgbClr val="FFFFFF"/>
              </a:highlight>
              <a:latin typeface="-apple-system"/>
            </a:endParaRPr>
          </a:p>
          <a:p>
            <a:pPr marL="285750" indent="-285750">
              <a:buFont typeface="Arial" panose="020B0604020202020204" pitchFamily="34" charset="0"/>
              <a:buChar char="•"/>
            </a:pPr>
            <a:endParaRPr lang="nl-NL" dirty="0">
              <a:solidFill>
                <a:srgbClr val="1D2125"/>
              </a:solidFill>
              <a:highlight>
                <a:srgbClr val="FFFFFF"/>
              </a:highlight>
              <a:latin typeface="-apple-system"/>
            </a:endParaRPr>
          </a:p>
          <a:p>
            <a:pPr marL="285750" indent="-285750">
              <a:buFont typeface="Arial" panose="020B0604020202020204" pitchFamily="34" charset="0"/>
              <a:buChar char="•"/>
            </a:pPr>
            <a:endParaRPr lang="nl-NL" dirty="0">
              <a:solidFill>
                <a:srgbClr val="1D2125"/>
              </a:solidFill>
              <a:highlight>
                <a:srgbClr val="FFFFFF"/>
              </a:highlight>
              <a:latin typeface="-apple-system"/>
            </a:endParaRPr>
          </a:p>
          <a:p>
            <a:pPr marL="285750" indent="-285750">
              <a:buFont typeface="Arial" panose="020B0604020202020204" pitchFamily="34" charset="0"/>
              <a:buChar char="•"/>
            </a:pPr>
            <a:endParaRPr lang="nl-NL" dirty="0">
              <a:solidFill>
                <a:srgbClr val="1D2125"/>
              </a:solidFill>
              <a:highlight>
                <a:srgbClr val="FFFFFF"/>
              </a:highlight>
              <a:latin typeface="-apple-system"/>
            </a:endParaRPr>
          </a:p>
          <a:p>
            <a:pPr marL="285750" indent="-285750">
              <a:buFont typeface="Arial" panose="020B0604020202020204" pitchFamily="34" charset="0"/>
              <a:buChar char="•"/>
            </a:pPr>
            <a:r>
              <a:rPr lang="nl-NL" b="0" i="0" dirty="0">
                <a:solidFill>
                  <a:srgbClr val="1D2125"/>
                </a:solidFill>
                <a:effectLst/>
                <a:highlight>
                  <a:srgbClr val="FFFFFF"/>
                </a:highlight>
                <a:latin typeface="-apple-system"/>
              </a:rPr>
              <a:t>Je kunt het hele filmpje terughalen, wanneer je alleen de veranderingen vastlegt:</a:t>
            </a:r>
            <a:endParaRPr lang="nl-NL" dirty="0">
              <a:solidFill>
                <a:srgbClr val="1D2125"/>
              </a:solidFill>
              <a:highlight>
                <a:srgbClr val="FFFFFF"/>
              </a:highlight>
              <a:latin typeface="-apple-system"/>
            </a:endParaRPr>
          </a:p>
          <a:p>
            <a:pPr marL="285750" indent="-285750">
              <a:buFont typeface="Arial" panose="020B0604020202020204" pitchFamily="34" charset="0"/>
              <a:buChar char="•"/>
            </a:pPr>
            <a:endParaRPr lang="nl-NL" dirty="0">
              <a:solidFill>
                <a:srgbClr val="1D2125"/>
              </a:solidFill>
              <a:highlight>
                <a:srgbClr val="FFFFFF"/>
              </a:highlight>
              <a:latin typeface="-apple-system"/>
            </a:endParaRPr>
          </a:p>
          <a:p>
            <a:pPr marL="285750" indent="-285750">
              <a:buFont typeface="Arial" panose="020B0604020202020204" pitchFamily="34" charset="0"/>
              <a:buChar char="•"/>
            </a:pPr>
            <a:endParaRPr lang="nl-NL" dirty="0">
              <a:solidFill>
                <a:srgbClr val="1D2125"/>
              </a:solidFill>
              <a:highlight>
                <a:srgbClr val="FFFFFF"/>
              </a:highlight>
              <a:latin typeface="-apple-system"/>
            </a:endParaRPr>
          </a:p>
          <a:p>
            <a:pPr marL="285750" indent="-285750">
              <a:buFont typeface="Arial" panose="020B0604020202020204" pitchFamily="34" charset="0"/>
              <a:buChar char="•"/>
            </a:pPr>
            <a:endParaRPr lang="nl-NL" dirty="0">
              <a:solidFill>
                <a:srgbClr val="1D2125"/>
              </a:solidFill>
              <a:highlight>
                <a:srgbClr val="FFFFFF"/>
              </a:highlight>
              <a:latin typeface="-apple-system"/>
            </a:endParaRPr>
          </a:p>
          <a:p>
            <a:pPr marL="285750" indent="-285750">
              <a:buFont typeface="Arial" panose="020B0604020202020204" pitchFamily="34" charset="0"/>
              <a:buChar char="•"/>
            </a:pPr>
            <a:endParaRPr lang="nl-NL" dirty="0">
              <a:solidFill>
                <a:srgbClr val="1D2125"/>
              </a:solidFill>
              <a:highlight>
                <a:srgbClr val="FFFFFF"/>
              </a:highlight>
              <a:latin typeface="-apple-system"/>
            </a:endParaRPr>
          </a:p>
          <a:p>
            <a:br>
              <a:rPr lang="nl-NL" dirty="0"/>
            </a:br>
            <a:endParaRPr lang="nl-NL" dirty="0"/>
          </a:p>
          <a:p>
            <a:pPr marL="285750" indent="-285750">
              <a:buFont typeface="Arial" panose="020B0604020202020204" pitchFamily="34" charset="0"/>
              <a:buChar char="•"/>
            </a:pPr>
            <a:r>
              <a:rPr lang="nl-NL" b="0" i="0" dirty="0">
                <a:solidFill>
                  <a:srgbClr val="1D2125"/>
                </a:solidFill>
                <a:effectLst/>
                <a:highlight>
                  <a:srgbClr val="FFFFFF"/>
                </a:highlight>
                <a:latin typeface="-apple-system"/>
              </a:rPr>
              <a:t>De </a:t>
            </a:r>
            <a:r>
              <a:rPr lang="nl-NL" b="0" i="1" dirty="0">
                <a:solidFill>
                  <a:srgbClr val="1D2125"/>
                </a:solidFill>
                <a:effectLst/>
                <a:highlight>
                  <a:srgbClr val="FFFFFF"/>
                </a:highlight>
                <a:latin typeface="-apple-system"/>
              </a:rPr>
              <a:t>I-frames</a:t>
            </a:r>
            <a:r>
              <a:rPr lang="nl-NL" b="0" i="0" dirty="0">
                <a:solidFill>
                  <a:srgbClr val="1D2125"/>
                </a:solidFill>
                <a:effectLst/>
                <a:highlight>
                  <a:srgbClr val="FFFFFF"/>
                </a:highlight>
                <a:latin typeface="-apple-system"/>
              </a:rPr>
              <a:t> (</a:t>
            </a:r>
            <a:r>
              <a:rPr lang="nl-NL" b="0" i="1" dirty="0" err="1">
                <a:solidFill>
                  <a:srgbClr val="1D2125"/>
                </a:solidFill>
                <a:effectLst/>
                <a:highlight>
                  <a:srgbClr val="FFFFFF"/>
                </a:highlight>
                <a:latin typeface="-apple-system"/>
              </a:rPr>
              <a:t>intraframes</a:t>
            </a:r>
            <a:r>
              <a:rPr lang="nl-NL" b="0" i="0" dirty="0">
                <a:solidFill>
                  <a:srgbClr val="1D2125"/>
                </a:solidFill>
                <a:effectLst/>
                <a:highlight>
                  <a:srgbClr val="FFFFFF"/>
                </a:highlight>
                <a:latin typeface="-apple-system"/>
              </a:rPr>
              <a:t>) zijn complete plaatjes, die helemaal in het MPEG-bestand worden opgenomen. </a:t>
            </a:r>
          </a:p>
          <a:p>
            <a:pPr marL="285750" indent="-285750">
              <a:buFont typeface="Arial" panose="020B0604020202020204" pitchFamily="34" charset="0"/>
              <a:buChar char="•"/>
            </a:pPr>
            <a:r>
              <a:rPr lang="nl-NL" b="0" i="0" dirty="0">
                <a:solidFill>
                  <a:srgbClr val="1D2125"/>
                </a:solidFill>
                <a:effectLst/>
                <a:highlight>
                  <a:srgbClr val="FFFFFF"/>
                </a:highlight>
                <a:latin typeface="-apple-system"/>
              </a:rPr>
              <a:t>Een </a:t>
            </a:r>
            <a:r>
              <a:rPr lang="nl-NL" b="0" i="1" dirty="0">
                <a:solidFill>
                  <a:srgbClr val="1D2125"/>
                </a:solidFill>
                <a:effectLst/>
                <a:highlight>
                  <a:srgbClr val="FFFFFF"/>
                </a:highlight>
                <a:latin typeface="-apple-system"/>
              </a:rPr>
              <a:t>P-frame</a:t>
            </a:r>
            <a:r>
              <a:rPr lang="nl-NL" b="0" i="0" dirty="0">
                <a:solidFill>
                  <a:srgbClr val="1D2125"/>
                </a:solidFill>
                <a:effectLst/>
                <a:highlight>
                  <a:srgbClr val="FFFFFF"/>
                </a:highlight>
                <a:latin typeface="-apple-system"/>
              </a:rPr>
              <a:t> (</a:t>
            </a:r>
            <a:r>
              <a:rPr lang="nl-NL" b="0" i="1" dirty="0" err="1">
                <a:solidFill>
                  <a:srgbClr val="1D2125"/>
                </a:solidFill>
                <a:effectLst/>
                <a:highlight>
                  <a:srgbClr val="FFFFFF"/>
                </a:highlight>
                <a:latin typeface="-apple-system"/>
              </a:rPr>
              <a:t>predicted</a:t>
            </a:r>
            <a:r>
              <a:rPr lang="nl-NL" b="0" i="0" dirty="0">
                <a:solidFill>
                  <a:srgbClr val="1D2125"/>
                </a:solidFill>
                <a:effectLst/>
                <a:highlight>
                  <a:srgbClr val="FFFFFF"/>
                </a:highlight>
                <a:latin typeface="-apple-system"/>
              </a:rPr>
              <a:t>) slaat alleen de verschillen met het vorige I-frame op.</a:t>
            </a:r>
            <a:endParaRPr lang="nl-NL" dirty="0">
              <a:solidFill>
                <a:srgbClr val="1D2125"/>
              </a:solidFill>
              <a:highlight>
                <a:srgbClr val="FFFFFF"/>
              </a:highlight>
              <a:latin typeface="-apple-system"/>
            </a:endParaRPr>
          </a:p>
        </p:txBody>
      </p:sp>
      <p:pic>
        <p:nvPicPr>
          <p:cNvPr id="2" name="Afbeelding 1">
            <a:extLst>
              <a:ext uri="{FF2B5EF4-FFF2-40B4-BE49-F238E27FC236}">
                <a16:creationId xmlns:a16="http://schemas.microsoft.com/office/drawing/2014/main" id="{2A69D01C-8570-18C7-537D-18D3C8908108}"/>
              </a:ext>
            </a:extLst>
          </p:cNvPr>
          <p:cNvPicPr>
            <a:picLocks noChangeAspect="1"/>
          </p:cNvPicPr>
          <p:nvPr/>
        </p:nvPicPr>
        <p:blipFill>
          <a:blip r:embed="rId2"/>
          <a:stretch>
            <a:fillRect/>
          </a:stretch>
        </p:blipFill>
        <p:spPr>
          <a:xfrm>
            <a:off x="1802245" y="2089150"/>
            <a:ext cx="6197600" cy="1079500"/>
          </a:xfrm>
          <a:prstGeom prst="rect">
            <a:avLst/>
          </a:prstGeom>
        </p:spPr>
      </p:pic>
      <p:pic>
        <p:nvPicPr>
          <p:cNvPr id="3" name="Afbeelding 2">
            <a:extLst>
              <a:ext uri="{FF2B5EF4-FFF2-40B4-BE49-F238E27FC236}">
                <a16:creationId xmlns:a16="http://schemas.microsoft.com/office/drawing/2014/main" id="{D1508C05-90F4-06E4-9F3C-21FDCA196EA4}"/>
              </a:ext>
            </a:extLst>
          </p:cNvPr>
          <p:cNvPicPr>
            <a:picLocks noChangeAspect="1"/>
          </p:cNvPicPr>
          <p:nvPr/>
        </p:nvPicPr>
        <p:blipFill>
          <a:blip r:embed="rId3"/>
          <a:stretch>
            <a:fillRect/>
          </a:stretch>
        </p:blipFill>
        <p:spPr>
          <a:xfrm>
            <a:off x="1802245" y="3949891"/>
            <a:ext cx="6159500" cy="1295400"/>
          </a:xfrm>
          <a:prstGeom prst="rect">
            <a:avLst/>
          </a:prstGeom>
        </p:spPr>
      </p:pic>
    </p:spTree>
    <p:extLst>
      <p:ext uri="{BB962C8B-B14F-4D97-AF65-F5344CB8AC3E}">
        <p14:creationId xmlns:p14="http://schemas.microsoft.com/office/powerpoint/2010/main" val="1409693896"/>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1">
            <a:extLst>
              <a:ext uri="{FF2B5EF4-FFF2-40B4-BE49-F238E27FC236}">
                <a16:creationId xmlns:a16="http://schemas.microsoft.com/office/drawing/2014/main" id="{7D254439-79A6-8241-227A-83916F507015}"/>
              </a:ext>
            </a:extLst>
          </p:cNvPr>
          <p:cNvSpPr txBox="1">
            <a:spLocks/>
          </p:cNvSpPr>
          <p:nvPr/>
        </p:nvSpPr>
        <p:spPr>
          <a:xfrm>
            <a:off x="838200" y="288734"/>
            <a:ext cx="9635836" cy="784602"/>
          </a:xfrm>
          <a:prstGeom prst="rect">
            <a:avLst/>
          </a:prstGeom>
        </p:spPr>
        <p:txBody>
          <a:bodyPr vert="horz" lIns="91440" tIns="45720" rIns="91440" bIns="45720" rtlCol="0" anchor="b">
            <a:normAutofit fontScale="92500" lnSpcReduction="2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nl-NL" dirty="0"/>
              <a:t>MPEG-compressie</a:t>
            </a:r>
          </a:p>
        </p:txBody>
      </p:sp>
      <p:sp>
        <p:nvSpPr>
          <p:cNvPr id="7" name="Tekstvak 6">
            <a:extLst>
              <a:ext uri="{FF2B5EF4-FFF2-40B4-BE49-F238E27FC236}">
                <a16:creationId xmlns:a16="http://schemas.microsoft.com/office/drawing/2014/main" id="{1CD08884-8CDD-D384-56F2-29097E6BFD9F}"/>
              </a:ext>
            </a:extLst>
          </p:cNvPr>
          <p:cNvSpPr txBox="1"/>
          <p:nvPr/>
        </p:nvSpPr>
        <p:spPr>
          <a:xfrm>
            <a:off x="930562" y="1502218"/>
            <a:ext cx="11185238" cy="4801314"/>
          </a:xfrm>
          <a:prstGeom prst="rect">
            <a:avLst/>
          </a:prstGeom>
          <a:noFill/>
        </p:spPr>
        <p:txBody>
          <a:bodyPr wrap="square">
            <a:spAutoFit/>
          </a:bodyPr>
          <a:lstStyle/>
          <a:p>
            <a:pPr marL="285750" indent="-285750">
              <a:buFont typeface="Arial" panose="020B0604020202020204" pitchFamily="34" charset="0"/>
              <a:buChar char="•"/>
            </a:pPr>
            <a:r>
              <a:rPr lang="nl-NL" b="0" i="0" dirty="0">
                <a:solidFill>
                  <a:srgbClr val="1D2125"/>
                </a:solidFill>
                <a:effectLst/>
                <a:highlight>
                  <a:srgbClr val="FFFFFF"/>
                </a:highlight>
                <a:latin typeface="-apple-system"/>
              </a:rPr>
              <a:t>Bekijk een paar versimpelde frames uit een filmpje over Pacman:</a:t>
            </a:r>
          </a:p>
          <a:p>
            <a:pPr marL="285750" indent="-285750">
              <a:buFont typeface="Arial" panose="020B0604020202020204" pitchFamily="34" charset="0"/>
              <a:buChar char="•"/>
            </a:pPr>
            <a:endParaRPr lang="nl-NL" dirty="0">
              <a:solidFill>
                <a:srgbClr val="1D2125"/>
              </a:solidFill>
              <a:highlight>
                <a:srgbClr val="FFFFFF"/>
              </a:highlight>
              <a:latin typeface="-apple-system"/>
            </a:endParaRPr>
          </a:p>
          <a:p>
            <a:pPr marL="285750" indent="-285750">
              <a:buFont typeface="Arial" panose="020B0604020202020204" pitchFamily="34" charset="0"/>
              <a:buChar char="•"/>
            </a:pPr>
            <a:endParaRPr lang="nl-NL" dirty="0">
              <a:solidFill>
                <a:srgbClr val="1D2125"/>
              </a:solidFill>
              <a:highlight>
                <a:srgbClr val="FFFFFF"/>
              </a:highlight>
              <a:latin typeface="-apple-system"/>
            </a:endParaRPr>
          </a:p>
          <a:p>
            <a:pPr marL="285750" indent="-285750">
              <a:buFont typeface="Arial" panose="020B0604020202020204" pitchFamily="34" charset="0"/>
              <a:buChar char="•"/>
            </a:pPr>
            <a:endParaRPr lang="nl-NL" dirty="0">
              <a:solidFill>
                <a:srgbClr val="1D2125"/>
              </a:solidFill>
              <a:highlight>
                <a:srgbClr val="FFFFFF"/>
              </a:highlight>
              <a:latin typeface="-apple-system"/>
            </a:endParaRPr>
          </a:p>
          <a:p>
            <a:pPr marL="285750" indent="-285750">
              <a:buFont typeface="Arial" panose="020B0604020202020204" pitchFamily="34" charset="0"/>
              <a:buChar char="•"/>
            </a:pPr>
            <a:endParaRPr lang="nl-NL" dirty="0">
              <a:solidFill>
                <a:srgbClr val="1D2125"/>
              </a:solidFill>
              <a:highlight>
                <a:srgbClr val="FFFFFF"/>
              </a:highlight>
              <a:latin typeface="-apple-system"/>
            </a:endParaRPr>
          </a:p>
          <a:p>
            <a:pPr marL="285750" indent="-285750">
              <a:buFont typeface="Arial" panose="020B0604020202020204" pitchFamily="34" charset="0"/>
              <a:buChar char="•"/>
            </a:pPr>
            <a:endParaRPr lang="nl-NL" dirty="0">
              <a:solidFill>
                <a:srgbClr val="1D2125"/>
              </a:solidFill>
              <a:highlight>
                <a:srgbClr val="FFFFFF"/>
              </a:highlight>
              <a:latin typeface="-apple-system"/>
            </a:endParaRPr>
          </a:p>
          <a:p>
            <a:pPr marL="285750" indent="-285750">
              <a:buFont typeface="Arial" panose="020B0604020202020204" pitchFamily="34" charset="0"/>
              <a:buChar char="•"/>
            </a:pPr>
            <a:endParaRPr lang="nl-NL" dirty="0">
              <a:solidFill>
                <a:srgbClr val="1D2125"/>
              </a:solidFill>
              <a:highlight>
                <a:srgbClr val="FFFFFF"/>
              </a:highlight>
              <a:latin typeface="-apple-system"/>
            </a:endParaRPr>
          </a:p>
          <a:p>
            <a:pPr marL="285750" indent="-285750">
              <a:buFont typeface="Arial" panose="020B0604020202020204" pitchFamily="34" charset="0"/>
              <a:buChar char="•"/>
            </a:pPr>
            <a:r>
              <a:rPr lang="nl-NL" b="0" i="0" dirty="0">
                <a:solidFill>
                  <a:srgbClr val="1D2125"/>
                </a:solidFill>
                <a:effectLst/>
                <a:highlight>
                  <a:srgbClr val="FFFFFF"/>
                </a:highlight>
                <a:latin typeface="-apple-system"/>
              </a:rPr>
              <a:t>Je kunt het hele filmpje terughalen, wanneer je alleen de veranderingen vastlegt:</a:t>
            </a:r>
            <a:endParaRPr lang="nl-NL" dirty="0">
              <a:solidFill>
                <a:srgbClr val="1D2125"/>
              </a:solidFill>
              <a:highlight>
                <a:srgbClr val="FFFFFF"/>
              </a:highlight>
              <a:latin typeface="-apple-system"/>
            </a:endParaRPr>
          </a:p>
          <a:p>
            <a:pPr marL="285750" indent="-285750">
              <a:buFont typeface="Arial" panose="020B0604020202020204" pitchFamily="34" charset="0"/>
              <a:buChar char="•"/>
            </a:pPr>
            <a:endParaRPr lang="nl-NL" dirty="0">
              <a:solidFill>
                <a:srgbClr val="1D2125"/>
              </a:solidFill>
              <a:highlight>
                <a:srgbClr val="FFFFFF"/>
              </a:highlight>
              <a:latin typeface="-apple-system"/>
            </a:endParaRPr>
          </a:p>
          <a:p>
            <a:pPr marL="285750" indent="-285750">
              <a:buFont typeface="Arial" panose="020B0604020202020204" pitchFamily="34" charset="0"/>
              <a:buChar char="•"/>
            </a:pPr>
            <a:endParaRPr lang="nl-NL" dirty="0">
              <a:solidFill>
                <a:srgbClr val="1D2125"/>
              </a:solidFill>
              <a:highlight>
                <a:srgbClr val="FFFFFF"/>
              </a:highlight>
              <a:latin typeface="-apple-system"/>
            </a:endParaRPr>
          </a:p>
          <a:p>
            <a:pPr marL="285750" indent="-285750">
              <a:buFont typeface="Arial" panose="020B0604020202020204" pitchFamily="34" charset="0"/>
              <a:buChar char="•"/>
            </a:pPr>
            <a:endParaRPr lang="nl-NL" dirty="0">
              <a:solidFill>
                <a:srgbClr val="1D2125"/>
              </a:solidFill>
              <a:highlight>
                <a:srgbClr val="FFFFFF"/>
              </a:highlight>
              <a:latin typeface="-apple-system"/>
            </a:endParaRPr>
          </a:p>
          <a:p>
            <a:pPr marL="285750" indent="-285750">
              <a:buFont typeface="Arial" panose="020B0604020202020204" pitchFamily="34" charset="0"/>
              <a:buChar char="•"/>
            </a:pPr>
            <a:endParaRPr lang="nl-NL" dirty="0">
              <a:solidFill>
                <a:srgbClr val="1D2125"/>
              </a:solidFill>
              <a:highlight>
                <a:srgbClr val="FFFFFF"/>
              </a:highlight>
              <a:latin typeface="-apple-system"/>
            </a:endParaRPr>
          </a:p>
          <a:p>
            <a:br>
              <a:rPr lang="nl-NL" dirty="0"/>
            </a:br>
            <a:endParaRPr lang="nl-NL" dirty="0"/>
          </a:p>
          <a:p>
            <a:pPr marL="285750" indent="-285750">
              <a:buFont typeface="Arial" panose="020B0604020202020204" pitchFamily="34" charset="0"/>
              <a:buChar char="•"/>
            </a:pPr>
            <a:r>
              <a:rPr lang="nl-NL" b="0" i="0" dirty="0">
                <a:solidFill>
                  <a:srgbClr val="1D2125"/>
                </a:solidFill>
                <a:effectLst/>
                <a:highlight>
                  <a:srgbClr val="FFFFFF"/>
                </a:highlight>
                <a:latin typeface="-apple-system"/>
              </a:rPr>
              <a:t>De </a:t>
            </a:r>
            <a:r>
              <a:rPr lang="nl-NL" b="0" i="1" dirty="0">
                <a:solidFill>
                  <a:srgbClr val="1D2125"/>
                </a:solidFill>
                <a:effectLst/>
                <a:highlight>
                  <a:srgbClr val="FFFFFF"/>
                </a:highlight>
                <a:latin typeface="-apple-system"/>
              </a:rPr>
              <a:t>I-frames</a:t>
            </a:r>
            <a:r>
              <a:rPr lang="nl-NL" b="0" i="0" dirty="0">
                <a:solidFill>
                  <a:srgbClr val="1D2125"/>
                </a:solidFill>
                <a:effectLst/>
                <a:highlight>
                  <a:srgbClr val="FFFFFF"/>
                </a:highlight>
                <a:latin typeface="-apple-system"/>
              </a:rPr>
              <a:t> (</a:t>
            </a:r>
            <a:r>
              <a:rPr lang="nl-NL" b="0" i="1" dirty="0" err="1">
                <a:solidFill>
                  <a:srgbClr val="1D2125"/>
                </a:solidFill>
                <a:effectLst/>
                <a:highlight>
                  <a:srgbClr val="FFFFFF"/>
                </a:highlight>
                <a:latin typeface="-apple-system"/>
              </a:rPr>
              <a:t>intraframes</a:t>
            </a:r>
            <a:r>
              <a:rPr lang="nl-NL" b="0" i="0" dirty="0">
                <a:solidFill>
                  <a:srgbClr val="1D2125"/>
                </a:solidFill>
                <a:effectLst/>
                <a:highlight>
                  <a:srgbClr val="FFFFFF"/>
                </a:highlight>
                <a:latin typeface="-apple-system"/>
              </a:rPr>
              <a:t>) zijn complete plaatjes, die helemaal in het MPEG-bestand worden opgenomen. </a:t>
            </a:r>
          </a:p>
          <a:p>
            <a:pPr marL="285750" indent="-285750">
              <a:buFont typeface="Arial" panose="020B0604020202020204" pitchFamily="34" charset="0"/>
              <a:buChar char="•"/>
            </a:pPr>
            <a:r>
              <a:rPr lang="nl-NL" b="0" i="0" dirty="0">
                <a:solidFill>
                  <a:srgbClr val="1D2125"/>
                </a:solidFill>
                <a:effectLst/>
                <a:highlight>
                  <a:srgbClr val="FFFFFF"/>
                </a:highlight>
                <a:latin typeface="-apple-system"/>
              </a:rPr>
              <a:t>Een </a:t>
            </a:r>
            <a:r>
              <a:rPr lang="nl-NL" b="0" i="1" dirty="0">
                <a:solidFill>
                  <a:srgbClr val="1D2125"/>
                </a:solidFill>
                <a:effectLst/>
                <a:highlight>
                  <a:srgbClr val="FFFFFF"/>
                </a:highlight>
                <a:latin typeface="-apple-system"/>
              </a:rPr>
              <a:t>P-frame</a:t>
            </a:r>
            <a:r>
              <a:rPr lang="nl-NL" b="0" i="0" dirty="0">
                <a:solidFill>
                  <a:srgbClr val="1D2125"/>
                </a:solidFill>
                <a:effectLst/>
                <a:highlight>
                  <a:srgbClr val="FFFFFF"/>
                </a:highlight>
                <a:latin typeface="-apple-system"/>
              </a:rPr>
              <a:t> (</a:t>
            </a:r>
            <a:r>
              <a:rPr lang="nl-NL" b="0" i="1" dirty="0" err="1">
                <a:solidFill>
                  <a:srgbClr val="1D2125"/>
                </a:solidFill>
                <a:effectLst/>
                <a:highlight>
                  <a:srgbClr val="FFFFFF"/>
                </a:highlight>
                <a:latin typeface="-apple-system"/>
              </a:rPr>
              <a:t>predicted</a:t>
            </a:r>
            <a:r>
              <a:rPr lang="nl-NL" b="0" i="0" dirty="0">
                <a:solidFill>
                  <a:srgbClr val="1D2125"/>
                </a:solidFill>
                <a:effectLst/>
                <a:highlight>
                  <a:srgbClr val="FFFFFF"/>
                </a:highlight>
                <a:latin typeface="-apple-system"/>
              </a:rPr>
              <a:t>) slaat alleen de verschillen met het vorige I-frame op.</a:t>
            </a:r>
          </a:p>
          <a:p>
            <a:pPr marL="285750" indent="-285750">
              <a:buFont typeface="Arial" panose="020B0604020202020204" pitchFamily="34" charset="0"/>
              <a:buChar char="•"/>
            </a:pPr>
            <a:r>
              <a:rPr lang="nl-NL" dirty="0">
                <a:solidFill>
                  <a:srgbClr val="1D2125"/>
                </a:solidFill>
                <a:highlight>
                  <a:srgbClr val="FFFFFF"/>
                </a:highlight>
                <a:latin typeface="-apple-system"/>
              </a:rPr>
              <a:t>Bij </a:t>
            </a:r>
            <a:r>
              <a:rPr lang="nl-NL" b="0" i="0" dirty="0">
                <a:solidFill>
                  <a:srgbClr val="1D2125"/>
                </a:solidFill>
                <a:effectLst/>
                <a:highlight>
                  <a:srgbClr val="FFFFFF"/>
                </a:highlight>
                <a:latin typeface="-apple-system"/>
              </a:rPr>
              <a:t>een </a:t>
            </a:r>
            <a:r>
              <a:rPr lang="nl-NL" b="0" i="1" dirty="0">
                <a:solidFill>
                  <a:srgbClr val="1D2125"/>
                </a:solidFill>
                <a:effectLst/>
                <a:highlight>
                  <a:srgbClr val="FFFFFF"/>
                </a:highlight>
                <a:latin typeface="-apple-system"/>
              </a:rPr>
              <a:t>B-frame</a:t>
            </a:r>
            <a:r>
              <a:rPr lang="nl-NL" b="0" i="0" dirty="0">
                <a:solidFill>
                  <a:srgbClr val="1D2125"/>
                </a:solidFill>
                <a:effectLst/>
                <a:highlight>
                  <a:srgbClr val="FFFFFF"/>
                </a:highlight>
                <a:latin typeface="-apple-system"/>
              </a:rPr>
              <a:t> (</a:t>
            </a:r>
            <a:r>
              <a:rPr lang="nl-NL" b="0" i="1" dirty="0">
                <a:solidFill>
                  <a:srgbClr val="1D2125"/>
                </a:solidFill>
                <a:effectLst/>
                <a:highlight>
                  <a:srgbClr val="FFFFFF"/>
                </a:highlight>
                <a:latin typeface="-apple-system"/>
              </a:rPr>
              <a:t>bi-</a:t>
            </a:r>
            <a:r>
              <a:rPr lang="nl-NL" b="0" i="1" dirty="0" err="1">
                <a:solidFill>
                  <a:srgbClr val="1D2125"/>
                </a:solidFill>
                <a:effectLst/>
                <a:highlight>
                  <a:srgbClr val="FFFFFF"/>
                </a:highlight>
                <a:latin typeface="-apple-system"/>
              </a:rPr>
              <a:t>directional</a:t>
            </a:r>
            <a:r>
              <a:rPr lang="nl-NL" b="0" i="0" dirty="0">
                <a:solidFill>
                  <a:srgbClr val="1D2125"/>
                </a:solidFill>
                <a:effectLst/>
                <a:highlight>
                  <a:srgbClr val="FFFFFF"/>
                </a:highlight>
                <a:latin typeface="-apple-system"/>
              </a:rPr>
              <a:t>, twee richtingen) wordt ook naar het volgende complete I-frame gekeken.</a:t>
            </a:r>
            <a:endParaRPr lang="nl-NL" dirty="0">
              <a:solidFill>
                <a:srgbClr val="1D2125"/>
              </a:solidFill>
              <a:highlight>
                <a:srgbClr val="FFFFFF"/>
              </a:highlight>
              <a:latin typeface="-apple-system"/>
            </a:endParaRPr>
          </a:p>
        </p:txBody>
      </p:sp>
      <p:pic>
        <p:nvPicPr>
          <p:cNvPr id="2" name="Afbeelding 1">
            <a:extLst>
              <a:ext uri="{FF2B5EF4-FFF2-40B4-BE49-F238E27FC236}">
                <a16:creationId xmlns:a16="http://schemas.microsoft.com/office/drawing/2014/main" id="{2A69D01C-8570-18C7-537D-18D3C8908108}"/>
              </a:ext>
            </a:extLst>
          </p:cNvPr>
          <p:cNvPicPr>
            <a:picLocks noChangeAspect="1"/>
          </p:cNvPicPr>
          <p:nvPr/>
        </p:nvPicPr>
        <p:blipFill>
          <a:blip r:embed="rId2"/>
          <a:stretch>
            <a:fillRect/>
          </a:stretch>
        </p:blipFill>
        <p:spPr>
          <a:xfrm>
            <a:off x="1802245" y="2089150"/>
            <a:ext cx="6197600" cy="1079500"/>
          </a:xfrm>
          <a:prstGeom prst="rect">
            <a:avLst/>
          </a:prstGeom>
        </p:spPr>
      </p:pic>
      <p:pic>
        <p:nvPicPr>
          <p:cNvPr id="3" name="Afbeelding 2">
            <a:extLst>
              <a:ext uri="{FF2B5EF4-FFF2-40B4-BE49-F238E27FC236}">
                <a16:creationId xmlns:a16="http://schemas.microsoft.com/office/drawing/2014/main" id="{D1508C05-90F4-06E4-9F3C-21FDCA196EA4}"/>
              </a:ext>
            </a:extLst>
          </p:cNvPr>
          <p:cNvPicPr>
            <a:picLocks noChangeAspect="1"/>
          </p:cNvPicPr>
          <p:nvPr/>
        </p:nvPicPr>
        <p:blipFill>
          <a:blip r:embed="rId3"/>
          <a:stretch>
            <a:fillRect/>
          </a:stretch>
        </p:blipFill>
        <p:spPr>
          <a:xfrm>
            <a:off x="1802245" y="3949891"/>
            <a:ext cx="6159500" cy="1295400"/>
          </a:xfrm>
          <a:prstGeom prst="rect">
            <a:avLst/>
          </a:prstGeom>
        </p:spPr>
      </p:pic>
    </p:spTree>
    <p:extLst>
      <p:ext uri="{BB962C8B-B14F-4D97-AF65-F5344CB8AC3E}">
        <p14:creationId xmlns:p14="http://schemas.microsoft.com/office/powerpoint/2010/main" val="347973607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Afbeelding 5">
            <a:extLst>
              <a:ext uri="{FF2B5EF4-FFF2-40B4-BE49-F238E27FC236}">
                <a16:creationId xmlns:a16="http://schemas.microsoft.com/office/drawing/2014/main" id="{54E2BFD1-3C26-E9B1-8C7C-F693A961194E}"/>
              </a:ext>
            </a:extLst>
          </p:cNvPr>
          <p:cNvPicPr>
            <a:picLocks noChangeAspect="1"/>
          </p:cNvPicPr>
          <p:nvPr/>
        </p:nvPicPr>
        <p:blipFill>
          <a:blip r:embed="rId2"/>
          <a:stretch>
            <a:fillRect/>
          </a:stretch>
        </p:blipFill>
        <p:spPr>
          <a:xfrm>
            <a:off x="6353462" y="3924842"/>
            <a:ext cx="3987800" cy="2451100"/>
          </a:xfrm>
          <a:prstGeom prst="rect">
            <a:avLst/>
          </a:prstGeom>
        </p:spPr>
      </p:pic>
      <p:sp>
        <p:nvSpPr>
          <p:cNvPr id="7" name="Titel 1">
            <a:extLst>
              <a:ext uri="{FF2B5EF4-FFF2-40B4-BE49-F238E27FC236}">
                <a16:creationId xmlns:a16="http://schemas.microsoft.com/office/drawing/2014/main" id="{2863898E-3D2D-D939-C1A4-114124D4A7F0}"/>
              </a:ext>
            </a:extLst>
          </p:cNvPr>
          <p:cNvSpPr txBox="1">
            <a:spLocks/>
          </p:cNvSpPr>
          <p:nvPr/>
        </p:nvSpPr>
        <p:spPr>
          <a:xfrm>
            <a:off x="838200" y="288734"/>
            <a:ext cx="4185062" cy="784602"/>
          </a:xfrm>
          <a:prstGeom prst="rect">
            <a:avLst/>
          </a:prstGeom>
        </p:spPr>
        <p:txBody>
          <a:bodyPr vert="horz" lIns="91440" tIns="45720" rIns="91440" bIns="45720" rtlCol="0" anchor="b">
            <a:normAutofit fontScale="92500" lnSpcReduction="2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nl-NL" dirty="0"/>
              <a:t>Wat is geluid?</a:t>
            </a:r>
          </a:p>
        </p:txBody>
      </p:sp>
      <p:sp>
        <p:nvSpPr>
          <p:cNvPr id="9" name="Tekstvak 8">
            <a:extLst>
              <a:ext uri="{FF2B5EF4-FFF2-40B4-BE49-F238E27FC236}">
                <a16:creationId xmlns:a16="http://schemas.microsoft.com/office/drawing/2014/main" id="{DA6B7663-6AE4-C4AC-DD0E-DA9DC3FA0E43}"/>
              </a:ext>
            </a:extLst>
          </p:cNvPr>
          <p:cNvSpPr txBox="1"/>
          <p:nvPr/>
        </p:nvSpPr>
        <p:spPr>
          <a:xfrm>
            <a:off x="930563" y="1502218"/>
            <a:ext cx="9636992" cy="1754326"/>
          </a:xfrm>
          <a:prstGeom prst="rect">
            <a:avLst/>
          </a:prstGeom>
          <a:noFill/>
        </p:spPr>
        <p:txBody>
          <a:bodyPr wrap="square">
            <a:spAutoFit/>
          </a:bodyPr>
          <a:lstStyle/>
          <a:p>
            <a:pPr marL="285750" indent="-285750">
              <a:buFont typeface="Arial" panose="020B0604020202020204" pitchFamily="34" charset="0"/>
              <a:buChar char="•"/>
            </a:pPr>
            <a:r>
              <a:rPr lang="nl-NL" dirty="0"/>
              <a:t>Geluid is een trilling in de lucht, volgens een zogenaamde golf of golfvorm.</a:t>
            </a:r>
            <a:br>
              <a:rPr lang="nl-NL" dirty="0"/>
            </a:br>
            <a:endParaRPr lang="nl-NL" dirty="0"/>
          </a:p>
          <a:p>
            <a:pPr marL="285750" indent="-285750">
              <a:buFont typeface="Arial" panose="020B0604020202020204" pitchFamily="34" charset="0"/>
              <a:buChar char="•"/>
            </a:pPr>
            <a:r>
              <a:rPr lang="nl-NL" dirty="0"/>
              <a:t>Het volume van tonen kan een natuurlijk verloop hebben, zoals bij de meeste versterkers, wat we analoog noemen.</a:t>
            </a:r>
          </a:p>
          <a:p>
            <a:endParaRPr lang="nl-NL" dirty="0"/>
          </a:p>
          <a:p>
            <a:pPr marL="285750" indent="-285750">
              <a:buFont typeface="Arial" panose="020B0604020202020204" pitchFamily="34" charset="0"/>
              <a:buChar char="•"/>
            </a:pPr>
            <a:r>
              <a:rPr lang="nl-NL" dirty="0"/>
              <a:t>Verschillende tonen hebben elk een andere frequentie.</a:t>
            </a:r>
          </a:p>
        </p:txBody>
      </p:sp>
    </p:spTree>
    <p:extLst>
      <p:ext uri="{BB962C8B-B14F-4D97-AF65-F5344CB8AC3E}">
        <p14:creationId xmlns:p14="http://schemas.microsoft.com/office/powerpoint/2010/main" val="97594025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Afbeelding 5">
            <a:extLst>
              <a:ext uri="{FF2B5EF4-FFF2-40B4-BE49-F238E27FC236}">
                <a16:creationId xmlns:a16="http://schemas.microsoft.com/office/drawing/2014/main" id="{54E2BFD1-3C26-E9B1-8C7C-F693A961194E}"/>
              </a:ext>
            </a:extLst>
          </p:cNvPr>
          <p:cNvPicPr>
            <a:picLocks noChangeAspect="1"/>
          </p:cNvPicPr>
          <p:nvPr/>
        </p:nvPicPr>
        <p:blipFill>
          <a:blip r:embed="rId2"/>
          <a:stretch>
            <a:fillRect/>
          </a:stretch>
        </p:blipFill>
        <p:spPr>
          <a:xfrm>
            <a:off x="6353462" y="3924842"/>
            <a:ext cx="3987800" cy="2451100"/>
          </a:xfrm>
          <a:prstGeom prst="rect">
            <a:avLst/>
          </a:prstGeom>
        </p:spPr>
      </p:pic>
      <p:sp>
        <p:nvSpPr>
          <p:cNvPr id="7" name="Titel 1">
            <a:extLst>
              <a:ext uri="{FF2B5EF4-FFF2-40B4-BE49-F238E27FC236}">
                <a16:creationId xmlns:a16="http://schemas.microsoft.com/office/drawing/2014/main" id="{2863898E-3D2D-D939-C1A4-114124D4A7F0}"/>
              </a:ext>
            </a:extLst>
          </p:cNvPr>
          <p:cNvSpPr txBox="1">
            <a:spLocks/>
          </p:cNvSpPr>
          <p:nvPr/>
        </p:nvSpPr>
        <p:spPr>
          <a:xfrm>
            <a:off x="838200" y="288734"/>
            <a:ext cx="4185062" cy="784602"/>
          </a:xfrm>
          <a:prstGeom prst="rect">
            <a:avLst/>
          </a:prstGeom>
        </p:spPr>
        <p:txBody>
          <a:bodyPr vert="horz" lIns="91440" tIns="45720" rIns="91440" bIns="45720" rtlCol="0" anchor="b">
            <a:normAutofit fontScale="92500" lnSpcReduction="2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nl-NL" dirty="0"/>
              <a:t>Wat is geluid?</a:t>
            </a:r>
          </a:p>
        </p:txBody>
      </p:sp>
      <p:sp>
        <p:nvSpPr>
          <p:cNvPr id="9" name="Tekstvak 8">
            <a:extLst>
              <a:ext uri="{FF2B5EF4-FFF2-40B4-BE49-F238E27FC236}">
                <a16:creationId xmlns:a16="http://schemas.microsoft.com/office/drawing/2014/main" id="{DA6B7663-6AE4-C4AC-DD0E-DA9DC3FA0E43}"/>
              </a:ext>
            </a:extLst>
          </p:cNvPr>
          <p:cNvSpPr txBox="1"/>
          <p:nvPr/>
        </p:nvSpPr>
        <p:spPr>
          <a:xfrm>
            <a:off x="930563" y="1502218"/>
            <a:ext cx="9636992" cy="2308324"/>
          </a:xfrm>
          <a:prstGeom prst="rect">
            <a:avLst/>
          </a:prstGeom>
          <a:noFill/>
        </p:spPr>
        <p:txBody>
          <a:bodyPr wrap="square">
            <a:spAutoFit/>
          </a:bodyPr>
          <a:lstStyle/>
          <a:p>
            <a:pPr marL="285750" indent="-285750">
              <a:buFont typeface="Arial" panose="020B0604020202020204" pitchFamily="34" charset="0"/>
              <a:buChar char="•"/>
            </a:pPr>
            <a:r>
              <a:rPr lang="nl-NL" dirty="0"/>
              <a:t>Geluid is een trilling in de lucht, volgens een zogenaamde golf of golfvorm.</a:t>
            </a:r>
            <a:br>
              <a:rPr lang="nl-NL" dirty="0"/>
            </a:br>
            <a:endParaRPr lang="nl-NL" dirty="0"/>
          </a:p>
          <a:p>
            <a:pPr marL="285750" indent="-285750">
              <a:buFont typeface="Arial" panose="020B0604020202020204" pitchFamily="34" charset="0"/>
              <a:buChar char="•"/>
            </a:pPr>
            <a:r>
              <a:rPr lang="nl-NL" dirty="0"/>
              <a:t>Het volume van tonen kan een natuurlijk verloop hebben, zoals bij de meeste versterkers, wat we analoog noemen.</a:t>
            </a:r>
          </a:p>
          <a:p>
            <a:endParaRPr lang="nl-NL" dirty="0"/>
          </a:p>
          <a:p>
            <a:pPr marL="285750" indent="-285750">
              <a:buFont typeface="Arial" panose="020B0604020202020204" pitchFamily="34" charset="0"/>
              <a:buChar char="•"/>
            </a:pPr>
            <a:r>
              <a:rPr lang="nl-NL" dirty="0"/>
              <a:t>Verschillende tonen hebben elk een andere frequentie.</a:t>
            </a:r>
          </a:p>
          <a:p>
            <a:pPr marL="285750" indent="-285750">
              <a:buFont typeface="Arial" panose="020B0604020202020204" pitchFamily="34" charset="0"/>
              <a:buChar char="•"/>
            </a:pPr>
            <a:endParaRPr lang="nl-NL" dirty="0"/>
          </a:p>
          <a:p>
            <a:pPr marL="285750" indent="-285750">
              <a:buFont typeface="Arial" panose="020B0604020202020204" pitchFamily="34" charset="0"/>
              <a:buChar char="•"/>
            </a:pPr>
            <a:r>
              <a:rPr lang="nl-NL" dirty="0"/>
              <a:t>De overgang naar andere tonen kan, net zoals bij het volume, eveneens analoog zijn.</a:t>
            </a:r>
          </a:p>
        </p:txBody>
      </p:sp>
    </p:spTree>
    <p:extLst>
      <p:ext uri="{BB962C8B-B14F-4D97-AF65-F5344CB8AC3E}">
        <p14:creationId xmlns:p14="http://schemas.microsoft.com/office/powerpoint/2010/main" val="212080709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Afbeelding 5">
            <a:extLst>
              <a:ext uri="{FF2B5EF4-FFF2-40B4-BE49-F238E27FC236}">
                <a16:creationId xmlns:a16="http://schemas.microsoft.com/office/drawing/2014/main" id="{54E2BFD1-3C26-E9B1-8C7C-F693A961194E}"/>
              </a:ext>
            </a:extLst>
          </p:cNvPr>
          <p:cNvPicPr>
            <a:picLocks noChangeAspect="1"/>
          </p:cNvPicPr>
          <p:nvPr/>
        </p:nvPicPr>
        <p:blipFill>
          <a:blip r:embed="rId2"/>
          <a:stretch>
            <a:fillRect/>
          </a:stretch>
        </p:blipFill>
        <p:spPr>
          <a:xfrm>
            <a:off x="6353462" y="3924842"/>
            <a:ext cx="3987800" cy="2451100"/>
          </a:xfrm>
          <a:prstGeom prst="rect">
            <a:avLst/>
          </a:prstGeom>
        </p:spPr>
      </p:pic>
      <p:sp>
        <p:nvSpPr>
          <p:cNvPr id="7" name="Titel 1">
            <a:extLst>
              <a:ext uri="{FF2B5EF4-FFF2-40B4-BE49-F238E27FC236}">
                <a16:creationId xmlns:a16="http://schemas.microsoft.com/office/drawing/2014/main" id="{2863898E-3D2D-D939-C1A4-114124D4A7F0}"/>
              </a:ext>
            </a:extLst>
          </p:cNvPr>
          <p:cNvSpPr txBox="1">
            <a:spLocks/>
          </p:cNvSpPr>
          <p:nvPr/>
        </p:nvSpPr>
        <p:spPr>
          <a:xfrm>
            <a:off x="838200" y="288734"/>
            <a:ext cx="4185062" cy="784602"/>
          </a:xfrm>
          <a:prstGeom prst="rect">
            <a:avLst/>
          </a:prstGeom>
        </p:spPr>
        <p:txBody>
          <a:bodyPr vert="horz" lIns="91440" tIns="45720" rIns="91440" bIns="45720" rtlCol="0" anchor="b">
            <a:normAutofit fontScale="92500" lnSpcReduction="2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nl-NL" dirty="0"/>
              <a:t>Wat is geluid?</a:t>
            </a:r>
          </a:p>
        </p:txBody>
      </p:sp>
      <p:sp>
        <p:nvSpPr>
          <p:cNvPr id="9" name="Tekstvak 8">
            <a:extLst>
              <a:ext uri="{FF2B5EF4-FFF2-40B4-BE49-F238E27FC236}">
                <a16:creationId xmlns:a16="http://schemas.microsoft.com/office/drawing/2014/main" id="{DA6B7663-6AE4-C4AC-DD0E-DA9DC3FA0E43}"/>
              </a:ext>
            </a:extLst>
          </p:cNvPr>
          <p:cNvSpPr txBox="1"/>
          <p:nvPr/>
        </p:nvSpPr>
        <p:spPr>
          <a:xfrm>
            <a:off x="930563" y="1502218"/>
            <a:ext cx="9636992" cy="3693319"/>
          </a:xfrm>
          <a:prstGeom prst="rect">
            <a:avLst/>
          </a:prstGeom>
          <a:noFill/>
        </p:spPr>
        <p:txBody>
          <a:bodyPr wrap="square">
            <a:spAutoFit/>
          </a:bodyPr>
          <a:lstStyle/>
          <a:p>
            <a:pPr marL="285750" indent="-285750">
              <a:buFont typeface="Arial" panose="020B0604020202020204" pitchFamily="34" charset="0"/>
              <a:buChar char="•"/>
            </a:pPr>
            <a:r>
              <a:rPr lang="nl-NL" dirty="0"/>
              <a:t>Geluid is een trilling in de lucht, volgens een zogenaamde golf of golfvorm.</a:t>
            </a:r>
            <a:br>
              <a:rPr lang="nl-NL" dirty="0"/>
            </a:br>
            <a:endParaRPr lang="nl-NL" dirty="0"/>
          </a:p>
          <a:p>
            <a:pPr marL="285750" indent="-285750">
              <a:buFont typeface="Arial" panose="020B0604020202020204" pitchFamily="34" charset="0"/>
              <a:buChar char="•"/>
            </a:pPr>
            <a:r>
              <a:rPr lang="nl-NL" dirty="0"/>
              <a:t>Het volume van tonen kan een natuurlijk verloop hebben, zoals bij de meeste versterkers, wat we analoog noemen.</a:t>
            </a:r>
          </a:p>
          <a:p>
            <a:endParaRPr lang="nl-NL" dirty="0"/>
          </a:p>
          <a:p>
            <a:pPr marL="285750" indent="-285750">
              <a:buFont typeface="Arial" panose="020B0604020202020204" pitchFamily="34" charset="0"/>
              <a:buChar char="•"/>
            </a:pPr>
            <a:r>
              <a:rPr lang="nl-NL" dirty="0"/>
              <a:t>Verschillende tonen hebben elk een andere frequentie.</a:t>
            </a:r>
          </a:p>
          <a:p>
            <a:pPr marL="285750" indent="-285750">
              <a:buFont typeface="Arial" panose="020B0604020202020204" pitchFamily="34" charset="0"/>
              <a:buChar char="•"/>
            </a:pPr>
            <a:endParaRPr lang="nl-NL" dirty="0"/>
          </a:p>
          <a:p>
            <a:pPr marL="285750" indent="-285750">
              <a:buFont typeface="Arial" panose="020B0604020202020204" pitchFamily="34" charset="0"/>
              <a:buChar char="•"/>
            </a:pPr>
            <a:r>
              <a:rPr lang="nl-NL" dirty="0"/>
              <a:t>De overgang naar andere tonen kan, net zoals bij het volume, eveneens analoog zijn.</a:t>
            </a:r>
            <a:br>
              <a:rPr lang="nl-NL" dirty="0"/>
            </a:br>
            <a:endParaRPr lang="nl-NL" dirty="0"/>
          </a:p>
          <a:p>
            <a:pPr marL="285750" indent="-285750">
              <a:buFont typeface="Arial" panose="020B0604020202020204" pitchFamily="34" charset="0"/>
              <a:buChar char="•"/>
            </a:pPr>
            <a:r>
              <a:rPr lang="nl-NL" dirty="0"/>
              <a:t>Wanneer er meerdere tonen tegelijkertijd worden </a:t>
            </a:r>
            <a:br>
              <a:rPr lang="nl-NL" dirty="0"/>
            </a:br>
            <a:r>
              <a:rPr lang="nl-NL" dirty="0"/>
              <a:t>afgespeeld, ontstaat er een nieuwe toon </a:t>
            </a:r>
            <a:br>
              <a:rPr lang="nl-NL" dirty="0"/>
            </a:br>
            <a:r>
              <a:rPr lang="nl-NL" dirty="0"/>
              <a:t>met een nieuwe frequentie, die uit deze </a:t>
            </a:r>
            <a:br>
              <a:rPr lang="nl-NL" dirty="0"/>
            </a:br>
            <a:r>
              <a:rPr lang="nl-NL" dirty="0"/>
              <a:t>frequenties ontstaat.</a:t>
            </a:r>
          </a:p>
        </p:txBody>
      </p:sp>
    </p:spTree>
    <p:extLst>
      <p:ext uri="{BB962C8B-B14F-4D97-AF65-F5344CB8AC3E}">
        <p14:creationId xmlns:p14="http://schemas.microsoft.com/office/powerpoint/2010/main" val="29868984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1">
            <a:extLst>
              <a:ext uri="{FF2B5EF4-FFF2-40B4-BE49-F238E27FC236}">
                <a16:creationId xmlns:a16="http://schemas.microsoft.com/office/drawing/2014/main" id="{A7DE3BD2-7D94-A371-6639-A6CD6590085B}"/>
              </a:ext>
            </a:extLst>
          </p:cNvPr>
          <p:cNvSpPr txBox="1">
            <a:spLocks/>
          </p:cNvSpPr>
          <p:nvPr/>
        </p:nvSpPr>
        <p:spPr>
          <a:xfrm>
            <a:off x="838200" y="288734"/>
            <a:ext cx="9635836" cy="784602"/>
          </a:xfrm>
          <a:prstGeom prst="rect">
            <a:avLst/>
          </a:prstGeom>
        </p:spPr>
        <p:txBody>
          <a:bodyPr vert="horz" lIns="91440" tIns="45720" rIns="91440" bIns="45720" rtlCol="0" anchor="b">
            <a:normAutofit fontScale="92500" lnSpcReduction="2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nl-NL" dirty="0"/>
              <a:t>Wat is digitaal geluid?</a:t>
            </a:r>
          </a:p>
        </p:txBody>
      </p:sp>
    </p:spTree>
    <p:extLst>
      <p:ext uri="{BB962C8B-B14F-4D97-AF65-F5344CB8AC3E}">
        <p14:creationId xmlns:p14="http://schemas.microsoft.com/office/powerpoint/2010/main" val="156753689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1">
            <a:extLst>
              <a:ext uri="{FF2B5EF4-FFF2-40B4-BE49-F238E27FC236}">
                <a16:creationId xmlns:a16="http://schemas.microsoft.com/office/drawing/2014/main" id="{A7DE3BD2-7D94-A371-6639-A6CD6590085B}"/>
              </a:ext>
            </a:extLst>
          </p:cNvPr>
          <p:cNvSpPr txBox="1">
            <a:spLocks/>
          </p:cNvSpPr>
          <p:nvPr/>
        </p:nvSpPr>
        <p:spPr>
          <a:xfrm>
            <a:off x="838200" y="288734"/>
            <a:ext cx="9635836" cy="784602"/>
          </a:xfrm>
          <a:prstGeom prst="rect">
            <a:avLst/>
          </a:prstGeom>
        </p:spPr>
        <p:txBody>
          <a:bodyPr vert="horz" lIns="91440" tIns="45720" rIns="91440" bIns="45720" rtlCol="0" anchor="b">
            <a:normAutofit fontScale="92500" lnSpcReduction="2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nl-NL" dirty="0"/>
              <a:t>Wat is digitaal geluid?</a:t>
            </a:r>
          </a:p>
        </p:txBody>
      </p:sp>
      <p:sp>
        <p:nvSpPr>
          <p:cNvPr id="5" name="Tekstvak 4">
            <a:extLst>
              <a:ext uri="{FF2B5EF4-FFF2-40B4-BE49-F238E27FC236}">
                <a16:creationId xmlns:a16="http://schemas.microsoft.com/office/drawing/2014/main" id="{0EC8BF03-EAA7-2F6F-8D8E-798FB9E003CE}"/>
              </a:ext>
            </a:extLst>
          </p:cNvPr>
          <p:cNvSpPr txBox="1"/>
          <p:nvPr/>
        </p:nvSpPr>
        <p:spPr>
          <a:xfrm>
            <a:off x="930563" y="1502218"/>
            <a:ext cx="9875982" cy="923330"/>
          </a:xfrm>
          <a:prstGeom prst="rect">
            <a:avLst/>
          </a:prstGeom>
          <a:noFill/>
        </p:spPr>
        <p:txBody>
          <a:bodyPr wrap="square">
            <a:spAutoFit/>
          </a:bodyPr>
          <a:lstStyle/>
          <a:p>
            <a:pPr marL="285750" indent="-285750">
              <a:buFont typeface="Arial" panose="020B0604020202020204" pitchFamily="34" charset="0"/>
              <a:buChar char="•"/>
            </a:pPr>
            <a:r>
              <a:rPr lang="nl-NL" b="0" i="0" dirty="0">
                <a:solidFill>
                  <a:srgbClr val="1D2125"/>
                </a:solidFill>
                <a:effectLst/>
                <a:highlight>
                  <a:srgbClr val="FFFFFF"/>
                </a:highlight>
                <a:latin typeface="-apple-system"/>
              </a:rPr>
              <a:t>Het volume en de frequentie van een toon kan gedigitaliseerd worden door vele duizenden keren per seconde de hoogte van de golf te meten en daar de informatie over op te slaan, wat we </a:t>
            </a:r>
            <a:r>
              <a:rPr lang="nl-NL" b="0" i="1" dirty="0">
                <a:solidFill>
                  <a:srgbClr val="1D2125"/>
                </a:solidFill>
                <a:effectLst/>
                <a:highlight>
                  <a:srgbClr val="FFFFFF"/>
                </a:highlight>
                <a:latin typeface="-apple-system"/>
              </a:rPr>
              <a:t>sampling</a:t>
            </a:r>
            <a:r>
              <a:rPr lang="nl-NL" b="0" i="0" dirty="0">
                <a:solidFill>
                  <a:srgbClr val="1D2125"/>
                </a:solidFill>
                <a:effectLst/>
                <a:highlight>
                  <a:srgbClr val="FFFFFF"/>
                </a:highlight>
                <a:latin typeface="-apple-system"/>
              </a:rPr>
              <a:t> noemen.</a:t>
            </a:r>
            <a:endParaRPr lang="nl-NL" dirty="0">
              <a:solidFill>
                <a:srgbClr val="1D2125"/>
              </a:solidFill>
              <a:highlight>
                <a:srgbClr val="FFFFFF"/>
              </a:highlight>
              <a:latin typeface="-apple-system"/>
            </a:endParaRPr>
          </a:p>
        </p:txBody>
      </p:sp>
    </p:spTree>
    <p:extLst>
      <p:ext uri="{BB962C8B-B14F-4D97-AF65-F5344CB8AC3E}">
        <p14:creationId xmlns:p14="http://schemas.microsoft.com/office/powerpoint/2010/main" val="495269197"/>
      </p:ext>
    </p:extLst>
  </p:cSld>
  <p:clrMapOvr>
    <a:masterClrMapping/>
  </p:clrMapOvr>
</p:sld>
</file>

<file path=ppt/theme/theme1.xml><?xml version="1.0" encoding="utf-8"?>
<a:theme xmlns:a="http://schemas.openxmlformats.org/drawingml/2006/main" name="Kantoorthema">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189</TotalTime>
  <Words>2846</Words>
  <Application>Microsoft Macintosh PowerPoint</Application>
  <PresentationFormat>Breedbeeld</PresentationFormat>
  <Paragraphs>250</Paragraphs>
  <Slides>49</Slides>
  <Notes>0</Notes>
  <HiddenSlides>0</HiddenSlides>
  <MMClips>0</MMClips>
  <ScaleCrop>false</ScaleCrop>
  <HeadingPairs>
    <vt:vector size="6" baseType="variant">
      <vt:variant>
        <vt:lpstr>Gebruikte lettertypen</vt:lpstr>
      </vt:variant>
      <vt:variant>
        <vt:i4>4</vt:i4>
      </vt:variant>
      <vt:variant>
        <vt:lpstr>Thema</vt:lpstr>
      </vt:variant>
      <vt:variant>
        <vt:i4>1</vt:i4>
      </vt:variant>
      <vt:variant>
        <vt:lpstr>Diatitels</vt:lpstr>
      </vt:variant>
      <vt:variant>
        <vt:i4>49</vt:i4>
      </vt:variant>
    </vt:vector>
  </HeadingPairs>
  <TitlesOfParts>
    <vt:vector size="54" baseType="lpstr">
      <vt:lpstr>-apple-system</vt:lpstr>
      <vt:lpstr>Aptos</vt:lpstr>
      <vt:lpstr>Aptos Display</vt:lpstr>
      <vt:lpstr>Arial</vt:lpstr>
      <vt:lpstr>Kantoorthema</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Aksel Harrewijn</dc:creator>
  <cp:lastModifiedBy>Aksel Harrewijn</cp:lastModifiedBy>
  <cp:revision>2</cp:revision>
  <dcterms:created xsi:type="dcterms:W3CDTF">2024-10-30T08:58:06Z</dcterms:created>
  <dcterms:modified xsi:type="dcterms:W3CDTF">2024-10-30T12:07:33Z</dcterms:modified>
</cp:coreProperties>
</file>