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1"/>
  </p:notesMasterIdLst>
  <p:handoutMasterIdLst>
    <p:handoutMasterId r:id="rId222"/>
  </p:handoutMasterIdLst>
  <p:sldIdLst>
    <p:sldId id="462" r:id="rId2"/>
    <p:sldId id="738" r:id="rId3"/>
    <p:sldId id="749" r:id="rId4"/>
    <p:sldId id="750" r:id="rId5"/>
    <p:sldId id="751" r:id="rId6"/>
    <p:sldId id="752" r:id="rId7"/>
    <p:sldId id="753" r:id="rId8"/>
    <p:sldId id="755" r:id="rId9"/>
    <p:sldId id="756" r:id="rId10"/>
    <p:sldId id="757" r:id="rId11"/>
    <p:sldId id="758" r:id="rId12"/>
    <p:sldId id="759" r:id="rId13"/>
    <p:sldId id="760" r:id="rId14"/>
    <p:sldId id="739" r:id="rId15"/>
    <p:sldId id="754" r:id="rId16"/>
    <p:sldId id="744" r:id="rId17"/>
    <p:sldId id="745" r:id="rId18"/>
    <p:sldId id="746" r:id="rId19"/>
    <p:sldId id="747" r:id="rId20"/>
    <p:sldId id="740" r:id="rId21"/>
    <p:sldId id="748" r:id="rId22"/>
    <p:sldId id="741" r:id="rId23"/>
    <p:sldId id="742" r:id="rId24"/>
    <p:sldId id="743" r:id="rId25"/>
    <p:sldId id="734" r:id="rId26"/>
    <p:sldId id="558" r:id="rId27"/>
    <p:sldId id="529" r:id="rId28"/>
    <p:sldId id="528" r:id="rId29"/>
    <p:sldId id="533" r:id="rId30"/>
    <p:sldId id="530" r:id="rId31"/>
    <p:sldId id="527" r:id="rId32"/>
    <p:sldId id="526" r:id="rId33"/>
    <p:sldId id="531" r:id="rId34"/>
    <p:sldId id="523" r:id="rId35"/>
    <p:sldId id="532" r:id="rId36"/>
    <p:sldId id="524" r:id="rId37"/>
    <p:sldId id="525" r:id="rId38"/>
    <p:sldId id="559" r:id="rId39"/>
    <p:sldId id="560" r:id="rId40"/>
    <p:sldId id="732" r:id="rId41"/>
    <p:sldId id="561" r:id="rId42"/>
    <p:sldId id="562" r:id="rId43"/>
    <p:sldId id="563" r:id="rId44"/>
    <p:sldId id="564" r:id="rId45"/>
    <p:sldId id="565" r:id="rId46"/>
    <p:sldId id="566" r:id="rId47"/>
    <p:sldId id="567" r:id="rId48"/>
    <p:sldId id="568" r:id="rId49"/>
    <p:sldId id="569" r:id="rId50"/>
    <p:sldId id="570" r:id="rId51"/>
    <p:sldId id="575" r:id="rId52"/>
    <p:sldId id="574" r:id="rId53"/>
    <p:sldId id="571" r:id="rId54"/>
    <p:sldId id="572" r:id="rId55"/>
    <p:sldId id="573" r:id="rId56"/>
    <p:sldId id="577" r:id="rId57"/>
    <p:sldId id="578" r:id="rId58"/>
    <p:sldId id="534" r:id="rId59"/>
    <p:sldId id="576" r:id="rId60"/>
    <p:sldId id="535" r:id="rId61"/>
    <p:sldId id="579" r:id="rId62"/>
    <p:sldId id="580" r:id="rId63"/>
    <p:sldId id="581" r:id="rId64"/>
    <p:sldId id="582" r:id="rId65"/>
    <p:sldId id="587" r:id="rId66"/>
    <p:sldId id="583" r:id="rId67"/>
    <p:sldId id="584" r:id="rId68"/>
    <p:sldId id="585" r:id="rId69"/>
    <p:sldId id="586" r:id="rId70"/>
    <p:sldId id="591" r:id="rId71"/>
    <p:sldId id="592" r:id="rId72"/>
    <p:sldId id="593" r:id="rId73"/>
    <p:sldId id="594" r:id="rId74"/>
    <p:sldId id="595" r:id="rId75"/>
    <p:sldId id="596" r:id="rId76"/>
    <p:sldId id="597" r:id="rId77"/>
    <p:sldId id="598" r:id="rId78"/>
    <p:sldId id="599" r:id="rId79"/>
    <p:sldId id="600" r:id="rId80"/>
    <p:sldId id="601" r:id="rId81"/>
    <p:sldId id="602" r:id="rId82"/>
    <p:sldId id="603" r:id="rId83"/>
    <p:sldId id="604" r:id="rId84"/>
    <p:sldId id="605" r:id="rId85"/>
    <p:sldId id="606" r:id="rId86"/>
    <p:sldId id="607" r:id="rId87"/>
    <p:sldId id="608" r:id="rId88"/>
    <p:sldId id="609" r:id="rId89"/>
    <p:sldId id="610" r:id="rId90"/>
    <p:sldId id="611" r:id="rId91"/>
    <p:sldId id="612" r:id="rId92"/>
    <p:sldId id="613" r:id="rId93"/>
    <p:sldId id="614" r:id="rId94"/>
    <p:sldId id="615" r:id="rId95"/>
    <p:sldId id="616" r:id="rId96"/>
    <p:sldId id="617" r:id="rId97"/>
    <p:sldId id="618" r:id="rId98"/>
    <p:sldId id="696" r:id="rId99"/>
    <p:sldId id="697" r:id="rId100"/>
    <p:sldId id="698" r:id="rId101"/>
    <p:sldId id="699" r:id="rId102"/>
    <p:sldId id="700" r:id="rId103"/>
    <p:sldId id="701" r:id="rId104"/>
    <p:sldId id="702" r:id="rId105"/>
    <p:sldId id="703" r:id="rId106"/>
    <p:sldId id="704" r:id="rId107"/>
    <p:sldId id="705" r:id="rId108"/>
    <p:sldId id="706" r:id="rId109"/>
    <p:sldId id="707" r:id="rId110"/>
    <p:sldId id="708" r:id="rId111"/>
    <p:sldId id="709" r:id="rId112"/>
    <p:sldId id="710" r:id="rId113"/>
    <p:sldId id="711" r:id="rId114"/>
    <p:sldId id="712" r:id="rId115"/>
    <p:sldId id="713" r:id="rId116"/>
    <p:sldId id="714" r:id="rId117"/>
    <p:sldId id="715" r:id="rId118"/>
    <p:sldId id="716" r:id="rId119"/>
    <p:sldId id="717" r:id="rId120"/>
    <p:sldId id="718" r:id="rId121"/>
    <p:sldId id="719" r:id="rId122"/>
    <p:sldId id="720" r:id="rId123"/>
    <p:sldId id="721" r:id="rId124"/>
    <p:sldId id="722" r:id="rId125"/>
    <p:sldId id="723" r:id="rId126"/>
    <p:sldId id="724" r:id="rId127"/>
    <p:sldId id="725" r:id="rId128"/>
    <p:sldId id="726" r:id="rId129"/>
    <p:sldId id="727" r:id="rId130"/>
    <p:sldId id="728" r:id="rId131"/>
    <p:sldId id="729" r:id="rId132"/>
    <p:sldId id="730" r:id="rId133"/>
    <p:sldId id="731" r:id="rId134"/>
    <p:sldId id="423" r:id="rId135"/>
    <p:sldId id="621" r:id="rId136"/>
    <p:sldId id="619" r:id="rId137"/>
    <p:sldId id="620" r:id="rId138"/>
    <p:sldId id="487" r:id="rId139"/>
    <p:sldId id="489" r:id="rId140"/>
    <p:sldId id="490" r:id="rId141"/>
    <p:sldId id="536" r:id="rId142"/>
    <p:sldId id="517" r:id="rId143"/>
    <p:sldId id="491" r:id="rId144"/>
    <p:sldId id="537" r:id="rId145"/>
    <p:sldId id="623" r:id="rId146"/>
    <p:sldId id="622" r:id="rId147"/>
    <p:sldId id="492" r:id="rId148"/>
    <p:sldId id="493" r:id="rId149"/>
    <p:sldId id="495" r:id="rId150"/>
    <p:sldId id="518" r:id="rId151"/>
    <p:sldId id="761" r:id="rId152"/>
    <p:sldId id="497" r:id="rId153"/>
    <p:sldId id="498" r:id="rId154"/>
    <p:sldId id="763" r:id="rId155"/>
    <p:sldId id="499" r:id="rId156"/>
    <p:sldId id="764" r:id="rId157"/>
    <p:sldId id="500" r:id="rId158"/>
    <p:sldId id="501" r:id="rId159"/>
    <p:sldId id="627" r:id="rId160"/>
    <p:sldId id="624" r:id="rId161"/>
    <p:sldId id="628" r:id="rId162"/>
    <p:sldId id="625" r:id="rId163"/>
    <p:sldId id="503" r:id="rId164"/>
    <p:sldId id="539" r:id="rId165"/>
    <p:sldId id="540" r:id="rId166"/>
    <p:sldId id="541" r:id="rId167"/>
    <p:sldId id="542" r:id="rId168"/>
    <p:sldId id="543" r:id="rId169"/>
    <p:sldId id="511" r:id="rId170"/>
    <p:sldId id="546" r:id="rId171"/>
    <p:sldId id="547" r:id="rId172"/>
    <p:sldId id="549" r:id="rId173"/>
    <p:sldId id="765" r:id="rId174"/>
    <p:sldId id="766" r:id="rId175"/>
    <p:sldId id="767" r:id="rId176"/>
    <p:sldId id="770" r:id="rId177"/>
    <p:sldId id="768" r:id="rId178"/>
    <p:sldId id="771" r:id="rId179"/>
    <p:sldId id="772" r:id="rId180"/>
    <p:sldId id="769" r:id="rId181"/>
    <p:sldId id="512" r:id="rId182"/>
    <p:sldId id="552" r:id="rId183"/>
    <p:sldId id="550" r:id="rId184"/>
    <p:sldId id="553" r:id="rId185"/>
    <p:sldId id="554" r:id="rId186"/>
    <p:sldId id="555" r:id="rId187"/>
    <p:sldId id="556" r:id="rId188"/>
    <p:sldId id="557" r:id="rId189"/>
    <p:sldId id="649" r:id="rId190"/>
    <p:sldId id="655" r:id="rId191"/>
    <p:sldId id="653" r:id="rId192"/>
    <p:sldId id="654" r:id="rId193"/>
    <p:sldId id="650" r:id="rId194"/>
    <p:sldId id="656" r:id="rId195"/>
    <p:sldId id="651" r:id="rId196"/>
    <p:sldId id="652" r:id="rId197"/>
    <p:sldId id="516" r:id="rId198"/>
    <p:sldId id="646" r:id="rId199"/>
    <p:sldId id="647" r:id="rId200"/>
    <p:sldId id="648" r:id="rId201"/>
    <p:sldId id="629" r:id="rId202"/>
    <p:sldId id="630" r:id="rId203"/>
    <p:sldId id="632" r:id="rId204"/>
    <p:sldId id="633" r:id="rId205"/>
    <p:sldId id="634" r:id="rId206"/>
    <p:sldId id="635" r:id="rId207"/>
    <p:sldId id="631" r:id="rId208"/>
    <p:sldId id="636" r:id="rId209"/>
    <p:sldId id="657" r:id="rId210"/>
    <p:sldId id="637" r:id="rId211"/>
    <p:sldId id="638" r:id="rId212"/>
    <p:sldId id="639" r:id="rId213"/>
    <p:sldId id="640" r:id="rId214"/>
    <p:sldId id="641" r:id="rId215"/>
    <p:sldId id="642" r:id="rId216"/>
    <p:sldId id="644" r:id="rId217"/>
    <p:sldId id="643" r:id="rId218"/>
    <p:sldId id="645" r:id="rId219"/>
    <p:sldId id="733" r:id="rId22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HEX" id="{16F933C5-2647-C441-BFB2-1A17E967E694}">
          <p14:sldIdLst>
            <p14:sldId id="462"/>
            <p14:sldId id="738"/>
            <p14:sldId id="749"/>
            <p14:sldId id="750"/>
            <p14:sldId id="751"/>
            <p14:sldId id="752"/>
            <p14:sldId id="753"/>
            <p14:sldId id="755"/>
            <p14:sldId id="756"/>
            <p14:sldId id="757"/>
            <p14:sldId id="758"/>
            <p14:sldId id="759"/>
            <p14:sldId id="760"/>
            <p14:sldId id="739"/>
            <p14:sldId id="754"/>
            <p14:sldId id="744"/>
            <p14:sldId id="745"/>
            <p14:sldId id="746"/>
            <p14:sldId id="747"/>
            <p14:sldId id="740"/>
            <p14:sldId id="748"/>
            <p14:sldId id="741"/>
            <p14:sldId id="742"/>
            <p14:sldId id="743"/>
            <p14:sldId id="734"/>
            <p14:sldId id="558"/>
            <p14:sldId id="529"/>
            <p14:sldId id="528"/>
            <p14:sldId id="533"/>
            <p14:sldId id="530"/>
            <p14:sldId id="527"/>
            <p14:sldId id="526"/>
            <p14:sldId id="531"/>
            <p14:sldId id="523"/>
            <p14:sldId id="532"/>
            <p14:sldId id="524"/>
            <p14:sldId id="525"/>
            <p14:sldId id="559"/>
            <p14:sldId id="560"/>
            <p14:sldId id="732"/>
            <p14:sldId id="561"/>
            <p14:sldId id="562"/>
            <p14:sldId id="563"/>
            <p14:sldId id="564"/>
            <p14:sldId id="565"/>
            <p14:sldId id="566"/>
            <p14:sldId id="567"/>
            <p14:sldId id="568"/>
            <p14:sldId id="569"/>
            <p14:sldId id="570"/>
            <p14:sldId id="575"/>
            <p14:sldId id="574"/>
            <p14:sldId id="571"/>
            <p14:sldId id="572"/>
            <p14:sldId id="573"/>
            <p14:sldId id="577"/>
            <p14:sldId id="578"/>
            <p14:sldId id="534"/>
            <p14:sldId id="576"/>
            <p14:sldId id="535"/>
            <p14:sldId id="579"/>
            <p14:sldId id="580"/>
            <p14:sldId id="581"/>
            <p14:sldId id="582"/>
            <p14:sldId id="587"/>
            <p14:sldId id="583"/>
            <p14:sldId id="584"/>
            <p14:sldId id="585"/>
            <p14:sldId id="586"/>
            <p14:sldId id="591"/>
            <p14:sldId id="592"/>
            <p14:sldId id="593"/>
            <p14:sldId id="594"/>
            <p14:sldId id="595"/>
            <p14:sldId id="596"/>
            <p14:sldId id="597"/>
            <p14:sldId id="598"/>
            <p14:sldId id="599"/>
            <p14:sldId id="600"/>
            <p14:sldId id="601"/>
            <p14:sldId id="602"/>
            <p14:sldId id="603"/>
            <p14:sldId id="604"/>
            <p14:sldId id="605"/>
            <p14:sldId id="606"/>
            <p14:sldId id="607"/>
            <p14:sldId id="608"/>
            <p14:sldId id="609"/>
            <p14:sldId id="610"/>
            <p14:sldId id="611"/>
            <p14:sldId id="612"/>
            <p14:sldId id="613"/>
            <p14:sldId id="614"/>
            <p14:sldId id="615"/>
            <p14:sldId id="616"/>
            <p14:sldId id="617"/>
            <p14:sldId id="618"/>
            <p14:sldId id="696"/>
            <p14:sldId id="697"/>
            <p14:sldId id="698"/>
            <p14:sldId id="699"/>
            <p14:sldId id="700"/>
            <p14:sldId id="701"/>
            <p14:sldId id="702"/>
            <p14:sldId id="703"/>
            <p14:sldId id="704"/>
            <p14:sldId id="705"/>
            <p14:sldId id="706"/>
            <p14:sldId id="707"/>
            <p14:sldId id="708"/>
            <p14:sldId id="709"/>
            <p14:sldId id="710"/>
            <p14:sldId id="711"/>
            <p14:sldId id="712"/>
            <p14:sldId id="713"/>
            <p14:sldId id="714"/>
            <p14:sldId id="715"/>
            <p14:sldId id="716"/>
            <p14:sldId id="717"/>
            <p14:sldId id="718"/>
            <p14:sldId id="719"/>
            <p14:sldId id="720"/>
            <p14:sldId id="721"/>
            <p14:sldId id="722"/>
            <p14:sldId id="723"/>
            <p14:sldId id="724"/>
            <p14:sldId id="725"/>
            <p14:sldId id="726"/>
            <p14:sldId id="727"/>
            <p14:sldId id="728"/>
            <p14:sldId id="729"/>
            <p14:sldId id="730"/>
            <p14:sldId id="731"/>
            <p14:sldId id="423"/>
            <p14:sldId id="621"/>
            <p14:sldId id="619"/>
            <p14:sldId id="620"/>
          </p14:sldIdLst>
        </p14:section>
        <p14:section name="omzetten bin &lt;-&gt; hex" id="{781BE199-B7F4-904E-8BC6-3286A5D505FF}">
          <p14:sldIdLst>
            <p14:sldId id="487"/>
            <p14:sldId id="489"/>
            <p14:sldId id="490"/>
            <p14:sldId id="536"/>
            <p14:sldId id="517"/>
            <p14:sldId id="491"/>
            <p14:sldId id="537"/>
            <p14:sldId id="623"/>
            <p14:sldId id="622"/>
            <p14:sldId id="492"/>
            <p14:sldId id="493"/>
            <p14:sldId id="495"/>
            <p14:sldId id="518"/>
            <p14:sldId id="761"/>
            <p14:sldId id="497"/>
            <p14:sldId id="498"/>
            <p14:sldId id="763"/>
            <p14:sldId id="499"/>
            <p14:sldId id="764"/>
            <p14:sldId id="500"/>
            <p14:sldId id="501"/>
            <p14:sldId id="627"/>
            <p14:sldId id="624"/>
            <p14:sldId id="628"/>
            <p14:sldId id="625"/>
            <p14:sldId id="503"/>
            <p14:sldId id="539"/>
            <p14:sldId id="540"/>
            <p14:sldId id="541"/>
            <p14:sldId id="542"/>
            <p14:sldId id="543"/>
            <p14:sldId id="511"/>
            <p14:sldId id="546"/>
            <p14:sldId id="547"/>
            <p14:sldId id="549"/>
            <p14:sldId id="765"/>
            <p14:sldId id="766"/>
            <p14:sldId id="767"/>
            <p14:sldId id="770"/>
            <p14:sldId id="768"/>
            <p14:sldId id="771"/>
            <p14:sldId id="772"/>
            <p14:sldId id="769"/>
            <p14:sldId id="512"/>
            <p14:sldId id="552"/>
            <p14:sldId id="550"/>
            <p14:sldId id="553"/>
            <p14:sldId id="554"/>
            <p14:sldId id="555"/>
            <p14:sldId id="556"/>
            <p14:sldId id="557"/>
            <p14:sldId id="649"/>
            <p14:sldId id="655"/>
            <p14:sldId id="653"/>
            <p14:sldId id="654"/>
            <p14:sldId id="650"/>
            <p14:sldId id="656"/>
            <p14:sldId id="651"/>
            <p14:sldId id="652"/>
            <p14:sldId id="516"/>
            <p14:sldId id="646"/>
            <p14:sldId id="647"/>
            <p14:sldId id="648"/>
            <p14:sldId id="629"/>
            <p14:sldId id="630"/>
            <p14:sldId id="632"/>
            <p14:sldId id="633"/>
            <p14:sldId id="634"/>
            <p14:sldId id="635"/>
            <p14:sldId id="631"/>
            <p14:sldId id="636"/>
            <p14:sldId id="657"/>
            <p14:sldId id="637"/>
            <p14:sldId id="638"/>
            <p14:sldId id="639"/>
            <p14:sldId id="640"/>
            <p14:sldId id="641"/>
            <p14:sldId id="642"/>
            <p14:sldId id="644"/>
            <p14:sldId id="643"/>
            <p14:sldId id="645"/>
            <p14:sldId id="73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C69"/>
    <a:srgbClr val="FF9039"/>
    <a:srgbClr val="FFFFFF"/>
    <a:srgbClr val="F39322"/>
    <a:srgbClr val="E6E6E6"/>
    <a:srgbClr val="006634"/>
    <a:srgbClr val="86A3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Stijl, lich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2833802-FEF1-4C79-8D5D-14CF1EAF98D9}" styleName="Stijl, licht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4" autoAdjust="0"/>
    <p:restoredTop sz="83244" autoAdjust="0"/>
  </p:normalViewPr>
  <p:slideViewPr>
    <p:cSldViewPr snapToGrid="0">
      <p:cViewPr varScale="1">
        <p:scale>
          <a:sx n="107" d="100"/>
          <a:sy n="107" d="100"/>
        </p:scale>
        <p:origin x="864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47" d="100"/>
          <a:sy n="47" d="100"/>
        </p:scale>
        <p:origin x="1932" y="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tableStyles" Target="tableStyle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notesMaster" Target="notesMasters/notesMaster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handoutMaster" Target="handoutMasters/handoutMaster1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presProps" Target="presProps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viewProps" Target="viewProps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BC89781-F136-403A-9A18-F5A619CEDCD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78FB0E-6F11-425E-BA85-F066039B9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C2F7C-FCB1-4154-A707-02579EEC012A}" type="datetime1">
              <a:rPr lang="nl-NL" smtClean="0"/>
              <a:t>16-11-2024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2A01D-65F8-4012-B908-12826D752B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BD87A9-C523-46BA-BB91-7D67E1F348E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CFA6E-79E2-47B6-A9E0-BE46D0CDB95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7923678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3360D2-D3D6-4455-9451-79BE698AFDE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620427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37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20858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46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2628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47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66521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48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6690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49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82945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50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03203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51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45932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52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17767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53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40035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54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3373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55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2404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38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88366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56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83886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57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4167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70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84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71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3932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72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5791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73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73847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74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38578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75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48258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76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43455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77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9392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39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64573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78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98982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79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69338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80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47600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81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93084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82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20782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83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20377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84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807512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85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11421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86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52975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87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9115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40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42060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88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8611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89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654947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90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865545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91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58979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92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561858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93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145374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94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028814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95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487246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96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500905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97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5649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41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381495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150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8751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42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34841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43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98678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44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593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80B7CFA-9089-4604-BE55-6B5DC76CD258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360D2-D3D6-4455-9451-79BE698AFDE1}" type="slidenum">
              <a:rPr lang="nl-NL" smtClean="0"/>
              <a:t>45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6172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k om lesonderdeel te wijzi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22201-9246-4DB9-8E72-D8F0A11945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9DC061-1013-4035-83D6-9FDFD827FA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B4B7A18-409E-4E1F-8B24-B1ABCF2171F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1B2828-63CC-49D2-AE22-B840BA77F576}" type="datetime1">
              <a:rPr lang="nl-NL" smtClean="0"/>
              <a:t>16-11-2024</a:t>
            </a:fld>
            <a:endParaRPr lang="nl-NL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2605C84-4C94-4F94-9B00-CC737AC5DD3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5750A22-C26C-42C5-AF17-F038A392602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321826CD-BEEC-49A3-AF6E-BBB4C19349F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 rot="16200000">
            <a:off x="-2669382" y="2669382"/>
            <a:ext cx="6176963" cy="838200"/>
          </a:xfrm>
        </p:spPr>
        <p:txBody>
          <a:bodyPr anchor="ctr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45799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0915A-50A6-4E23-9FAD-6797A8BC8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8734"/>
            <a:ext cx="10515600" cy="78460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2137A4-E44C-4E62-B3D3-82819923FB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2721"/>
            <a:ext cx="10515600" cy="492424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78D94-B578-431D-B0DB-F369176C7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9D5D8-D8E0-4027-BEE1-E9D025F51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DFAA7-636E-4C3D-9EE1-D2FE05C03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0B90957-C7DE-44A2-9644-E41BA59BDD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 rot="16200000">
            <a:off x="-2669382" y="2669382"/>
            <a:ext cx="6176963" cy="838200"/>
          </a:xfrm>
        </p:spPr>
        <p:txBody>
          <a:bodyPr anchor="ctr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9552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00FA1-3484-488A-B8C8-813EB7BF1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1A3F1-83C7-49BF-A7E8-D8715DD85F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100512"/>
            <a:ext cx="5181600" cy="507645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427F37-9E95-43EF-BADA-76FE01AE1C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100512"/>
            <a:ext cx="5181600" cy="5076451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BBF483-6077-4FB8-B9B9-AF64E419C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E4C8A-D376-4D7D-81B6-6D413BB6ADCE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C1D0CE-B5FB-4178-ABC1-468FE7A72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894F5A-E7BF-4353-B6EC-18BE351F9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9759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15689-1B32-4365-9CA7-25A24C82F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0193"/>
            <a:ext cx="10515600" cy="7762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9C9D9-8577-4321-932E-0C36A161C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6882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D89D8-D10B-4D4A-8E42-4C42FCCD7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192734"/>
            <a:ext cx="5157787" cy="39969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A8D5F4-9D3B-47F7-86F0-3F4C32C13E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6882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90948C-C29D-4E6E-A232-AC19ACBDBD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192734"/>
            <a:ext cx="5183188" cy="399692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AA5E6A-54F9-4E67-A5EF-88A61FE1D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7D927-EC25-496D-B469-00A632F59486}" type="datetime1">
              <a:rPr lang="nl-NL" smtClean="0"/>
              <a:t>16-11-2024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69FDBC-6A48-4DF3-AD56-F6B538854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694DCF-BEE4-4031-9120-32067FABB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1079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241AC-78FF-4167-A588-E476FD817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8CF98F-A03D-46C9-8919-BC4A38983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F613A-C8DD-4D9F-9348-007568A57BBD}" type="datetime1">
              <a:rPr lang="nl-NL" smtClean="0"/>
              <a:t>16-11-2024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3B5D19-1869-44D5-9976-2EC98181C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B5C65F-E178-40C8-ACB7-B6315CB19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2930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821A84-BBD4-4088-92F6-57D551CA7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63EB-BDA7-4EEE-93B9-364F65D56FE6}" type="datetime1">
              <a:rPr lang="nl-NL" smtClean="0"/>
              <a:t>16-11-2024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6273CC-1833-41B1-A7D1-EF5810B00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7B7D6E-1672-49E4-A418-38815F5B1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0437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1"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683D65-A3E8-4F81-95FA-CB527D16E4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38200" y="1339325"/>
            <a:ext cx="5084618" cy="48051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C5C256-A703-4B02-AA65-C12B0246C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339325"/>
            <a:ext cx="5083030" cy="1069975"/>
          </a:xfrm>
          <a:solidFill>
            <a:schemeClr val="tx1">
              <a:alpha val="75000"/>
            </a:schemeClr>
          </a:solidFill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77E2ED-1C51-4AC5-B959-0C0920A31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292B5-9FBB-4269-B8BA-4127245FDEA9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34A0-417E-42D2-BA08-B4FBFE2BD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F18AC9-A60B-47FE-9686-9FE13BBA8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95408B0C-B993-4DE3-8E0F-B54EEF5C1A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76108" y="1339325"/>
            <a:ext cx="5077691" cy="4805166"/>
          </a:xfrm>
          <a:solidFill>
            <a:schemeClr val="bg1">
              <a:alpha val="7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36F96D5-77B5-472B-A366-45DAC2B98E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299551"/>
            <a:ext cx="10515599" cy="82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898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10987D-F174-4EAF-8435-468D522D8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36525"/>
            <a:ext cx="10515600" cy="784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52647F-8407-45A4-B0BF-DCF36D6252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00512"/>
            <a:ext cx="10515600" cy="5076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691C24-C90C-4D29-BB52-968C1F7EF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6F3C3-F7C5-43BB-B660-E7387076C93C}" type="datetime1">
              <a:rPr lang="nl-NL" smtClean="0"/>
              <a:t>16-11-2024</a:t>
            </a:fld>
            <a:endParaRPr lang="nl-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B5A5F6-3D38-48DE-A6DA-8A2310F23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07C2A0-B63F-4333-9117-0BC4892C9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EF2E2-A082-486B-BCC1-A4B8E9CF05F7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AB249B-782A-466E-A75C-46891604E696}"/>
              </a:ext>
            </a:extLst>
          </p:cNvPr>
          <p:cNvSpPr/>
          <p:nvPr userDrawn="1"/>
        </p:nvSpPr>
        <p:spPr>
          <a:xfrm rot="16200000">
            <a:off x="-3009900" y="3009900"/>
            <a:ext cx="6858000" cy="838200"/>
          </a:xfrm>
          <a:prstGeom prst="rect">
            <a:avLst/>
          </a:prstGeom>
          <a:solidFill>
            <a:srgbClr val="F39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1953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7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454C69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0.png"/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0.png"/><Relationship Id="rId2" Type="http://schemas.openxmlformats.org/officeDocument/2006/relationships/image" Target="../media/image1030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0.png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0.png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0.png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0.png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0.png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0.png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0.pn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0.png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0.png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hyperlink" Target="https://www.rapidtables.com/convert/number/index.html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1.png"/><Relationship Id="rId2" Type="http://schemas.openxmlformats.org/officeDocument/2006/relationships/image" Target="../media/image3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uiten, mensen, teken, groep&#10;&#10;Automatisch gegenereerde beschrijving">
            <a:extLst>
              <a:ext uri="{FF2B5EF4-FFF2-40B4-BE49-F238E27FC236}">
                <a16:creationId xmlns:a16="http://schemas.microsoft.com/office/drawing/2014/main" id="{BAD24055-03FF-D34C-BA08-60D6789D5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0"/>
            <a:ext cx="114173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986A200-7ED1-8A44-B521-58EF6A4DEC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Decimale, binaire en hexadecimale getallen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A6565C8-BD03-254C-BF18-04BDB0B0A3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Lesmateriaal: bolletje 3 uit Informatica Actief module Informatie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3835620-ECE1-1140-A826-BAF15676DC4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1B2828-63CC-49D2-AE22-B840BA77F576}" type="datetime1">
              <a:rPr lang="nl-NL" smtClean="0"/>
              <a:t>16-11-2024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8E66092-9509-504A-881A-2678752654D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7612CA9-7372-C641-B652-48EB97BE023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3136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10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883893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kstvak 2">
            <a:extLst>
              <a:ext uri="{FF2B5EF4-FFF2-40B4-BE49-F238E27FC236}">
                <a16:creationId xmlns:a16="http://schemas.microsoft.com/office/drawing/2014/main" id="{5F3B1BFB-C957-88A1-DD98-D8C04FA2A41C}"/>
              </a:ext>
            </a:extLst>
          </p:cNvPr>
          <p:cNvSpPr txBox="1"/>
          <p:nvPr/>
        </p:nvSpPr>
        <p:spPr>
          <a:xfrm>
            <a:off x="9155875" y="1889162"/>
            <a:ext cx="2707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Nu voor het tientallige, decimale getal 63.742</a:t>
            </a:r>
          </a:p>
        </p:txBody>
      </p:sp>
    </p:spTree>
    <p:extLst>
      <p:ext uri="{BB962C8B-B14F-4D97-AF65-F5344CB8AC3E}">
        <p14:creationId xmlns:p14="http://schemas.microsoft.com/office/powerpoint/2010/main" val="327023764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</a:t>
                </a:r>
                <a:r>
                  <a:rPr lang="nl-NL" sz="3600" dirty="0">
                    <a:solidFill>
                      <a:schemeClr val="bg1"/>
                    </a:solidFill>
                  </a:rPr>
                  <a:t>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100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710438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</a:t>
                </a:r>
                <a:r>
                  <a:rPr lang="nl-NL" sz="3600" dirty="0">
                    <a:solidFill>
                      <a:schemeClr val="bg1"/>
                    </a:solidFill>
                  </a:rPr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101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998645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102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81280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103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494699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</a:t>
                </a:r>
                <a:r>
                  <a:rPr lang="nl-NL" sz="3600" dirty="0">
                    <a:solidFill>
                      <a:schemeClr val="bg1"/>
                    </a:solidFill>
                  </a:rPr>
                  <a:t>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104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959867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</a:t>
                </a:r>
                <a:r>
                  <a:rPr lang="nl-NL" sz="3600" dirty="0">
                    <a:solidFill>
                      <a:schemeClr val="bg1"/>
                    </a:solidFill>
                  </a:rPr>
                  <a:t>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105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049419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</m:t>
                    </m:r>
                    <m:r>
                      <a:rPr lang="en-US" sz="36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106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836389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107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957062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108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807192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</a:t>
                </a:r>
                <a:r>
                  <a:rPr lang="nl-NL" sz="3600" dirty="0">
                    <a:solidFill>
                      <a:schemeClr val="bg1"/>
                    </a:solidFill>
                  </a:rPr>
                  <a:t>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109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5561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11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627148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kstvak 2">
            <a:extLst>
              <a:ext uri="{FF2B5EF4-FFF2-40B4-BE49-F238E27FC236}">
                <a16:creationId xmlns:a16="http://schemas.microsoft.com/office/drawing/2014/main" id="{5F3B1BFB-C957-88A1-DD98-D8C04FA2A41C}"/>
              </a:ext>
            </a:extLst>
          </p:cNvPr>
          <p:cNvSpPr txBox="1"/>
          <p:nvPr/>
        </p:nvSpPr>
        <p:spPr>
          <a:xfrm>
            <a:off x="9155875" y="1889162"/>
            <a:ext cx="2707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Nu voor het tientallige, decimale getal 63.742</a:t>
            </a:r>
          </a:p>
        </p:txBody>
      </p:sp>
    </p:spTree>
    <p:extLst>
      <p:ext uri="{BB962C8B-B14F-4D97-AF65-F5344CB8AC3E}">
        <p14:creationId xmlns:p14="http://schemas.microsoft.com/office/powerpoint/2010/main" val="353951270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</a:t>
                </a:r>
                <a:r>
                  <a:rPr lang="nl-NL" sz="3600" dirty="0">
                    <a:solidFill>
                      <a:schemeClr val="bg1"/>
                    </a:solidFill>
                  </a:rPr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075613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20822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978414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125561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260882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</a:t>
                </a:r>
                <a:r>
                  <a:rPr lang="nl-NL" sz="3600" dirty="0">
                    <a:solidFill>
                      <a:schemeClr val="bg1"/>
                    </a:solidFill>
                  </a:rPr>
                  <a:t>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712171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</a:t>
                </a:r>
                <a:r>
                  <a:rPr lang="nl-NL" sz="3600" dirty="0">
                    <a:solidFill>
                      <a:schemeClr val="bg1"/>
                    </a:solidFill>
                  </a:rPr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570268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002783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0759491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</m:t>
                    </m:r>
                    <m:r>
                      <m:rPr>
                        <m:nor/>
                      </m:rPr>
                      <a:rPr lang="nl-NL" sz="3600" dirty="0" smtClean="0">
                        <a:solidFill>
                          <a:schemeClr val="bg1"/>
                        </a:solidFill>
                      </a:rPr>
                      <m:t>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0891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12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702774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kstvak 2">
            <a:extLst>
              <a:ext uri="{FF2B5EF4-FFF2-40B4-BE49-F238E27FC236}">
                <a16:creationId xmlns:a16="http://schemas.microsoft.com/office/drawing/2014/main" id="{5F3B1BFB-C957-88A1-DD98-D8C04FA2A41C}"/>
              </a:ext>
            </a:extLst>
          </p:cNvPr>
          <p:cNvSpPr txBox="1"/>
          <p:nvPr/>
        </p:nvSpPr>
        <p:spPr>
          <a:xfrm>
            <a:off x="9155875" y="1889162"/>
            <a:ext cx="2707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Nu voor het tientallige, decimale getal 63.742</a:t>
            </a:r>
          </a:p>
        </p:txBody>
      </p:sp>
    </p:spTree>
    <p:extLst>
      <p:ext uri="{BB962C8B-B14F-4D97-AF65-F5344CB8AC3E}">
        <p14:creationId xmlns:p14="http://schemas.microsoft.com/office/powerpoint/2010/main" val="234749758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</m:t>
                    </m:r>
                    <m:r>
                      <m:rPr>
                        <m:nor/>
                      </m:rPr>
                      <a:rPr lang="nl-NL" sz="3600" dirty="0" smtClean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8130834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797323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3911596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</m:t>
                    </m:r>
                    <m:r>
                      <m:rPr>
                        <m:nor/>
                      </m:rPr>
                      <a:rPr lang="nl-NL" sz="3600" dirty="0" smtClean="0">
                        <a:solidFill>
                          <a:schemeClr val="bg1"/>
                        </a:solidFill>
                      </a:rPr>
                      <m:t>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 smtClean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617146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6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</m:t>
                    </m:r>
                    <m:r>
                      <m:rPr>
                        <m:nor/>
                      </m:rPr>
                      <a:rPr lang="nl-NL" sz="3600" dirty="0" smtClean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3604294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6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4447563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6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845734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6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7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</m:t>
                    </m:r>
                    <m:r>
                      <m:rPr>
                        <m:nor/>
                      </m:rPr>
                      <a:rPr lang="nl-NL" sz="3600" dirty="0" smtClean="0">
                        <a:solidFill>
                          <a:schemeClr val="bg1"/>
                        </a:solidFill>
                      </a:rPr>
                      <m:t>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 smtClean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4393607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6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7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0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 smtClean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052080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6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7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0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/>
                      <m:t>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570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13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105355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kstvak 2">
            <a:extLst>
              <a:ext uri="{FF2B5EF4-FFF2-40B4-BE49-F238E27FC236}">
                <a16:creationId xmlns:a16="http://schemas.microsoft.com/office/drawing/2014/main" id="{5F3B1BFB-C957-88A1-DD98-D8C04FA2A41C}"/>
              </a:ext>
            </a:extLst>
          </p:cNvPr>
          <p:cNvSpPr txBox="1"/>
          <p:nvPr/>
        </p:nvSpPr>
        <p:spPr>
          <a:xfrm>
            <a:off x="9155875" y="1889162"/>
            <a:ext cx="2707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Nu voor het tientallige, decimale getal 63.742</a:t>
            </a:r>
          </a:p>
        </p:txBody>
      </p:sp>
    </p:spTree>
    <p:extLst>
      <p:ext uri="{BB962C8B-B14F-4D97-AF65-F5344CB8AC3E}">
        <p14:creationId xmlns:p14="http://schemas.microsoft.com/office/powerpoint/2010/main" val="208890322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6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7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0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/>
                      <m:t>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tx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429634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6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7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0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/>
                      <m:t>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7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903466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6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7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0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/>
                      <m:t>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7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10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153125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A</m:t>
                        </m:r>
                        <m:r>
                          <m:rPr>
                            <m:nor/>
                          </m:rPr>
                          <a:rPr lang="nl-NL" sz="3600" dirty="0"/>
                          <m:t>3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</m:t>
                        </m:r>
                        <m:r>
                          <a:rPr lang="en-US" sz="3600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/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/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+ 0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38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2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6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112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/>
                      <m:t>7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0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/>
                      <m:t>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122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/>
                      <m:t>7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/>
                      <m:t> + </m:t>
                    </m:r>
                    <m:r>
                      <m:rPr>
                        <m:nor/>
                      </m:rPr>
                      <a:rPr lang="en-US" sz="3600" b="0" i="0" dirty="0" smtClean="0"/>
                      <m:t>10</m:t>
                    </m:r>
                    <m:r>
                      <m:rPr>
                        <m:nor/>
                      </m:rPr>
                      <a:rPr lang="nl-NL" sz="3600" dirty="0"/>
                      <m:t> • </m:t>
                    </m:r>
                    <m:sSup>
                      <m:sSup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/>
                          <m:t>16</m:t>
                        </m:r>
                      </m:e>
                      <m:sup>
                        <m:r>
                          <a:rPr lang="en-US" sz="3600" i="1" dirty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/>
                      <m:t>= </m:t>
                    </m:r>
                    <m:sSub>
                      <m:sSubPr>
                        <m:ctrlPr>
                          <a:rPr lang="nl-NL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133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5874401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AAC5B1-A5F6-A741-A1D6-56ACBDF27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Samenvatting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B2F01CD-5857-9C42-B719-4510F67CA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13228A0-0E3F-7948-943B-127775062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134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4A3F2BCE-8DD4-3841-9FF1-89DC7DE308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UITLEG</a:t>
            </a:r>
          </a:p>
        </p:txBody>
      </p:sp>
    </p:spTree>
    <p:extLst>
      <p:ext uri="{BB962C8B-B14F-4D97-AF65-F5344CB8AC3E}">
        <p14:creationId xmlns:p14="http://schemas.microsoft.com/office/powerpoint/2010/main" val="3847096768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AAC5B1-A5F6-A741-A1D6-56ACBDF27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Samenvatting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7E78DF83-9682-E645-A92F-3276F1CA27B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nl-NL" b="1" u="sng" dirty="0"/>
                  <a:t>Decimaal talstelsel </a:t>
                </a:r>
                <a:r>
                  <a:rPr lang="nl-NL" dirty="0"/>
                  <a:t>= </a:t>
                </a:r>
                <a:r>
                  <a:rPr lang="nl-NL" dirty="0" err="1"/>
                  <a:t>getalnotatie</a:t>
                </a:r>
                <a:r>
                  <a:rPr lang="nl-NL" dirty="0"/>
                  <a:t> telkens op basis van het grondtal 10</a:t>
                </a:r>
              </a:p>
              <a:p>
                <a:r>
                  <a:rPr lang="nl-NL" dirty="0"/>
                  <a:t>Maximaal 9 voorkomens of 10 cijfers per </a:t>
                </a:r>
                <a:r>
                  <a:rPr lang="nl-NL" dirty="0" err="1"/>
                  <a:t>getalpositie</a:t>
                </a:r>
                <a:r>
                  <a:rPr lang="nl-NL" dirty="0"/>
                  <a:t> (digit)</a:t>
                </a:r>
              </a:p>
              <a:p>
                <a:r>
                  <a:rPr lang="nl-NL" dirty="0"/>
                  <a:t>Schuif getal naar links op = vermenigvuldigen met 10</a:t>
                </a:r>
                <a:endParaRPr lang="nl-NL" dirty="0">
                  <a:solidFill>
                    <a:schemeClr val="bg1"/>
                  </a:solidFill>
                </a:endParaRPr>
              </a:p>
              <a:p>
                <a:pPr marL="0" indent="0">
                  <a:buNone/>
                </a:pPr>
                <a:endParaRPr lang="nl-NL" dirty="0">
                  <a:solidFill>
                    <a:schemeClr val="bg1"/>
                  </a:solidFill>
                </a:endParaRPr>
              </a:p>
              <a:p>
                <a:pPr marL="0" indent="0">
                  <a:buNone/>
                </a:pPr>
                <a:r>
                  <a:rPr lang="nl-NL" b="1" u="sng" dirty="0">
                    <a:solidFill>
                      <a:schemeClr val="bg1"/>
                    </a:solidFill>
                  </a:rPr>
                  <a:t>Binair talstelsel </a:t>
                </a:r>
                <a:r>
                  <a:rPr lang="nl-NL" dirty="0">
                    <a:solidFill>
                      <a:schemeClr val="bg1"/>
                    </a:solidFill>
                  </a:rPr>
                  <a:t>= </a:t>
                </a:r>
                <a:r>
                  <a:rPr lang="nl-NL" dirty="0" err="1">
                    <a:solidFill>
                      <a:schemeClr val="bg1"/>
                    </a:solidFill>
                  </a:rPr>
                  <a:t>getalnotatie</a:t>
                </a:r>
                <a:r>
                  <a:rPr lang="nl-NL" dirty="0">
                    <a:solidFill>
                      <a:schemeClr val="bg1"/>
                    </a:solidFill>
                  </a:rPr>
                  <a:t> telkens op basis van het grondtal 2</a:t>
                </a:r>
              </a:p>
              <a:p>
                <a:r>
                  <a:rPr lang="nl-NL" dirty="0">
                    <a:solidFill>
                      <a:schemeClr val="bg1"/>
                    </a:solidFill>
                  </a:rPr>
                  <a:t>Maximaal 1 voorkomen per </a:t>
                </a:r>
                <a:r>
                  <a:rPr lang="nl-NL" dirty="0" err="1">
                    <a:solidFill>
                      <a:schemeClr val="bg1"/>
                    </a:solidFill>
                  </a:rPr>
                  <a:t>getalpositie</a:t>
                </a:r>
                <a:r>
                  <a:rPr lang="nl-NL" dirty="0">
                    <a:solidFill>
                      <a:schemeClr val="bg1"/>
                    </a:solidFill>
                  </a:rPr>
                  <a:t> (digit)</a:t>
                </a:r>
              </a:p>
              <a:p>
                <a:r>
                  <a:rPr lang="nl-NL" dirty="0">
                    <a:solidFill>
                      <a:schemeClr val="bg1"/>
                    </a:solidFill>
                  </a:rPr>
                  <a:t>Schuif getal naar links op = vermenigvuldigen met 2</a:t>
                </a:r>
              </a:p>
              <a:p>
                <a:pPr marL="0" indent="0">
                  <a:buNone/>
                </a:pPr>
                <a:endParaRPr lang="nl-NL" dirty="0">
                  <a:solidFill>
                    <a:schemeClr val="bg1"/>
                  </a:solidFill>
                </a:endParaRPr>
              </a:p>
              <a:p>
                <a:pPr marL="0" indent="0">
                  <a:buNone/>
                </a:pPr>
                <a:r>
                  <a:rPr lang="nl-NL" b="1" u="sng" dirty="0">
                    <a:solidFill>
                      <a:schemeClr val="bg1"/>
                    </a:solidFill>
                  </a:rPr>
                  <a:t>Hexadecimaal talstelsel </a:t>
                </a:r>
                <a:r>
                  <a:rPr lang="nl-NL" dirty="0">
                    <a:solidFill>
                      <a:schemeClr val="bg1"/>
                    </a:solidFill>
                  </a:rPr>
                  <a:t>= </a:t>
                </a:r>
                <a:r>
                  <a:rPr lang="nl-NL" dirty="0" err="1">
                    <a:solidFill>
                      <a:schemeClr val="bg1"/>
                    </a:solidFill>
                  </a:rPr>
                  <a:t>getalnotatie</a:t>
                </a:r>
                <a:r>
                  <a:rPr lang="nl-NL" dirty="0">
                    <a:solidFill>
                      <a:schemeClr val="bg1"/>
                    </a:solidFill>
                  </a:rPr>
                  <a:t> telkens op basis van het grondtal 16</a:t>
                </a:r>
              </a:p>
              <a:p>
                <a:r>
                  <a:rPr lang="nl-NL" dirty="0">
                    <a:solidFill>
                      <a:schemeClr val="bg1"/>
                    </a:solidFill>
                  </a:rPr>
                  <a:t>Maximaal 15 voorkomens per </a:t>
                </a:r>
                <a:r>
                  <a:rPr lang="nl-NL" dirty="0" err="1">
                    <a:solidFill>
                      <a:schemeClr val="bg1"/>
                    </a:solidFill>
                  </a:rPr>
                  <a:t>getalpositie</a:t>
                </a:r>
                <a:r>
                  <a:rPr lang="nl-NL" dirty="0">
                    <a:solidFill>
                      <a:schemeClr val="bg1"/>
                    </a:solidFill>
                  </a:rPr>
                  <a:t> (digit)</a:t>
                </a:r>
              </a:p>
              <a:p>
                <a:r>
                  <a:rPr lang="nl-NL" dirty="0">
                    <a:solidFill>
                      <a:schemeClr val="bg1"/>
                    </a:solidFill>
                  </a:rPr>
                  <a:t>Schuif getal naar links op = vermenigvuldigen met 16</a:t>
                </a:r>
              </a:p>
              <a:p>
                <a:r>
                  <a:rPr lang="nl-NL" dirty="0">
                    <a:solidFill>
                      <a:schemeClr val="bg1"/>
                    </a:solidFill>
                  </a:rPr>
                  <a:t>Omdat we maar 10 cijfers in het decimaal talstelsel hebben, gebruiken we de letters A t/m F voor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28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r>
                  <a:rPr lang="nl-NL" sz="2800" dirty="0">
                    <a:solidFill>
                      <a:schemeClr val="bg1"/>
                    </a:solidFill>
                  </a:rPr>
                  <a:t> tot en met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28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nl-NL" dirty="0">
                    <a:solidFill>
                      <a:schemeClr val="bg1"/>
                    </a:solidFill>
                  </a:rPr>
                  <a:t> 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endParaRPr lang="nl-NL" dirty="0"/>
              </a:p>
            </p:txBody>
          </p:sp>
        </mc:Choice>
        <mc:Fallback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7E78DF83-9682-E645-A92F-3276F1CA27B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2828" b="-102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B2F01CD-5857-9C42-B719-4510F67CA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13228A0-0E3F-7948-943B-127775062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135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4A3F2BCE-8DD4-3841-9FF1-89DC7DE308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UITLEG</a:t>
            </a:r>
          </a:p>
        </p:txBody>
      </p:sp>
    </p:spTree>
    <p:extLst>
      <p:ext uri="{BB962C8B-B14F-4D97-AF65-F5344CB8AC3E}">
        <p14:creationId xmlns:p14="http://schemas.microsoft.com/office/powerpoint/2010/main" val="65012657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AAC5B1-A5F6-A741-A1D6-56ACBDF27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Samenvatting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7E78DF83-9682-E645-A92F-3276F1CA27B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nl-NL" b="1" u="sng" dirty="0"/>
                  <a:t>Decimaal talstelsel </a:t>
                </a:r>
                <a:r>
                  <a:rPr lang="nl-NL" dirty="0"/>
                  <a:t>= </a:t>
                </a:r>
                <a:r>
                  <a:rPr lang="nl-NL" dirty="0" err="1"/>
                  <a:t>getalnotatie</a:t>
                </a:r>
                <a:r>
                  <a:rPr lang="nl-NL" dirty="0"/>
                  <a:t> telkens op basis van het grondtal 10</a:t>
                </a:r>
              </a:p>
              <a:p>
                <a:r>
                  <a:rPr lang="nl-NL" dirty="0"/>
                  <a:t>Maximaal 9 voorkomens of 10 cijfers per </a:t>
                </a:r>
                <a:r>
                  <a:rPr lang="nl-NL" dirty="0" err="1"/>
                  <a:t>getalpositie</a:t>
                </a:r>
                <a:r>
                  <a:rPr lang="nl-NL" dirty="0"/>
                  <a:t> (digit)</a:t>
                </a:r>
              </a:p>
              <a:p>
                <a:r>
                  <a:rPr lang="nl-NL" dirty="0"/>
                  <a:t>Schuif getal naar links op = vermenigvuldigen met 10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:r>
                  <a:rPr lang="nl-NL" b="1" u="sng" dirty="0"/>
                  <a:t>Binair talstelsel </a:t>
                </a:r>
                <a:r>
                  <a:rPr lang="nl-NL" dirty="0"/>
                  <a:t>= </a:t>
                </a:r>
                <a:r>
                  <a:rPr lang="nl-NL" dirty="0" err="1"/>
                  <a:t>getalnotatie</a:t>
                </a:r>
                <a:r>
                  <a:rPr lang="nl-NL" dirty="0"/>
                  <a:t> telkens op basis van het grondtal 2</a:t>
                </a:r>
              </a:p>
              <a:p>
                <a:r>
                  <a:rPr lang="nl-NL" dirty="0"/>
                  <a:t>Maximaal 1 voorkomen of 2 cijfers per </a:t>
                </a:r>
                <a:r>
                  <a:rPr lang="nl-NL" dirty="0" err="1"/>
                  <a:t>getalpositie</a:t>
                </a:r>
                <a:r>
                  <a:rPr lang="nl-NL" dirty="0"/>
                  <a:t> (digit)</a:t>
                </a:r>
              </a:p>
              <a:p>
                <a:r>
                  <a:rPr lang="nl-NL" dirty="0"/>
                  <a:t>Schuif getal naar links op = vermenigvuldigen met 2</a:t>
                </a:r>
                <a:endParaRPr lang="nl-NL" dirty="0">
                  <a:solidFill>
                    <a:schemeClr val="bg1"/>
                  </a:solidFill>
                </a:endParaRPr>
              </a:p>
              <a:p>
                <a:pPr marL="0" indent="0">
                  <a:buNone/>
                </a:pPr>
                <a:endParaRPr lang="nl-NL" dirty="0">
                  <a:solidFill>
                    <a:schemeClr val="bg1"/>
                  </a:solidFill>
                </a:endParaRPr>
              </a:p>
              <a:p>
                <a:pPr marL="0" indent="0">
                  <a:buNone/>
                </a:pPr>
                <a:r>
                  <a:rPr lang="nl-NL" b="1" u="sng" dirty="0">
                    <a:solidFill>
                      <a:schemeClr val="bg1"/>
                    </a:solidFill>
                  </a:rPr>
                  <a:t>Hexadecimaal talstelsel </a:t>
                </a:r>
                <a:r>
                  <a:rPr lang="nl-NL" dirty="0">
                    <a:solidFill>
                      <a:schemeClr val="bg1"/>
                    </a:solidFill>
                  </a:rPr>
                  <a:t>= </a:t>
                </a:r>
                <a:r>
                  <a:rPr lang="nl-NL" dirty="0" err="1">
                    <a:solidFill>
                      <a:schemeClr val="bg1"/>
                    </a:solidFill>
                  </a:rPr>
                  <a:t>getalnotatie</a:t>
                </a:r>
                <a:r>
                  <a:rPr lang="nl-NL" dirty="0">
                    <a:solidFill>
                      <a:schemeClr val="bg1"/>
                    </a:solidFill>
                  </a:rPr>
                  <a:t> telkens op basis van het grondtal 16</a:t>
                </a:r>
              </a:p>
              <a:p>
                <a:r>
                  <a:rPr lang="nl-NL" dirty="0">
                    <a:solidFill>
                      <a:schemeClr val="bg1"/>
                    </a:solidFill>
                  </a:rPr>
                  <a:t>Maximaal 15 voorkomens per </a:t>
                </a:r>
                <a:r>
                  <a:rPr lang="nl-NL" dirty="0" err="1">
                    <a:solidFill>
                      <a:schemeClr val="bg1"/>
                    </a:solidFill>
                  </a:rPr>
                  <a:t>getalpositie</a:t>
                </a:r>
                <a:r>
                  <a:rPr lang="nl-NL" dirty="0">
                    <a:solidFill>
                      <a:schemeClr val="bg1"/>
                    </a:solidFill>
                  </a:rPr>
                  <a:t> (digit)</a:t>
                </a:r>
              </a:p>
              <a:p>
                <a:r>
                  <a:rPr lang="nl-NL" dirty="0">
                    <a:solidFill>
                      <a:schemeClr val="bg1"/>
                    </a:solidFill>
                  </a:rPr>
                  <a:t>Schuif getal naar links op = vermenigvuldigen met 16</a:t>
                </a:r>
              </a:p>
              <a:p>
                <a:r>
                  <a:rPr lang="nl-NL" dirty="0">
                    <a:solidFill>
                      <a:schemeClr val="bg1"/>
                    </a:solidFill>
                  </a:rPr>
                  <a:t>Omdat we maar 10 cijfers in het decimaal talstelsel hebben, gebruiken we de letters A t/m F voor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28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r>
                  <a:rPr lang="nl-NL" sz="2800" dirty="0">
                    <a:solidFill>
                      <a:schemeClr val="bg1"/>
                    </a:solidFill>
                  </a:rPr>
                  <a:t> tot en met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28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8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nl-NL" dirty="0">
                    <a:solidFill>
                      <a:schemeClr val="bg1"/>
                    </a:solidFill>
                  </a:rPr>
                  <a:t> 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endParaRPr lang="nl-NL" dirty="0"/>
              </a:p>
            </p:txBody>
          </p:sp>
        </mc:Choice>
        <mc:Fallback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7E78DF83-9682-E645-A92F-3276F1CA27B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2828" b="-102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B2F01CD-5857-9C42-B719-4510F67CA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13228A0-0E3F-7948-943B-127775062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136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4A3F2BCE-8DD4-3841-9FF1-89DC7DE308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UITLEG</a:t>
            </a:r>
          </a:p>
        </p:txBody>
      </p:sp>
    </p:spTree>
    <p:extLst>
      <p:ext uri="{BB962C8B-B14F-4D97-AF65-F5344CB8AC3E}">
        <p14:creationId xmlns:p14="http://schemas.microsoft.com/office/powerpoint/2010/main" val="203599720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AAC5B1-A5F6-A741-A1D6-56ACBDF27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Samenvatting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7E78DF83-9682-E645-A92F-3276F1CA27B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nl-NL" b="1" u="sng" dirty="0"/>
                  <a:t>Decimaal talstelsel </a:t>
                </a:r>
                <a:r>
                  <a:rPr lang="nl-NL" dirty="0"/>
                  <a:t>= </a:t>
                </a:r>
                <a:r>
                  <a:rPr lang="nl-NL" dirty="0" err="1"/>
                  <a:t>getalnotatie</a:t>
                </a:r>
                <a:r>
                  <a:rPr lang="nl-NL" dirty="0"/>
                  <a:t> telkens op basis van het grondtal 10</a:t>
                </a:r>
              </a:p>
              <a:p>
                <a:r>
                  <a:rPr lang="nl-NL" dirty="0"/>
                  <a:t>Maximaal 9 voorkomens of 10 cijfers per </a:t>
                </a:r>
                <a:r>
                  <a:rPr lang="nl-NL" dirty="0" err="1"/>
                  <a:t>getalpositie</a:t>
                </a:r>
                <a:r>
                  <a:rPr lang="nl-NL" dirty="0"/>
                  <a:t> (digit)</a:t>
                </a:r>
              </a:p>
              <a:p>
                <a:r>
                  <a:rPr lang="nl-NL" dirty="0"/>
                  <a:t>Schuif getal naar links op = vermenigvuldigen met 10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:r>
                  <a:rPr lang="nl-NL" b="1" u="sng" dirty="0"/>
                  <a:t>Binair talstelsel </a:t>
                </a:r>
                <a:r>
                  <a:rPr lang="nl-NL" dirty="0"/>
                  <a:t>= </a:t>
                </a:r>
                <a:r>
                  <a:rPr lang="nl-NL" dirty="0" err="1"/>
                  <a:t>getalnotatie</a:t>
                </a:r>
                <a:r>
                  <a:rPr lang="nl-NL" dirty="0"/>
                  <a:t> telkens op basis van het grondtal 2</a:t>
                </a:r>
              </a:p>
              <a:p>
                <a:r>
                  <a:rPr lang="nl-NL" dirty="0"/>
                  <a:t>Maximaal 1 voorkomen of 2 cijfers per </a:t>
                </a:r>
                <a:r>
                  <a:rPr lang="nl-NL" dirty="0" err="1"/>
                  <a:t>getalpositie</a:t>
                </a:r>
                <a:r>
                  <a:rPr lang="nl-NL" dirty="0"/>
                  <a:t> (digit)</a:t>
                </a:r>
              </a:p>
              <a:p>
                <a:r>
                  <a:rPr lang="nl-NL" dirty="0"/>
                  <a:t>Schuif getal naar links op = vermenigvuldigen met 2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:r>
                  <a:rPr lang="nl-NL" b="1" u="sng" dirty="0"/>
                  <a:t>Hexadecimaal talstelsel </a:t>
                </a:r>
                <a:r>
                  <a:rPr lang="nl-NL" dirty="0"/>
                  <a:t>= </a:t>
                </a:r>
                <a:r>
                  <a:rPr lang="nl-NL" dirty="0" err="1"/>
                  <a:t>getalnotatie</a:t>
                </a:r>
                <a:r>
                  <a:rPr lang="nl-NL" dirty="0"/>
                  <a:t> telkens op basis van het grondtal 16</a:t>
                </a:r>
              </a:p>
              <a:p>
                <a:r>
                  <a:rPr lang="nl-NL" dirty="0"/>
                  <a:t>Maximaal 15 voorkomens of 16 cijfers per </a:t>
                </a:r>
                <a:r>
                  <a:rPr lang="nl-NL" dirty="0" err="1"/>
                  <a:t>getalpositie</a:t>
                </a:r>
                <a:r>
                  <a:rPr lang="nl-NL" dirty="0"/>
                  <a:t> (digit)</a:t>
                </a:r>
              </a:p>
              <a:p>
                <a:r>
                  <a:rPr lang="nl-NL" dirty="0"/>
                  <a:t>Schuif getal naar links op = vermenigvuldigen met 16</a:t>
                </a:r>
              </a:p>
              <a:p>
                <a:r>
                  <a:rPr lang="nl-NL" dirty="0"/>
                  <a:t>Omdat we maar 10 cijfers in het decimaal talstelsel hebben, gebruiken we de letters A t/m F voor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/>
                          <m:t>10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r>
                  <a:rPr lang="nl-NL" sz="2800" dirty="0"/>
                  <a:t> tot en met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endParaRPr lang="nl-NL" dirty="0"/>
              </a:p>
            </p:txBody>
          </p:sp>
        </mc:Choice>
        <mc:Fallback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7E78DF83-9682-E645-A92F-3276F1CA27B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65" t="-2828" b="-102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B2F01CD-5857-9C42-B719-4510F67CA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13228A0-0E3F-7948-943B-127775062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137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4A3F2BCE-8DD4-3841-9FF1-89DC7DE308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UITLEG</a:t>
            </a:r>
          </a:p>
        </p:txBody>
      </p:sp>
    </p:spTree>
    <p:extLst>
      <p:ext uri="{BB962C8B-B14F-4D97-AF65-F5344CB8AC3E}">
        <p14:creationId xmlns:p14="http://schemas.microsoft.com/office/powerpoint/2010/main" val="3234008798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uiten, mensen, teken, groep&#10;&#10;Automatisch gegenereerde beschrijving">
            <a:extLst>
              <a:ext uri="{FF2B5EF4-FFF2-40B4-BE49-F238E27FC236}">
                <a16:creationId xmlns:a16="http://schemas.microsoft.com/office/drawing/2014/main" id="{FE6EA497-2656-424E-B82E-899C561F2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" y="0"/>
            <a:ext cx="114173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986A200-7ED1-8A44-B521-58EF6A4DEC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3835620-ECE1-1140-A826-BAF15676DC4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1B2828-63CC-49D2-AE22-B840BA77F576}" type="datetime1">
              <a:rPr lang="nl-NL" smtClean="0"/>
              <a:t>16-11-2024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8E66092-9509-504A-881A-2678752654D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7612CA9-7372-C641-B652-48EB97BE023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138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358161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Even hoofdrekenen…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749 x 10 = ?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139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168124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14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570983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995988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Even hoofdrekenen…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749 x 10 = 7.490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140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11242395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Even hoofdrekenen…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749 x 10 = 7.490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Nu moeilijker:</a:t>
            </a:r>
          </a:p>
          <a:p>
            <a:pPr marL="0" indent="0">
              <a:buNone/>
            </a:pPr>
            <a:r>
              <a:rPr lang="nl-NL" dirty="0"/>
              <a:t>269 x 10.000 = ?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141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2501042977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Even hoofdrekenen…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749 x 10 = 7.490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Nu moeilijker:</a:t>
            </a:r>
          </a:p>
          <a:p>
            <a:pPr marL="0" indent="0">
              <a:buNone/>
            </a:pPr>
            <a:r>
              <a:rPr lang="nl-NL" dirty="0"/>
              <a:t>269 x 10.000 = 2.690.000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142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2942992490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kunnen jullie dat zo snel 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Basisschool: x 10, x 100, x 1000, enzovoorts is simpel, oftewel: Zet het aantal nullen er aan de rechterkant bij.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143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1155262280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kunnen jullie dat zo snel 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Basisschool: x 10, x 100, x 1000, enzovoorts is simpel, oftewel: Zet het aantal nullen er aan de rechterkant bij.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2800" dirty="0"/>
              <a:t>Wat je eigenlijk doet, is het naar links verplaatsen. Iedere positie naar links is keer 10:</a:t>
            </a:r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144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1670096838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kunnen jullie dat zo snel 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Basisschool: x 10, x 100, x 1000, enzovoorts is simpel, oftewel: Zet het aantal nullen er aan de rechterkant bij.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2800" dirty="0"/>
              <a:t>Wat je eigenlijk doet, is het naar links verplaatsen. Iedere positie naar links is keer 10:</a:t>
            </a:r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145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/>
        </p:nvGraphicFramePr>
        <p:xfrm>
          <a:off x="4038600" y="3835137"/>
          <a:ext cx="4826000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5200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endParaRPr lang="nl-NL" sz="44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44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dirty="0"/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dirty="0"/>
                        <a:t>6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dirty="0"/>
                        <a:t>9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algn="ctr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  <p:sp>
        <p:nvSpPr>
          <p:cNvPr id="9" name="Tekstvak 8">
            <a:extLst>
              <a:ext uri="{FF2B5EF4-FFF2-40B4-BE49-F238E27FC236}">
                <a16:creationId xmlns:a16="http://schemas.microsoft.com/office/drawing/2014/main" id="{31E92B25-4A88-A6B7-93DB-6B35193D1B49}"/>
              </a:ext>
            </a:extLst>
          </p:cNvPr>
          <p:cNvSpPr txBox="1"/>
          <p:nvPr/>
        </p:nvSpPr>
        <p:spPr>
          <a:xfrm>
            <a:off x="9170706" y="5004487"/>
            <a:ext cx="1616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x 100</a:t>
            </a:r>
          </a:p>
        </p:txBody>
      </p:sp>
    </p:spTree>
    <p:extLst>
      <p:ext uri="{BB962C8B-B14F-4D97-AF65-F5344CB8AC3E}">
        <p14:creationId xmlns:p14="http://schemas.microsoft.com/office/powerpoint/2010/main" val="2012435165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kunnen jullie dat zo snel 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Basisschool: x 10, x 100, x 1000, enzovoorts is simpel, oftewel: Zet het aantal nullen er aan de rechterkant bij.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2800" dirty="0"/>
              <a:t>Wat je eigenlijk doet, is het naar links verplaatsen. Iedere positie naar links is keer 10:</a:t>
            </a:r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146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/>
        </p:nvGraphicFramePr>
        <p:xfrm>
          <a:off x="4038600" y="3835137"/>
          <a:ext cx="4826000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5200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endParaRPr lang="nl-NL" sz="44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44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dirty="0"/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dirty="0"/>
                        <a:t>6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dirty="0"/>
                        <a:t>9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  <p:sp>
        <p:nvSpPr>
          <p:cNvPr id="9" name="Tekstvak 8">
            <a:extLst>
              <a:ext uri="{FF2B5EF4-FFF2-40B4-BE49-F238E27FC236}">
                <a16:creationId xmlns:a16="http://schemas.microsoft.com/office/drawing/2014/main" id="{31E92B25-4A88-A6B7-93DB-6B35193D1B49}"/>
              </a:ext>
            </a:extLst>
          </p:cNvPr>
          <p:cNvSpPr txBox="1"/>
          <p:nvPr/>
        </p:nvSpPr>
        <p:spPr>
          <a:xfrm>
            <a:off x="9170706" y="5004487"/>
            <a:ext cx="1616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x 100</a:t>
            </a:r>
          </a:p>
        </p:txBody>
      </p:sp>
    </p:spTree>
    <p:extLst>
      <p:ext uri="{BB962C8B-B14F-4D97-AF65-F5344CB8AC3E}">
        <p14:creationId xmlns:p14="http://schemas.microsoft.com/office/powerpoint/2010/main" val="1640115221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kunnen jullie dat zo snel 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Basisschool: x 10, x 100, x 1000, enzovoorts is simpel, oftewel: Zet het aantal nullen er aan de rechterkant bij.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2800" dirty="0"/>
              <a:t>Wat je eigenlijk doet, is het naar links verplaatsen. Iedere positie naar links is keer 10:</a:t>
            </a:r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147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365995"/>
              </p:ext>
            </p:extLst>
          </p:nvPr>
        </p:nvGraphicFramePr>
        <p:xfrm>
          <a:off x="4038600" y="3835137"/>
          <a:ext cx="4826000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5200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endParaRPr lang="nl-NL" sz="44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44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dirty="0"/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dirty="0"/>
                        <a:t>6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dirty="0"/>
                        <a:t>9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  <p:sp>
        <p:nvSpPr>
          <p:cNvPr id="9" name="Tekstvak 8">
            <a:extLst>
              <a:ext uri="{FF2B5EF4-FFF2-40B4-BE49-F238E27FC236}">
                <a16:creationId xmlns:a16="http://schemas.microsoft.com/office/drawing/2014/main" id="{31E92B25-4A88-A6B7-93DB-6B35193D1B49}"/>
              </a:ext>
            </a:extLst>
          </p:cNvPr>
          <p:cNvSpPr txBox="1"/>
          <p:nvPr/>
        </p:nvSpPr>
        <p:spPr>
          <a:xfrm>
            <a:off x="9170706" y="5004487"/>
            <a:ext cx="1616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x 100</a:t>
            </a:r>
          </a:p>
        </p:txBody>
      </p:sp>
    </p:spTree>
    <p:extLst>
      <p:ext uri="{BB962C8B-B14F-4D97-AF65-F5344CB8AC3E}">
        <p14:creationId xmlns:p14="http://schemas.microsoft.com/office/powerpoint/2010/main" val="82295759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Nu binair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Eerst: w</a:t>
            </a:r>
            <a:r>
              <a:rPr lang="nl-NL" sz="2800" dirty="0"/>
              <a:t>at is dit getal in decimale notatie?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148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9" name="Tabel 8">
            <a:extLst>
              <a:ext uri="{FF2B5EF4-FFF2-40B4-BE49-F238E27FC236}">
                <a16:creationId xmlns:a16="http://schemas.microsoft.com/office/drawing/2014/main" id="{D41FA6DE-92D0-1543-14BA-E1CE1BD8C5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631742"/>
              </p:ext>
            </p:extLst>
          </p:nvPr>
        </p:nvGraphicFramePr>
        <p:xfrm>
          <a:off x="2879125" y="238723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247584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Nu binair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Doe een gok: wat gebeurt er als we een </a:t>
            </a:r>
            <a:r>
              <a:rPr lang="nl-NL" dirty="0"/>
              <a:t>binair getal een positie naar links verplaatsen?</a:t>
            </a: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149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9" name="Tabel 8">
            <a:extLst>
              <a:ext uri="{FF2B5EF4-FFF2-40B4-BE49-F238E27FC236}">
                <a16:creationId xmlns:a16="http://schemas.microsoft.com/office/drawing/2014/main" id="{58690E66-F73E-73B1-78E6-DA72C800B9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631742"/>
              </p:ext>
            </p:extLst>
          </p:nvPr>
        </p:nvGraphicFramePr>
        <p:xfrm>
          <a:off x="2879125" y="238723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9284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15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210155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/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b="0" i="0" dirty="0" smtClean="0"/>
                          <m:t>63.742</m:t>
                        </m:r>
                      </m:e>
                      <m:sub>
                        <m:r>
                          <a:rPr lang="nl-NL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</a:t>
                </a:r>
                <a:endParaRPr lang="nl-NL" sz="28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blipFill>
                <a:blip r:embed="rId3"/>
                <a:stretch>
                  <a:fillRect l="-980" t="-14286" b="-2857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8241387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Nu binair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Doe een gok: wat gebeurt er als we een </a:t>
            </a:r>
            <a:r>
              <a:rPr lang="nl-NL" dirty="0"/>
              <a:t>binair getal een positie naar links verplaatsen?</a:t>
            </a: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150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105595"/>
              </p:ext>
            </p:extLst>
          </p:nvPr>
        </p:nvGraphicFramePr>
        <p:xfrm>
          <a:off x="2879125" y="238723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1578641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Nu binair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Doe een gok: wat gebeurt er als we een </a:t>
            </a:r>
            <a:r>
              <a:rPr lang="nl-NL" dirty="0"/>
              <a:t>binair getal een positie naar links verplaatsen?</a:t>
            </a: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151</a:t>
            </a:fld>
            <a:endParaRPr lang="nl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/>
        </p:nvGraphicFramePr>
        <p:xfrm>
          <a:off x="2879125" y="238723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  <p:sp>
        <p:nvSpPr>
          <p:cNvPr id="9" name="U-vormige pijl 8">
            <a:extLst>
              <a:ext uri="{FF2B5EF4-FFF2-40B4-BE49-F238E27FC236}">
                <a16:creationId xmlns:a16="http://schemas.microsoft.com/office/drawing/2014/main" id="{63A2BEEE-31A7-9073-FB0A-A70FC4CD5E4F}"/>
              </a:ext>
            </a:extLst>
          </p:cNvPr>
          <p:cNvSpPr/>
          <p:nvPr/>
        </p:nvSpPr>
        <p:spPr>
          <a:xfrm rot="10800000" flipV="1">
            <a:off x="8341422" y="1847084"/>
            <a:ext cx="660074" cy="54015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7831"/>
              <a:gd name="adj5" fmla="val 7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91BCE7D3-FE4D-6B6E-0DE3-2C8FD3F784FF}"/>
                  </a:ext>
                </a:extLst>
              </p:cNvPr>
              <p:cNvSpPr txBox="1"/>
              <p:nvPr/>
            </p:nvSpPr>
            <p:spPr>
              <a:xfrm>
                <a:off x="8305795" y="2013083"/>
                <a:ext cx="28807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nl-NL" sz="2800" b="1" dirty="0" smtClean="0"/>
                      <m:t>•</m:t>
                    </m:r>
                  </m:oMath>
                </a14:m>
                <a:r>
                  <a:rPr lang="nl-NL" sz="2800" b="1" kern="1200" dirty="0"/>
                  <a:t> 2              Keer 2</a:t>
                </a:r>
              </a:p>
            </p:txBody>
          </p:sp>
        </mc:Choice>
        <mc:Fallback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91BCE7D3-FE4D-6B6E-0DE3-2C8FD3F784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5795" y="2013083"/>
                <a:ext cx="2880761" cy="523220"/>
              </a:xfrm>
              <a:prstGeom prst="rect">
                <a:avLst/>
              </a:prstGeom>
              <a:blipFill>
                <a:blip r:embed="rId2"/>
                <a:stretch>
                  <a:fillRect t="-11905" b="-3095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9852351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Nu binair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Doe een gok: wat gebeurt er als we een </a:t>
            </a:r>
            <a:r>
              <a:rPr lang="nl-NL" dirty="0"/>
              <a:t>binair getal twee posities naar links verplaatsen?</a:t>
            </a: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152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/>
        </p:nvGraphicFramePr>
        <p:xfrm>
          <a:off x="2879125" y="238723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285122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Nu binair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Doe een gok: wat gebeurt er als we een </a:t>
            </a:r>
            <a:r>
              <a:rPr lang="nl-NL" dirty="0"/>
              <a:t>binair getal twee posities naar links verplaatsen?</a:t>
            </a: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153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184913"/>
              </p:ext>
            </p:extLst>
          </p:nvPr>
        </p:nvGraphicFramePr>
        <p:xfrm>
          <a:off x="2879125" y="238723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4378191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Nu binair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Doe een gok: wat gebeurt er als we een </a:t>
            </a:r>
            <a:r>
              <a:rPr lang="nl-NL" dirty="0"/>
              <a:t>binair getal twee posities naar links verplaatsen?</a:t>
            </a: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154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/>
        </p:nvGraphicFramePr>
        <p:xfrm>
          <a:off x="2879125" y="238723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  <p:sp>
        <p:nvSpPr>
          <p:cNvPr id="9" name="U-vormige pijl 8">
            <a:extLst>
              <a:ext uri="{FF2B5EF4-FFF2-40B4-BE49-F238E27FC236}">
                <a16:creationId xmlns:a16="http://schemas.microsoft.com/office/drawing/2014/main" id="{B04EA3E5-609D-D167-0BE8-FBBF5666D449}"/>
              </a:ext>
            </a:extLst>
          </p:cNvPr>
          <p:cNvSpPr/>
          <p:nvPr/>
        </p:nvSpPr>
        <p:spPr>
          <a:xfrm rot="10800000" flipV="1">
            <a:off x="8341422" y="1847084"/>
            <a:ext cx="660074" cy="54015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7831"/>
              <a:gd name="adj5" fmla="val 7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11" name="U-vormige pijl 10">
            <a:extLst>
              <a:ext uri="{FF2B5EF4-FFF2-40B4-BE49-F238E27FC236}">
                <a16:creationId xmlns:a16="http://schemas.microsoft.com/office/drawing/2014/main" id="{72953830-35D5-B5E9-376B-91DAA296596F}"/>
              </a:ext>
            </a:extLst>
          </p:cNvPr>
          <p:cNvSpPr/>
          <p:nvPr/>
        </p:nvSpPr>
        <p:spPr>
          <a:xfrm rot="10800000" flipV="1">
            <a:off x="7497314" y="1847084"/>
            <a:ext cx="660074" cy="54015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7831"/>
              <a:gd name="adj5" fmla="val 7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60712D48-743B-8E02-7813-AD046BACE85E}"/>
                  </a:ext>
                </a:extLst>
              </p:cNvPr>
              <p:cNvSpPr txBox="1"/>
              <p:nvPr/>
            </p:nvSpPr>
            <p:spPr>
              <a:xfrm>
                <a:off x="7461687" y="2013083"/>
                <a:ext cx="9212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nl-NL" sz="2800" b="1" dirty="0" smtClean="0"/>
                      <m:t>•</m:t>
                    </m:r>
                  </m:oMath>
                </a14:m>
                <a:r>
                  <a:rPr lang="nl-NL" sz="2800" b="1" kern="1200" dirty="0"/>
                  <a:t> 2</a:t>
                </a:r>
              </a:p>
            </p:txBody>
          </p:sp>
        </mc:Choice>
        <mc:Fallback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60712D48-743B-8E02-7813-AD046BACE8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1687" y="2013083"/>
                <a:ext cx="921269" cy="523220"/>
              </a:xfrm>
              <a:prstGeom prst="rect">
                <a:avLst/>
              </a:prstGeom>
              <a:blipFill>
                <a:blip r:embed="rId2"/>
                <a:stretch>
                  <a:fillRect t="-11905" b="-3095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383BEBCC-A9E1-832D-249E-689641D0498B}"/>
                  </a:ext>
                </a:extLst>
              </p:cNvPr>
              <p:cNvSpPr txBox="1"/>
              <p:nvPr/>
            </p:nvSpPr>
            <p:spPr>
              <a:xfrm>
                <a:off x="8305795" y="2013083"/>
                <a:ext cx="28807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nl-NL" sz="2800" b="1" dirty="0" smtClean="0"/>
                      <m:t>•</m:t>
                    </m:r>
                  </m:oMath>
                </a14:m>
                <a:r>
                  <a:rPr lang="nl-NL" sz="2800" b="1" kern="1200" dirty="0"/>
                  <a:t> 2              Keer 4</a:t>
                </a:r>
              </a:p>
            </p:txBody>
          </p:sp>
        </mc:Choice>
        <mc:Fallback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383BEBCC-A9E1-832D-249E-689641D049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5795" y="2013083"/>
                <a:ext cx="2880761" cy="523220"/>
              </a:xfrm>
              <a:prstGeom prst="rect">
                <a:avLst/>
              </a:prstGeom>
              <a:blipFill>
                <a:blip r:embed="rId3"/>
                <a:stretch>
                  <a:fillRect t="-11905" b="-3095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1570281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Nu binair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En vier posities?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155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867500"/>
              </p:ext>
            </p:extLst>
          </p:nvPr>
        </p:nvGraphicFramePr>
        <p:xfrm>
          <a:off x="2879125" y="238723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8258264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Nu binair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En vier posities?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156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/>
        </p:nvGraphicFramePr>
        <p:xfrm>
          <a:off x="2879125" y="238723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  <p:sp>
        <p:nvSpPr>
          <p:cNvPr id="9" name="U-vormige pijl 8">
            <a:extLst>
              <a:ext uri="{FF2B5EF4-FFF2-40B4-BE49-F238E27FC236}">
                <a16:creationId xmlns:a16="http://schemas.microsoft.com/office/drawing/2014/main" id="{D12C450C-1E2A-A826-92D5-53354B0545A2}"/>
              </a:ext>
            </a:extLst>
          </p:cNvPr>
          <p:cNvSpPr/>
          <p:nvPr/>
        </p:nvSpPr>
        <p:spPr>
          <a:xfrm rot="10800000" flipV="1">
            <a:off x="8341422" y="1847084"/>
            <a:ext cx="660074" cy="54015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7831"/>
              <a:gd name="adj5" fmla="val 7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11" name="U-vormige pijl 10">
            <a:extLst>
              <a:ext uri="{FF2B5EF4-FFF2-40B4-BE49-F238E27FC236}">
                <a16:creationId xmlns:a16="http://schemas.microsoft.com/office/drawing/2014/main" id="{090604C2-B6F8-5E44-4ECC-63830B5DEAE6}"/>
              </a:ext>
            </a:extLst>
          </p:cNvPr>
          <p:cNvSpPr/>
          <p:nvPr/>
        </p:nvSpPr>
        <p:spPr>
          <a:xfrm rot="10800000" flipV="1">
            <a:off x="7497314" y="1847084"/>
            <a:ext cx="660074" cy="54015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7831"/>
              <a:gd name="adj5" fmla="val 7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4EAB77C-9332-42AA-3FD7-70ED2A9AE300}"/>
                  </a:ext>
                </a:extLst>
              </p:cNvPr>
              <p:cNvSpPr txBox="1"/>
              <p:nvPr/>
            </p:nvSpPr>
            <p:spPr>
              <a:xfrm>
                <a:off x="7461687" y="2013083"/>
                <a:ext cx="9212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nl-NL" sz="2800" b="1" dirty="0" smtClean="0"/>
                      <m:t>•</m:t>
                    </m:r>
                  </m:oMath>
                </a14:m>
                <a:r>
                  <a:rPr lang="nl-NL" sz="2800" b="1" kern="1200" dirty="0"/>
                  <a:t> 2</a:t>
                </a:r>
              </a:p>
            </p:txBody>
          </p:sp>
        </mc:Choice>
        <mc:Fallback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4EAB77C-9332-42AA-3FD7-70ED2A9AE3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1687" y="2013083"/>
                <a:ext cx="921269" cy="523220"/>
              </a:xfrm>
              <a:prstGeom prst="rect">
                <a:avLst/>
              </a:prstGeom>
              <a:blipFill>
                <a:blip r:embed="rId2"/>
                <a:stretch>
                  <a:fillRect t="-11905" b="-3095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U-vormige pijl 16">
            <a:extLst>
              <a:ext uri="{FF2B5EF4-FFF2-40B4-BE49-F238E27FC236}">
                <a16:creationId xmlns:a16="http://schemas.microsoft.com/office/drawing/2014/main" id="{BED06979-DE82-56ED-6979-EC10AAD579BC}"/>
              </a:ext>
            </a:extLst>
          </p:cNvPr>
          <p:cNvSpPr/>
          <p:nvPr/>
        </p:nvSpPr>
        <p:spPr>
          <a:xfrm rot="10800000" flipV="1">
            <a:off x="6611672" y="1847083"/>
            <a:ext cx="660074" cy="54015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7831"/>
              <a:gd name="adj5" fmla="val 7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kstvak 17">
                <a:extLst>
                  <a:ext uri="{FF2B5EF4-FFF2-40B4-BE49-F238E27FC236}">
                    <a16:creationId xmlns:a16="http://schemas.microsoft.com/office/drawing/2014/main" id="{BA051270-A11C-2C22-6B7D-694BC981B3EA}"/>
                  </a:ext>
                </a:extLst>
              </p:cNvPr>
              <p:cNvSpPr txBox="1"/>
              <p:nvPr/>
            </p:nvSpPr>
            <p:spPr>
              <a:xfrm>
                <a:off x="6576045" y="2013082"/>
                <a:ext cx="9212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nl-NL" sz="2800" b="1" dirty="0" smtClean="0"/>
                      <m:t>•</m:t>
                    </m:r>
                  </m:oMath>
                </a14:m>
                <a:r>
                  <a:rPr lang="nl-NL" sz="2800" b="1" kern="1200" dirty="0"/>
                  <a:t> 2</a:t>
                </a:r>
              </a:p>
            </p:txBody>
          </p:sp>
        </mc:Choice>
        <mc:Fallback>
          <p:sp>
            <p:nvSpPr>
              <p:cNvPr id="18" name="Tekstvak 17">
                <a:extLst>
                  <a:ext uri="{FF2B5EF4-FFF2-40B4-BE49-F238E27FC236}">
                    <a16:creationId xmlns:a16="http://schemas.microsoft.com/office/drawing/2014/main" id="{BA051270-A11C-2C22-6B7D-694BC981B3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6045" y="2013082"/>
                <a:ext cx="921269" cy="523220"/>
              </a:xfrm>
              <a:prstGeom prst="rect">
                <a:avLst/>
              </a:prstGeom>
              <a:blipFill>
                <a:blip r:embed="rId3"/>
                <a:stretch>
                  <a:fillRect t="-11905" b="-3095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U-vormige pijl 18">
            <a:extLst>
              <a:ext uri="{FF2B5EF4-FFF2-40B4-BE49-F238E27FC236}">
                <a16:creationId xmlns:a16="http://schemas.microsoft.com/office/drawing/2014/main" id="{1F092A16-0D0E-1C1C-1191-D00B398CF9CF}"/>
              </a:ext>
            </a:extLst>
          </p:cNvPr>
          <p:cNvSpPr/>
          <p:nvPr/>
        </p:nvSpPr>
        <p:spPr>
          <a:xfrm rot="10800000" flipV="1">
            <a:off x="5767564" y="1847083"/>
            <a:ext cx="660074" cy="54015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7831"/>
              <a:gd name="adj5" fmla="val 7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C72B2A20-4FAD-E6B8-EF4C-B0AA99FB1B77}"/>
                  </a:ext>
                </a:extLst>
              </p:cNvPr>
              <p:cNvSpPr txBox="1"/>
              <p:nvPr/>
            </p:nvSpPr>
            <p:spPr>
              <a:xfrm>
                <a:off x="5731937" y="2013082"/>
                <a:ext cx="9212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nl-NL" sz="2800" b="1" dirty="0" smtClean="0"/>
                      <m:t>•</m:t>
                    </m:r>
                  </m:oMath>
                </a14:m>
                <a:r>
                  <a:rPr lang="nl-NL" sz="2800" b="1" kern="1200" dirty="0"/>
                  <a:t> 2</a:t>
                </a:r>
              </a:p>
            </p:txBody>
          </p:sp>
        </mc:Choice>
        <mc:Fallback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C72B2A20-4FAD-E6B8-EF4C-B0AA99FB1B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1937" y="2013082"/>
                <a:ext cx="921269" cy="523220"/>
              </a:xfrm>
              <a:prstGeom prst="rect">
                <a:avLst/>
              </a:prstGeom>
              <a:blipFill>
                <a:blip r:embed="rId4"/>
                <a:stretch>
                  <a:fillRect t="-11905" b="-3095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4F92664E-7E40-EDF8-8716-CEADA9E30853}"/>
                  </a:ext>
                </a:extLst>
              </p:cNvPr>
              <p:cNvSpPr txBox="1"/>
              <p:nvPr/>
            </p:nvSpPr>
            <p:spPr>
              <a:xfrm>
                <a:off x="8305795" y="2013083"/>
                <a:ext cx="28807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nl-NL" sz="2800" b="1" dirty="0" smtClean="0"/>
                      <m:t>•</m:t>
                    </m:r>
                  </m:oMath>
                </a14:m>
                <a:r>
                  <a:rPr lang="nl-NL" sz="2800" b="1" kern="1200" dirty="0"/>
                  <a:t> 2              Keer 16</a:t>
                </a:r>
              </a:p>
            </p:txBody>
          </p:sp>
        </mc:Choice>
        <mc:Fallback>
          <p:sp>
            <p:nvSpPr>
              <p:cNvPr id="21" name="Tekstvak 20">
                <a:extLst>
                  <a:ext uri="{FF2B5EF4-FFF2-40B4-BE49-F238E27FC236}">
                    <a16:creationId xmlns:a16="http://schemas.microsoft.com/office/drawing/2014/main" id="{4F92664E-7E40-EDF8-8716-CEADA9E308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5795" y="2013083"/>
                <a:ext cx="2880761" cy="523220"/>
              </a:xfrm>
              <a:prstGeom prst="rect">
                <a:avLst/>
              </a:prstGeom>
              <a:blipFill>
                <a:blip r:embed="rId5"/>
                <a:stretch>
                  <a:fillRect t="-11905" r="-4386" b="-3095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2913550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Hexadecimaal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Wat zou het naar links verschuiven met 1 positie van een hexadecimaal getal voor effect hebben?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157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945896"/>
              </p:ext>
            </p:extLst>
          </p:nvPr>
        </p:nvGraphicFramePr>
        <p:xfrm>
          <a:off x="5659395" y="2283837"/>
          <a:ext cx="1663186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1842954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Hexadecimaal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Nog een keer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158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CB311FF0-F0F3-671F-2A46-0B69F8F3E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589288"/>
              </p:ext>
            </p:extLst>
          </p:nvPr>
        </p:nvGraphicFramePr>
        <p:xfrm>
          <a:off x="5659395" y="2283837"/>
          <a:ext cx="1663186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041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718165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18855" cy="4924242"/>
              </a:xfrm>
            </p:spPr>
            <p:txBody>
              <a:bodyPr>
                <a:normAutofit/>
              </a:bodyPr>
              <a:lstStyle/>
              <a:p>
                <a:r>
                  <a:rPr lang="nl-NL" sz="2800" dirty="0"/>
                  <a:t>Een binair getal van 8 posities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11111111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dirty="0"/>
                  <a:t>) is maximaal 255 decimaal.</a:t>
                </a:r>
              </a:p>
              <a:p>
                <a:r>
                  <a:rPr lang="nl-NL" dirty="0"/>
                  <a:t>Een hexadecimaal getal van 2 posities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FF</m:t>
                        </m:r>
                      </m:e>
                      <m:sub>
                        <m:r>
                          <a:rPr lang="en-US" sz="2800" b="0" i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dirty="0"/>
                  <a:t>) is maximaal 255 decimaal. </a:t>
                </a:r>
                <a:endParaRPr lang="nl-NL" sz="2800" dirty="0"/>
              </a:p>
              <a:p>
                <a:pPr marL="0" indent="0">
                  <a:buNone/>
                </a:pPr>
                <a:endParaRPr lang="nl-NL" sz="2800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:endParaRPr lang="nl-NL" sz="2800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:endParaRPr lang="nl-NL" sz="28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18855" cy="4924242"/>
              </a:xfrm>
              <a:blipFill>
                <a:blip r:embed="rId2"/>
                <a:stretch>
                  <a:fillRect l="-94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159</a:t>
            </a:fld>
            <a:endParaRPr lang="nl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2862435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16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645732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/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b="0" i="0" dirty="0" smtClean="0"/>
                          <m:t>63.742</m:t>
                        </m:r>
                      </m:e>
                      <m:sub>
                        <m:r>
                          <a:rPr lang="nl-NL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6 • 10.000</a:t>
                </a:r>
                <a:endParaRPr lang="nl-NL" sz="28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blipFill>
                <a:blip r:embed="rId3"/>
                <a:stretch>
                  <a:fillRect l="-980" t="-14286" b="-2857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0718073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18855" cy="4924242"/>
              </a:xfrm>
            </p:spPr>
            <p:txBody>
              <a:bodyPr>
                <a:normAutofit/>
              </a:bodyPr>
              <a:lstStyle/>
              <a:p>
                <a:r>
                  <a:rPr lang="nl-NL" sz="2800" dirty="0"/>
                  <a:t>Een binair getal van 8 posities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11111111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dirty="0"/>
                  <a:t>) is maximaal 255 decimaal.</a:t>
                </a:r>
              </a:p>
              <a:p>
                <a:r>
                  <a:rPr lang="nl-NL" dirty="0"/>
                  <a:t>Een hexadecimaal getal van 2 posities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FF</m:t>
                        </m:r>
                      </m:e>
                      <m:sub>
                        <m:r>
                          <a:rPr lang="en-US" sz="2800" b="0" i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dirty="0"/>
                  <a:t>) is maximaal 255 decimaal. </a:t>
                </a:r>
              </a:p>
              <a:p>
                <a:r>
                  <a:rPr lang="nl-NL" dirty="0"/>
                  <a:t>Je kunt met 1 hexadecimaal cijfer 4 bits in één keer beschrijven, want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0000 1111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nl-NL" sz="28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en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1111 0000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240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nl-NL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F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endParaRPr lang="nl-NL" sz="2800" dirty="0"/>
              </a:p>
              <a:p>
                <a:pPr marL="0" indent="0">
                  <a:buNone/>
                </a:pPr>
                <a:endParaRPr lang="nl-NL" sz="2800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:endParaRPr lang="nl-NL" sz="2800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:endParaRPr lang="nl-NL" sz="28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18855" cy="4924242"/>
              </a:xfrm>
              <a:blipFill>
                <a:blip r:embed="rId2"/>
                <a:stretch>
                  <a:fillRect l="-94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160</a:t>
            </a:fld>
            <a:endParaRPr lang="nl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333501758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18855" cy="4924242"/>
              </a:xfrm>
            </p:spPr>
            <p:txBody>
              <a:bodyPr>
                <a:normAutofit/>
              </a:bodyPr>
              <a:lstStyle/>
              <a:p>
                <a:r>
                  <a:rPr lang="nl-NL" sz="2800" dirty="0"/>
                  <a:t>Een binair getal van 8 posities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11111111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dirty="0"/>
                  <a:t>) is maximaal 255 decimaal.</a:t>
                </a:r>
              </a:p>
              <a:p>
                <a:r>
                  <a:rPr lang="nl-NL" dirty="0"/>
                  <a:t>Een hexadecimaal getal van 2 posities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FF</m:t>
                        </m:r>
                      </m:e>
                      <m:sub>
                        <m:r>
                          <a:rPr lang="en-US" sz="2800" b="0" i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dirty="0"/>
                  <a:t>) is maximaal 255 decimaal. </a:t>
                </a:r>
              </a:p>
              <a:p>
                <a:r>
                  <a:rPr lang="nl-NL" dirty="0"/>
                  <a:t>Je kunt met 1 hexadecimaal cijfer 4 bits in één keer beschrijven, want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0000 1111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nl-NL" sz="28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en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1111 0000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240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nl-NL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F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endParaRPr lang="nl-NL" sz="2800" dirty="0"/>
              </a:p>
              <a:p>
                <a:pPr marL="0" indent="0">
                  <a:buNone/>
                </a:pPr>
                <a:endParaRPr lang="nl-NL" sz="2800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:endParaRPr lang="nl-NL" sz="2800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:endParaRPr lang="nl-NL" sz="28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18855" cy="4924242"/>
              </a:xfrm>
              <a:blipFill>
                <a:blip r:embed="rId2"/>
                <a:stretch>
                  <a:fillRect l="-94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161</a:t>
            </a:fld>
            <a:endParaRPr lang="nl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el 4">
                <a:extLst>
                  <a:ext uri="{FF2B5EF4-FFF2-40B4-BE49-F238E27FC236}">
                    <a16:creationId xmlns:a16="http://schemas.microsoft.com/office/drawing/2014/main" id="{3848BE34-42CD-2E70-38DF-6B4FF91A64A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032000" y="4347121"/>
              <a:ext cx="8128000" cy="17373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>
                      <a:extLst>
                        <a:ext uri="{9D8B030D-6E8A-4147-A177-3AD203B41FA5}">
                          <a16:colId xmlns:a16="http://schemas.microsoft.com/office/drawing/2014/main" val="2212580655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605435699"/>
                        </a:ext>
                      </a:extLst>
                    </a:gridCol>
                  </a:tblGrid>
                  <a:tr h="370840">
                    <a:tc gridSpan="2">
                      <a:txBody>
                        <a:bodyPr/>
                        <a:lstStyle/>
                        <a:p>
                          <a:r>
                            <a:rPr lang="en-US" sz="3200" dirty="0"/>
                            <a:t>                                      </a:t>
                          </a:r>
                          <a:r>
                            <a:rPr lang="en-US" sz="1600" baseline="0" dirty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sz="3200" b="0" i="0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3200" b="0" i="1" dirty="0" smtClean="0">
                                      <a:latin typeface="Cambria Math" panose="02040503050406030204" pitchFamily="18" charset="0"/>
                                    </a:rPr>
                                    <m:t>255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sub>
                              </m:sSub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nl-NL" sz="3200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03893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3200" dirty="0">
                              <a:latin typeface="+mn-lt"/>
                            </a:rPr>
                            <a:t>F</a:t>
                          </a:r>
                          <a:endParaRPr lang="nl-NL" sz="32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3200" dirty="0" smtClean="0">
                                        <a:latin typeface="+mn-lt"/>
                                      </a:rPr>
                                      <m:t>F</m:t>
                                    </m:r>
                                  </m:e>
                                  <m:sub>
                                    <m:r>
                                      <a:rPr lang="en-US" sz="3200" b="0" i="0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nl-NL" sz="3200" dirty="0">
                            <a:latin typeface="+mn-lt"/>
                            <a:cs typeface="Calibri Light" panose="020F03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38315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3200" dirty="0"/>
                            <a:t>1111</a:t>
                          </a:r>
                          <a:endParaRPr lang="nl-NL" sz="3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1111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nl-NL" sz="32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022414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el 4">
                <a:extLst>
                  <a:ext uri="{FF2B5EF4-FFF2-40B4-BE49-F238E27FC236}">
                    <a16:creationId xmlns:a16="http://schemas.microsoft.com/office/drawing/2014/main" id="{3848BE34-42CD-2E70-38DF-6B4FF91A64A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032000" y="4347121"/>
              <a:ext cx="8128000" cy="17373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>
                      <a:extLst>
                        <a:ext uri="{9D8B030D-6E8A-4147-A177-3AD203B41FA5}">
                          <a16:colId xmlns:a16="http://schemas.microsoft.com/office/drawing/2014/main" val="2212580655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605435699"/>
                        </a:ext>
                      </a:extLst>
                    </a:gridCol>
                  </a:tblGrid>
                  <a:tr h="579120">
                    <a:tc gridSpan="2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>
                        <a:blipFill>
                          <a:blip r:embed="rId3"/>
                          <a:stretch>
                            <a:fillRect l="-75" t="-1053" r="-300" b="-23473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nl-NL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0389329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3200" dirty="0">
                              <a:latin typeface="+mn-lt"/>
                            </a:rPr>
                            <a:t>F</a:t>
                          </a:r>
                          <a:endParaRPr lang="nl-NL" sz="32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>
                        <a:blipFill>
                          <a:blip r:embed="rId3"/>
                          <a:stretch>
                            <a:fillRect l="-100150" t="-100000" r="-600" b="-1322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38315986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pPr marL="0" marR="0" lvl="0" indent="0" algn="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3200" dirty="0"/>
                            <a:t>1111</a:t>
                          </a:r>
                          <a:endParaRPr lang="nl-NL" sz="3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>
                        <a:blipFill>
                          <a:blip r:embed="rId3"/>
                          <a:stretch>
                            <a:fillRect l="-100150" t="-202105" r="-600" b="-336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0224140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41175251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18855" cy="4924242"/>
              </a:xfrm>
            </p:spPr>
            <p:txBody>
              <a:bodyPr>
                <a:normAutofit/>
              </a:bodyPr>
              <a:lstStyle/>
              <a:p>
                <a:r>
                  <a:rPr lang="nl-NL" sz="2800" dirty="0"/>
                  <a:t>Een binair getal van 8 posities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11111111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dirty="0"/>
                  <a:t>) is maximaal 255 decimaal.</a:t>
                </a:r>
              </a:p>
              <a:p>
                <a:r>
                  <a:rPr lang="nl-NL" dirty="0"/>
                  <a:t>Een hexadecimaal getal van 2 posities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FF</m:t>
                        </m:r>
                      </m:e>
                      <m:sub>
                        <m:r>
                          <a:rPr lang="en-US" sz="2800" b="0" i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dirty="0"/>
                  <a:t>) is maximaal 255 decimaal. </a:t>
                </a:r>
              </a:p>
              <a:p>
                <a:r>
                  <a:rPr lang="nl-NL" dirty="0"/>
                  <a:t>Je kunt met 1 hexadecimaal cijfer 4 bits in één keer beschrijven, want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0000 1111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nl-NL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dirty="0" err="1"/>
                  <a:t>en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1111 0000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240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nl-NL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F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0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  <a:p>
                <a:r>
                  <a:rPr lang="nl-NL" dirty="0"/>
                  <a:t>Verschuiven met 4 bits is hetzelfde als het verschuiven van </a:t>
                </a:r>
                <a:br>
                  <a:rPr lang="nl-NL" dirty="0"/>
                </a:br>
                <a:r>
                  <a:rPr lang="nl-NL" dirty="0"/>
                  <a:t>1 hexadecimaal cijfer, want keer 2 • 2 • 2 • 2 = keer 16</a:t>
                </a:r>
                <a:endParaRPr lang="nl-NL" sz="2800" dirty="0"/>
              </a:p>
              <a:p>
                <a:pPr marL="0" indent="0">
                  <a:buNone/>
                </a:pPr>
                <a:endParaRPr lang="nl-NL" sz="2800" dirty="0"/>
              </a:p>
              <a:p>
                <a:pPr marL="0" indent="0">
                  <a:buNone/>
                </a:pPr>
                <a:endParaRPr lang="nl-NL" sz="2800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:endParaRPr lang="nl-NL" sz="2800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:endParaRPr lang="nl-NL" sz="28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18855" cy="4924242"/>
              </a:xfrm>
              <a:blipFill>
                <a:blip r:embed="rId2"/>
                <a:stretch>
                  <a:fillRect l="-94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162</a:t>
            </a:fld>
            <a:endParaRPr lang="nl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el 4">
                <a:extLst>
                  <a:ext uri="{FF2B5EF4-FFF2-40B4-BE49-F238E27FC236}">
                    <a16:creationId xmlns:a16="http://schemas.microsoft.com/office/drawing/2014/main" id="{62B87307-B553-CE68-86ED-9EA87AE3D88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032000" y="4347121"/>
              <a:ext cx="8128000" cy="17373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>
                      <a:extLst>
                        <a:ext uri="{9D8B030D-6E8A-4147-A177-3AD203B41FA5}">
                          <a16:colId xmlns:a16="http://schemas.microsoft.com/office/drawing/2014/main" val="2212580655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605435699"/>
                        </a:ext>
                      </a:extLst>
                    </a:gridCol>
                  </a:tblGrid>
                  <a:tr h="370840">
                    <a:tc gridSpan="2">
                      <a:txBody>
                        <a:bodyPr/>
                        <a:lstStyle/>
                        <a:p>
                          <a:r>
                            <a:rPr lang="en-US" sz="3200" dirty="0"/>
                            <a:t>                                      </a:t>
                          </a:r>
                          <a:r>
                            <a:rPr lang="en-US" sz="1600" baseline="0" dirty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sz="3200" b="0" i="0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3200" b="0" i="1" dirty="0" smtClean="0">
                                      <a:latin typeface="Cambria Math" panose="02040503050406030204" pitchFamily="18" charset="0"/>
                                    </a:rPr>
                                    <m:t>255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sub>
                              </m:sSub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endParaRPr lang="nl-NL" sz="3200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03893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3200" dirty="0">
                              <a:latin typeface="+mn-lt"/>
                            </a:rPr>
                            <a:t>F</a:t>
                          </a:r>
                          <a:endParaRPr lang="nl-NL" sz="32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sz="3200" dirty="0" smtClean="0">
                                        <a:latin typeface="+mn-lt"/>
                                      </a:rPr>
                                      <m:t>F</m:t>
                                    </m:r>
                                  </m:e>
                                  <m:sub>
                                    <m:r>
                                      <a:rPr lang="en-US" sz="3200" b="0" i="0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nl-NL" sz="3200" dirty="0">
                            <a:latin typeface="+mn-lt"/>
                            <a:cs typeface="Calibri Light" panose="020F03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383159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3200" dirty="0"/>
                            <a:t>1111</a:t>
                          </a:r>
                          <a:endParaRPr lang="nl-NL" sz="3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1111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nl-NL" sz="32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022414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el 4">
                <a:extLst>
                  <a:ext uri="{FF2B5EF4-FFF2-40B4-BE49-F238E27FC236}">
                    <a16:creationId xmlns:a16="http://schemas.microsoft.com/office/drawing/2014/main" id="{62B87307-B553-CE68-86ED-9EA87AE3D88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032000" y="4347121"/>
              <a:ext cx="8128000" cy="17373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>
                      <a:extLst>
                        <a:ext uri="{9D8B030D-6E8A-4147-A177-3AD203B41FA5}">
                          <a16:colId xmlns:a16="http://schemas.microsoft.com/office/drawing/2014/main" val="2212580655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605435699"/>
                        </a:ext>
                      </a:extLst>
                    </a:gridCol>
                  </a:tblGrid>
                  <a:tr h="579120">
                    <a:tc gridSpan="2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>
                        <a:blipFill>
                          <a:blip r:embed="rId3"/>
                          <a:stretch>
                            <a:fillRect l="-75" t="-1053" r="-300" b="-23473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nl-NL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70389329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3200" dirty="0">
                              <a:latin typeface="+mn-lt"/>
                            </a:rPr>
                            <a:t>F</a:t>
                          </a:r>
                          <a:endParaRPr lang="nl-NL" sz="32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>
                        <a:blipFill>
                          <a:blip r:embed="rId3"/>
                          <a:stretch>
                            <a:fillRect l="-100150" t="-100000" r="-600" b="-1322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38315986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pPr marL="0" marR="0" lvl="0" indent="0" algn="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3200" dirty="0"/>
                            <a:t>1111</a:t>
                          </a:r>
                          <a:endParaRPr lang="nl-NL" sz="3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>
                        <a:blipFill>
                          <a:blip r:embed="rId3"/>
                          <a:stretch>
                            <a:fillRect l="-100150" t="-202105" r="-600" b="-336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0224140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16693753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163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9" name="Tabel 8">
            <a:extLst>
              <a:ext uri="{FF2B5EF4-FFF2-40B4-BE49-F238E27FC236}">
                <a16:creationId xmlns:a16="http://schemas.microsoft.com/office/drawing/2014/main" id="{CBF4F0CE-B526-1289-9A66-D761E9BA0F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187766"/>
              </p:ext>
            </p:extLst>
          </p:nvPr>
        </p:nvGraphicFramePr>
        <p:xfrm>
          <a:off x="2965622" y="2297747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B479CFCE-D159-0945-9C2F-748D0092A734}"/>
                  </a:ext>
                </a:extLst>
              </p:cNvPr>
              <p:cNvSpPr txBox="1"/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B479CFCE-D159-0945-9C2F-748D0092A7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4928925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164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8488804"/>
                  </p:ext>
                </p:extLst>
              </p:nvPr>
            </p:nvGraphicFramePr>
            <p:xfrm>
              <a:off x="2965622" y="2297747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128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64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32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28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endParaRPr lang="nl-NL" sz="2800" b="1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8504073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8488804"/>
                  </p:ext>
                </p:extLst>
              </p:nvPr>
            </p:nvGraphicFramePr>
            <p:xfrm>
              <a:off x="2965622" y="2297747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128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64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32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183" t="-200000" r="-733" b="-137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850407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kstvak 10">
                <a:extLst>
                  <a:ext uri="{FF2B5EF4-FFF2-40B4-BE49-F238E27FC236}">
                    <a16:creationId xmlns:a16="http://schemas.microsoft.com/office/drawing/2014/main" id="{B2C26BA9-8041-6A52-8B63-94B9A3E3D12B}"/>
                  </a:ext>
                </a:extLst>
              </p:cNvPr>
              <p:cNvSpPr txBox="1"/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1" name="Tekstvak 10">
                <a:extLst>
                  <a:ext uri="{FF2B5EF4-FFF2-40B4-BE49-F238E27FC236}">
                    <a16:creationId xmlns:a16="http://schemas.microsoft.com/office/drawing/2014/main" id="{B2C26BA9-8041-6A52-8B63-94B9A3E3D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8894376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165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6962979"/>
                  </p:ext>
                </p:extLst>
              </p:nvPr>
            </p:nvGraphicFramePr>
            <p:xfrm>
              <a:off x="2965622" y="2297747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2000" b="1" i="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28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endParaRPr lang="nl-NL" sz="2800" b="1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8504073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6962979"/>
                  </p:ext>
                </p:extLst>
              </p:nvPr>
            </p:nvGraphicFramePr>
            <p:xfrm>
              <a:off x="2965622" y="2297747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2000" b="1" i="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183" t="-200000" r="-733" b="-137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850407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kstvak 10">
                <a:extLst>
                  <a:ext uri="{FF2B5EF4-FFF2-40B4-BE49-F238E27FC236}">
                    <a16:creationId xmlns:a16="http://schemas.microsoft.com/office/drawing/2014/main" id="{B2C26BA9-8041-6A52-8B63-94B9A3E3D12B}"/>
                  </a:ext>
                </a:extLst>
              </p:cNvPr>
              <p:cNvSpPr txBox="1"/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1" name="Tekstvak 10">
                <a:extLst>
                  <a:ext uri="{FF2B5EF4-FFF2-40B4-BE49-F238E27FC236}">
                    <a16:creationId xmlns:a16="http://schemas.microsoft.com/office/drawing/2014/main" id="{B2C26BA9-8041-6A52-8B63-94B9A3E3D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1826922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166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6902157"/>
                  </p:ext>
                </p:extLst>
              </p:nvPr>
            </p:nvGraphicFramePr>
            <p:xfrm>
              <a:off x="2965622" y="2297747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  <m:r>
                                  <a:rPr lang="en-US" sz="2800" b="1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•</m:t>
                                </m:r>
                                <m:r>
                                  <a:rPr lang="en-US" sz="2800" b="1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nl-NL" sz="2800" b="1" i="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28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endParaRPr lang="nl-NL" sz="2800" b="1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8504073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6902157"/>
                  </p:ext>
                </p:extLst>
              </p:nvPr>
            </p:nvGraphicFramePr>
            <p:xfrm>
              <a:off x="2965622" y="2297747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83" t="-200000" r="-100733" b="-137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183" t="-200000" r="-733" b="-137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850407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kstvak 10">
                <a:extLst>
                  <a:ext uri="{FF2B5EF4-FFF2-40B4-BE49-F238E27FC236}">
                    <a16:creationId xmlns:a16="http://schemas.microsoft.com/office/drawing/2014/main" id="{B2C26BA9-8041-6A52-8B63-94B9A3E3D12B}"/>
                  </a:ext>
                </a:extLst>
              </p:cNvPr>
              <p:cNvSpPr txBox="1"/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1" name="Tekstvak 10">
                <a:extLst>
                  <a:ext uri="{FF2B5EF4-FFF2-40B4-BE49-F238E27FC236}">
                    <a16:creationId xmlns:a16="http://schemas.microsoft.com/office/drawing/2014/main" id="{B2C26BA9-8041-6A52-8B63-94B9A3E3D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1805124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167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8592260"/>
                  </p:ext>
                </p:extLst>
              </p:nvPr>
            </p:nvGraphicFramePr>
            <p:xfrm>
              <a:off x="2965622" y="2297747"/>
              <a:ext cx="6652744" cy="354028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  <m:r>
                                  <a:rPr lang="en-US" sz="2800" b="1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•</m:t>
                                </m:r>
                                <m:r>
                                  <a:rPr lang="en-US" sz="2800" b="1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nl-NL" sz="2800" b="1" i="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28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endParaRPr lang="nl-NL" sz="2800" b="1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85040739"/>
                      </a:ext>
                    </a:extLst>
                  </a:tr>
                  <a:tr h="885071">
                    <a:tc gridSpan="8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2800" b="1" kern="1200" dirty="0">
                              <a:solidFill>
                                <a:schemeClr val="tx1"/>
                              </a:solidFill>
                              <a:ea typeface="+mn-ea"/>
                              <a:cs typeface="+mn-cs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𝟔𝟓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28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endParaRPr lang="nl-NL" sz="2800" b="1" i="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2800" b="1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0203319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8592260"/>
                  </p:ext>
                </p:extLst>
              </p:nvPr>
            </p:nvGraphicFramePr>
            <p:xfrm>
              <a:off x="2965622" y="2297747"/>
              <a:ext cx="6652744" cy="354028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83" t="-200000" r="-100733" b="-10068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183" t="-200000" r="-733" b="-10068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85040739"/>
                      </a:ext>
                    </a:extLst>
                  </a:tr>
                  <a:tr h="885071">
                    <a:tc gridSpan="8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92" t="-302069" r="-366" b="-137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2800" b="1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0203319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kstvak 10">
                <a:extLst>
                  <a:ext uri="{FF2B5EF4-FFF2-40B4-BE49-F238E27FC236}">
                    <a16:creationId xmlns:a16="http://schemas.microsoft.com/office/drawing/2014/main" id="{B2C26BA9-8041-6A52-8B63-94B9A3E3D12B}"/>
                  </a:ext>
                </a:extLst>
              </p:cNvPr>
              <p:cNvSpPr txBox="1"/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1" name="Tekstvak 10">
                <a:extLst>
                  <a:ext uri="{FF2B5EF4-FFF2-40B4-BE49-F238E27FC236}">
                    <a16:creationId xmlns:a16="http://schemas.microsoft.com/office/drawing/2014/main" id="{B2C26BA9-8041-6A52-8B63-94B9A3E3D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8633820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168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965622" y="2297747"/>
              <a:ext cx="6652744" cy="354028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1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  <m:r>
                                  <a:rPr lang="en-US" sz="2800" b="1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•</m:t>
                                </m:r>
                                <m:r>
                                  <a:rPr lang="en-US" sz="2800" b="1" i="1" kern="120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nl-NL" sz="2800" b="1" i="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28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endParaRPr lang="nl-NL" sz="2800" b="1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85040739"/>
                      </a:ext>
                    </a:extLst>
                  </a:tr>
                  <a:tr h="885071">
                    <a:tc gridSpan="8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2800" b="1" kern="1200" dirty="0">
                              <a:solidFill>
                                <a:schemeClr val="tx1"/>
                              </a:solidFill>
                              <a:ea typeface="+mn-ea"/>
                              <a:cs typeface="+mn-cs"/>
                            </a:rPr>
                            <a:t>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𝟔𝟓</m:t>
                                  </m:r>
                                </m:e>
                                <m:sub>
                                  <m:r>
                                    <a:rPr lang="en-US" sz="28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28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endParaRPr lang="nl-NL" sz="2800" b="1" i="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2800" b="1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0203319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965622" y="2297747"/>
              <a:ext cx="6652744" cy="354028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rgbClr val="454C69"/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83" t="-200000" r="-100733" b="-10068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183" t="-200000" r="-733" b="-10068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85040739"/>
                      </a:ext>
                    </a:extLst>
                  </a:tr>
                  <a:tr h="885071">
                    <a:tc gridSpan="8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92" t="-302069" r="-366" b="-137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2800" b="1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0203319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kstvak 10">
                <a:extLst>
                  <a:ext uri="{FF2B5EF4-FFF2-40B4-BE49-F238E27FC236}">
                    <a16:creationId xmlns:a16="http://schemas.microsoft.com/office/drawing/2014/main" id="{B2C26BA9-8041-6A52-8B63-94B9A3E3D12B}"/>
                  </a:ext>
                </a:extLst>
              </p:cNvPr>
              <p:cNvSpPr txBox="1"/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1" name="Tekstvak 10">
                <a:extLst>
                  <a:ext uri="{FF2B5EF4-FFF2-40B4-BE49-F238E27FC236}">
                    <a16:creationId xmlns:a16="http://schemas.microsoft.com/office/drawing/2014/main" id="{B2C26BA9-8041-6A52-8B63-94B9A3E3D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813" y="1668739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326F8F0E-F231-5CD8-9EDF-3788892AD32B}"/>
                  </a:ext>
                </a:extLst>
              </p:cNvPr>
              <p:cNvSpPr txBox="1"/>
              <p:nvPr/>
            </p:nvSpPr>
            <p:spPr>
              <a:xfrm>
                <a:off x="2965622" y="6176964"/>
                <a:ext cx="66527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nl-NL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lang="en-US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𝟎𝟏𝟏𝟎</m:t>
                        </m:r>
                        <m:r>
                          <a:rPr lang="en-US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 </m:t>
                        </m:r>
                        <m:r>
                          <a:rPr lang="en-US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𝟎𝟏𝟎𝟏</m:t>
                        </m:r>
                      </m:e>
                      <m:sub>
                        <m:r>
                          <a:rPr lang="en-US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nl-NL" sz="2000" b="1" kern="1200" dirty="0">
                    <a:solidFill>
                      <a:schemeClr val="tx1"/>
                    </a:solidFill>
                    <a:ea typeface="+mn-ea"/>
                    <a:cs typeface="+mn-cs"/>
                  </a:rPr>
                  <a:t> =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lang="en-US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𝟔𝟓</m:t>
                        </m:r>
                      </m:e>
                      <m:sub>
                        <m:r>
                          <a:rPr lang="en-US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𝟏𝟔</m:t>
                        </m:r>
                      </m:sub>
                    </m:sSub>
                  </m:oMath>
                </a14:m>
                <a:endParaRPr lang="nl-NL" sz="2000" b="1" kern="1200" dirty="0">
                  <a:solidFill>
                    <a:schemeClr val="tx1"/>
                  </a:solidFill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326F8F0E-F231-5CD8-9EDF-3788892AD3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5622" y="6176964"/>
                <a:ext cx="6652744" cy="400110"/>
              </a:xfrm>
              <a:prstGeom prst="rect">
                <a:avLst/>
              </a:prstGeom>
              <a:blipFill>
                <a:blip r:embed="rId4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3425449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169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6B6FF518-2988-BC4F-6347-186F5A86B0A0}"/>
              </a:ext>
            </a:extLst>
          </p:cNvPr>
          <p:cNvGraphicFramePr>
            <a:graphicFrameLocks noGrp="1"/>
          </p:cNvGraphicFramePr>
          <p:nvPr/>
        </p:nvGraphicFramePr>
        <p:xfrm>
          <a:off x="2965622" y="1252720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 • 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 • 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 • 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 • 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229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43754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17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060142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/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b="0" i="0" dirty="0" smtClean="0"/>
                          <m:t>63.742</m:t>
                        </m:r>
                      </m:e>
                      <m:sub>
                        <m:r>
                          <a:rPr lang="nl-NL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6 • 10.000 + 3 • 1.000</a:t>
                </a:r>
                <a:endParaRPr lang="nl-NL" sz="28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blipFill>
                <a:blip r:embed="rId3"/>
                <a:stretch>
                  <a:fillRect l="-980" t="-14286" b="-2857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2445120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170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965622" y="1252720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𝟏𝟒</m:t>
                                  </m:r>
                                </m:e>
                                <m:sub>
                                  <m:r>
                                    <a:rPr lang="en-US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44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𝐄</m:t>
                                  </m:r>
                                </m:e>
                                <m:sub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endParaRPr lang="nl-NL" sz="4400" b="1" i="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?</a:t>
                          </a: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322996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6469899"/>
                  </p:ext>
                </p:extLst>
              </p:nvPr>
            </p:nvGraphicFramePr>
            <p:xfrm>
              <a:off x="2965622" y="1252720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83" t="-200000" r="-100733" b="-2534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?</a:t>
                          </a: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322996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29870922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171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965622" y="1252720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𝟏𝟒</m:t>
                                  </m:r>
                                </m:e>
                                <m:sub>
                                  <m:r>
                                    <a:rPr lang="en-US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44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𝐄</m:t>
                                  </m:r>
                                </m:e>
                                <m:sub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endParaRPr lang="nl-NL" sz="4400" b="1" i="0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e>
                                <m:sub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44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</a:t>
                          </a:r>
                          <a:r>
                            <a:rPr lang="nl-NL" sz="4400" b="1" kern="1200" baseline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e>
                                <m:sub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322996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0506115"/>
                  </p:ext>
                </p:extLst>
              </p:nvPr>
            </p:nvGraphicFramePr>
            <p:xfrm>
              <a:off x="2965622" y="1252720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83" t="-200000" r="-100733" b="-2534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183" t="-200000" r="-733" b="-2534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322996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283631227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172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965622" y="1252720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𝟏𝟒</m:t>
                                  </m:r>
                                </m:e>
                                <m:sub>
                                  <m:r>
                                    <a:rPr lang="en-US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44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𝐄</m:t>
                                  </m:r>
                                </m:e>
                                <m:sub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endParaRPr lang="nl-NL" sz="4400" b="1" i="0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e>
                                <m:sub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𝟏𝟎</m:t>
                                  </m:r>
                                </m:sub>
                              </m:sSub>
                            </m:oMath>
                          </a14:m>
                          <a:r>
                            <a:rPr lang="nl-NL" sz="4400" b="1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</a:t>
                          </a:r>
                          <a:r>
                            <a:rPr lang="nl-NL" sz="4400" b="1" kern="1200" baseline="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nl-NL" sz="4400" b="1" i="1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𝟑</m:t>
                                  </m:r>
                                </m:e>
                                <m:sub>
                                  <m:r>
                                    <a:rPr lang="en-US" sz="4400" b="1" i="0" kern="120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𝟏𝟔</m:t>
                                  </m:r>
                                </m:sub>
                              </m:sSub>
                            </m:oMath>
                          </a14:m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322996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 8">
                <a:extLst>
                  <a:ext uri="{FF2B5EF4-FFF2-40B4-BE49-F238E27FC236}">
                    <a16:creationId xmlns:a16="http://schemas.microsoft.com/office/drawing/2014/main" id="{6B6FF518-2988-BC4F-6347-186F5A86B0A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965622" y="1252720"/>
              <a:ext cx="6652744" cy="2655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1593">
                      <a:extLst>
                        <a:ext uri="{9D8B030D-6E8A-4147-A177-3AD203B41FA5}">
                          <a16:colId xmlns:a16="http://schemas.microsoft.com/office/drawing/2014/main" val="2240802713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6195544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727314541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1660599687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70039006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605219635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385410224"/>
                        </a:ext>
                      </a:extLst>
                    </a:gridCol>
                    <a:gridCol w="831593">
                      <a:extLst>
                        <a:ext uri="{9D8B030D-6E8A-4147-A177-3AD203B41FA5}">
                          <a16:colId xmlns:a16="http://schemas.microsoft.com/office/drawing/2014/main" val="837411904"/>
                        </a:ext>
                      </a:extLst>
                    </a:gridCol>
                  </a:tblGrid>
                  <a:tr h="88507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0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 • 16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8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nl-NL" sz="2800" dirty="0">
                              <a:solidFill>
                                <a:schemeClr val="tx1">
                                  <a:lumMod val="50000"/>
                                  <a:lumOff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10439890"/>
                      </a:ext>
                    </a:extLst>
                  </a:tr>
                  <a:tr h="885071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0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r>
                            <a:rPr lang="nl-NL" sz="4400" b="1" kern="120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2691122"/>
                      </a:ext>
                    </a:extLst>
                  </a:tr>
                  <a:tr h="885071"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83" t="-200000" r="-100733" b="-2534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gridSpan="4">
                      <a:txBody>
                        <a:bodyPr/>
                        <a:lstStyle/>
                        <a:p>
                          <a:endParaRPr lang="nl-NL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100183" t="-200000" r="-733" b="-2534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algn="ctr" defTabSz="914400" rtl="0" eaLnBrk="1" latinLnBrk="0" hangingPunct="1"/>
                          <a:endParaRPr lang="nl-NL" sz="4400" b="1" kern="120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rgbClr val="0070C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3322996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796D2A2-4302-7866-8779-C3226E362258}"/>
                  </a:ext>
                </a:extLst>
              </p:cNvPr>
              <p:cNvSpPr txBox="1"/>
              <p:nvPr/>
            </p:nvSpPr>
            <p:spPr>
              <a:xfrm>
                <a:off x="2965622" y="4087318"/>
                <a:ext cx="66527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nl-NL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lang="en-US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𝟏𝟏𝟏𝟎</m:t>
                        </m:r>
                        <m:r>
                          <a:rPr lang="en-US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 </m:t>
                        </m:r>
                        <m:r>
                          <a:rPr lang="en-US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𝟎𝟎𝟏𝟏</m:t>
                        </m:r>
                      </m:e>
                      <m:sub>
                        <m:r>
                          <a:rPr lang="en-US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nl-NL" sz="2000" b="1" kern="1200" dirty="0">
                    <a:solidFill>
                      <a:schemeClr val="tx1"/>
                    </a:solidFill>
                    <a:ea typeface="+mn-ea"/>
                    <a:cs typeface="+mn-cs"/>
                  </a:rPr>
                  <a:t> =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0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lang="en-US" sz="20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𝐄𝟑</m:t>
                        </m:r>
                      </m:e>
                      <m:sub>
                        <m:r>
                          <a:rPr lang="en-US" sz="20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𝟏𝟔</m:t>
                        </m:r>
                      </m:sub>
                    </m:sSub>
                  </m:oMath>
                </a14:m>
                <a:endParaRPr lang="nl-NL" sz="2000" b="1" kern="1200" dirty="0">
                  <a:solidFill>
                    <a:schemeClr val="tx1"/>
                  </a:solidFill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796D2A2-4302-7866-8779-C3226E362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5622" y="4087318"/>
                <a:ext cx="6652744" cy="400110"/>
              </a:xfrm>
              <a:prstGeom prst="rect">
                <a:avLst/>
              </a:prstGeom>
              <a:blipFill>
                <a:blip r:embed="rId3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4070564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173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/>
              <p:nvPr/>
            </p:nvSpPr>
            <p:spPr>
              <a:xfrm>
                <a:off x="1484415" y="1187540"/>
                <a:ext cx="9524011" cy="9541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Wat is het hexadecimale equivalent van het getal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100110110011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?</a:t>
                </a: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415" y="1187540"/>
                <a:ext cx="9524011" cy="954107"/>
              </a:xfrm>
              <a:prstGeom prst="rect">
                <a:avLst/>
              </a:prstGeom>
              <a:blipFill>
                <a:blip r:embed="rId2"/>
                <a:stretch>
                  <a:fillRect l="-1333" t="-6579" b="-1710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8495585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174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/>
              <p:nvPr/>
            </p:nvSpPr>
            <p:spPr>
              <a:xfrm>
                <a:off x="1484415" y="1187540"/>
                <a:ext cx="9524011" cy="18158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Wat is het hexadecimale equivalent van het getal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100110110011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?</a:t>
                </a:r>
                <a:b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nl-NL" sz="2800" b="1" u="sng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Antwoord:</a:t>
                </a: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415" y="1187540"/>
                <a:ext cx="9524011" cy="1815882"/>
              </a:xfrm>
              <a:prstGeom prst="rect">
                <a:avLst/>
              </a:prstGeom>
              <a:blipFill>
                <a:blip r:embed="rId2"/>
                <a:stretch>
                  <a:fillRect l="-1333" t="-3472" b="-833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650082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175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/>
              <p:nvPr/>
            </p:nvSpPr>
            <p:spPr>
              <a:xfrm>
                <a:off x="1484415" y="1187540"/>
                <a:ext cx="9524011" cy="26776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Wat is het hexadecimale equivalent van het getal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100110110011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?</a:t>
                </a:r>
                <a:b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nl-NL" sz="2800" b="1" u="sng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Antwoord:</a:t>
                </a:r>
                <a:br>
                  <a:rPr lang="nl-NL" sz="2800" b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b="1" kern="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Verdelen in binaire blokken van 4 bits:</a:t>
                </a: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415" y="1187540"/>
                <a:ext cx="9524011" cy="2677656"/>
              </a:xfrm>
              <a:prstGeom prst="rect">
                <a:avLst/>
              </a:prstGeom>
              <a:blipFill>
                <a:blip r:embed="rId2"/>
                <a:stretch>
                  <a:fillRect l="-1333" t="-2358" b="-518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70039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176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/>
              <p:nvPr/>
            </p:nvSpPr>
            <p:spPr>
              <a:xfrm>
                <a:off x="1484415" y="1187540"/>
                <a:ext cx="9524011" cy="31085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Wat is het hexadecimale equivalent van het getal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100110110011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?</a:t>
                </a:r>
                <a:b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nl-NL" sz="2800" b="1" u="sng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Antwoord:</a:t>
                </a:r>
                <a:br>
                  <a:rPr lang="nl-NL" sz="2800" b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b="1" kern="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Verdelen in binaire blokken van 4 bits: </a:t>
                </a:r>
                <a:br>
                  <a:rPr lang="nl-NL" sz="2800" i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nl-NL" sz="2800" i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1011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0011</m:t>
                        </m:r>
                      </m:e>
                      <m:sub>
                        <m:r>
                          <a:rPr lang="nl-NL" sz="2800" i="1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415" y="1187540"/>
                <a:ext cx="9524011" cy="3108543"/>
              </a:xfrm>
              <a:prstGeom prst="rect">
                <a:avLst/>
              </a:prstGeom>
              <a:blipFill>
                <a:blip r:embed="rId2"/>
                <a:stretch>
                  <a:fillRect l="-1333" t="-2033" r="-800" b="-447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6948886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177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/>
              <p:nvPr/>
            </p:nvSpPr>
            <p:spPr>
              <a:xfrm>
                <a:off x="1484415" y="1187540"/>
                <a:ext cx="9524011" cy="3970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Wat is het hexadecimale equivalent van het getal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100110110011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?</a:t>
                </a:r>
                <a:b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nl-NL" sz="2800" b="1" u="sng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Antwoord:</a:t>
                </a:r>
                <a:br>
                  <a:rPr lang="nl-NL" sz="2800" b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b="1" kern="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Verdelen in binaire blokken van 4 bits: </a:t>
                </a:r>
                <a:br>
                  <a:rPr lang="nl-NL" sz="2800" i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nl-NL" sz="2800" i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1011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0011</m:t>
                        </m:r>
                      </m:e>
                      <m:sub>
                        <m:r>
                          <a:rPr lang="nl-NL" sz="2800" i="1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b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Blok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</m:t>
                        </m:r>
                      </m:e>
                      <m:sub>
                        <m: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415" y="1187540"/>
                <a:ext cx="9524011" cy="3970318"/>
              </a:xfrm>
              <a:prstGeom prst="rect">
                <a:avLst/>
              </a:prstGeom>
              <a:blipFill>
                <a:blip r:embed="rId2"/>
                <a:stretch>
                  <a:fillRect l="-1333" t="-1592" r="-800" b="-318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9748578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178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/>
              <p:nvPr/>
            </p:nvSpPr>
            <p:spPr>
              <a:xfrm>
                <a:off x="1484415" y="1187540"/>
                <a:ext cx="9524011" cy="3970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Wat is het hexadecimale equivalent van het getal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100110110011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?</a:t>
                </a:r>
                <a:b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nl-NL" sz="2800" b="1" u="sng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Antwoord:</a:t>
                </a:r>
                <a:br>
                  <a:rPr lang="nl-NL" sz="2800" b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b="1" kern="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Verdelen in binaire blokken van 4 bits: </a:t>
                </a:r>
                <a:br>
                  <a:rPr lang="nl-NL" sz="2800" i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nl-NL" sz="2800" i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1011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0011</m:t>
                        </m:r>
                      </m:e>
                      <m:sub>
                        <m:r>
                          <a:rPr lang="nl-NL" sz="2800" i="1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b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Blok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</m:t>
                        </m:r>
                      </m:e>
                      <m:sub>
                        <m: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blok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1011</m:t>
                        </m:r>
                      </m:e>
                      <m:sub>
                        <m:r>
                          <a:rPr lang="nl-NL" sz="2800" i="1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415" y="1187540"/>
                <a:ext cx="9524011" cy="3970318"/>
              </a:xfrm>
              <a:prstGeom prst="rect">
                <a:avLst/>
              </a:prstGeom>
              <a:blipFill>
                <a:blip r:embed="rId2"/>
                <a:stretch>
                  <a:fillRect l="-1333" t="-1592" r="-800" b="-318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6698873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179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/>
              <p:nvPr/>
            </p:nvSpPr>
            <p:spPr>
              <a:xfrm>
                <a:off x="1484415" y="1187540"/>
                <a:ext cx="9524011" cy="3970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Wat is het hexadecimale equivalent van het getal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100110110011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?</a:t>
                </a:r>
                <a:b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nl-NL" sz="2800" b="1" u="sng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Antwoord:</a:t>
                </a:r>
                <a:br>
                  <a:rPr lang="nl-NL" sz="2800" b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b="1" kern="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Verdelen in binaire blokken van 4 bits: </a:t>
                </a:r>
                <a:br>
                  <a:rPr lang="nl-NL" sz="2800" i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nl-NL" sz="2800" i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1011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0011</m:t>
                        </m:r>
                      </m:e>
                      <m:sub>
                        <m:r>
                          <a:rPr lang="nl-NL" sz="2800" i="1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b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Blok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</m:t>
                        </m:r>
                      </m:e>
                      <m:sub>
                        <m: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blok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1011</m:t>
                        </m:r>
                      </m:e>
                      <m:sub>
                        <m:r>
                          <a:rPr lang="nl-NL" sz="2800" i="1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en blok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0011</m:t>
                        </m:r>
                      </m:e>
                      <m:sub>
                        <m:r>
                          <a:rPr lang="nl-NL" sz="2800" i="1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415" y="1187540"/>
                <a:ext cx="9524011" cy="3970318"/>
              </a:xfrm>
              <a:prstGeom prst="rect">
                <a:avLst/>
              </a:prstGeom>
              <a:blipFill>
                <a:blip r:embed="rId2"/>
                <a:stretch>
                  <a:fillRect l="-1333" t="-1592" r="-800" b="-318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9985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18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614699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/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b="0" i="0" dirty="0" smtClean="0"/>
                          <m:t>63.742</m:t>
                        </m:r>
                      </m:e>
                      <m:sub>
                        <m:r>
                          <a:rPr lang="nl-NL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6 • 10.000 + 3 • 1.000 + 7 • 100</a:t>
                </a:r>
                <a:endParaRPr lang="nl-NL" sz="28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blipFill>
                <a:blip r:embed="rId3"/>
                <a:stretch>
                  <a:fillRect l="-980" t="-14286" b="-2857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907715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180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/>
              <p:nvPr/>
            </p:nvSpPr>
            <p:spPr>
              <a:xfrm>
                <a:off x="1484415" y="1187540"/>
                <a:ext cx="9524011" cy="48320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Wat is het hexadecimale equivalent van het getal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100110110011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?</a:t>
                </a:r>
                <a:b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r>
                  <a:rPr lang="nl-NL" sz="2800" b="1" u="sng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Antwoord:</a:t>
                </a:r>
                <a:br>
                  <a:rPr lang="nl-NL" sz="2800" b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b="1" kern="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Verdelen in binaire blokken van 4 bits: </a:t>
                </a:r>
                <a:br>
                  <a:rPr lang="nl-NL" sz="2800" i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nl-NL" sz="2800" i="1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      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</m:t>
                        </m:r>
                      </m:e>
                      <m:sub>
                        <m:r>
                          <a:rPr lang="nl-NL" sz="2800" b="0" i="1" kern="0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1011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0011</m:t>
                        </m:r>
                      </m:e>
                      <m:sub>
                        <m:r>
                          <a:rPr lang="nl-NL" sz="2800" i="1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b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Blok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1001</m:t>
                        </m:r>
                      </m:e>
                      <m:sub>
                        <m: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blok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1011</m:t>
                        </m:r>
                      </m:e>
                      <m:sub>
                        <m:r>
                          <a:rPr lang="nl-NL" sz="2800" i="1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en blok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0011</m:t>
                        </m:r>
                      </m:e>
                      <m:sub>
                        <m:r>
                          <a:rPr lang="nl-NL" sz="2800" i="1" kern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sz="2800" kern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b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:endParaRPr lang="nl-NL" sz="2800" kern="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Het hexadecimale getal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2800" b="0" i="0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nl-NL" sz="2800" b="0" i="0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nl-NL" sz="2800" b="0" i="0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  <m:sub>
                        <m:r>
                          <a:rPr lang="nl-NL" sz="2800" b="0" i="1" kern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2800" kern="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.</a:t>
                </a:r>
                <a:endParaRPr lang="nl-NL" sz="2800" kern="100" dirty="0">
                  <a:effectLst/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D21F3F5C-A030-16B7-1619-55E8F3C17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415" y="1187540"/>
                <a:ext cx="9524011" cy="4832092"/>
              </a:xfrm>
              <a:prstGeom prst="rect">
                <a:avLst/>
              </a:prstGeom>
              <a:blipFill>
                <a:blip r:embed="rId2"/>
                <a:stretch>
                  <a:fillRect l="-1333" t="-1312" r="-800" b="-262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7848985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En andersom?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181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6B6FF518-2988-BC4F-6347-186F5A86B0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523985"/>
              </p:ext>
            </p:extLst>
          </p:nvPr>
        </p:nvGraphicFramePr>
        <p:xfrm>
          <a:off x="1161535" y="126976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229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0487647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En andersom?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182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6B6FF518-2988-BC4F-6347-186F5A86B0A0}"/>
              </a:ext>
            </a:extLst>
          </p:cNvPr>
          <p:cNvGraphicFramePr>
            <a:graphicFrameLocks noGrp="1"/>
          </p:cNvGraphicFramePr>
          <p:nvPr/>
        </p:nvGraphicFramePr>
        <p:xfrm>
          <a:off x="1161535" y="126976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2299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/>
              <p:nvPr/>
            </p:nvSpPr>
            <p:spPr>
              <a:xfrm>
                <a:off x="8285889" y="1103323"/>
                <a:ext cx="32251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𝐄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sz="2800" b="1" i="0" kern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nl-NL" sz="2800" b="1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5889" y="1103323"/>
                <a:ext cx="3225114" cy="523220"/>
              </a:xfrm>
              <a:prstGeom prst="rect">
                <a:avLst/>
              </a:prstGeom>
              <a:blipFill>
                <a:blip r:embed="rId2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0575671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En andersom?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183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6B6FF518-2988-BC4F-6347-186F5A86B0A0}"/>
              </a:ext>
            </a:extLst>
          </p:cNvPr>
          <p:cNvGraphicFramePr>
            <a:graphicFrameLocks noGrp="1"/>
          </p:cNvGraphicFramePr>
          <p:nvPr/>
        </p:nvGraphicFramePr>
        <p:xfrm>
          <a:off x="1161535" y="126976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2299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/>
              <p:nvPr/>
            </p:nvSpPr>
            <p:spPr>
              <a:xfrm>
                <a:off x="8285889" y="1103323"/>
                <a:ext cx="3225114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𝐄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sz="2800" b="1" i="0" kern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en-US" sz="2800" b="1" dirty="0">
                  <a:latin typeface="Cambria Math" panose="02040503050406030204" pitchFamily="18" charset="0"/>
                </a:endParaRPr>
              </a:p>
              <a:p>
                <a:br>
                  <a:rPr lang="nl-NL" sz="2800" b="1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8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b="1" dirty="0"/>
                  <a:t>= 8 + 4 + 2</a:t>
                </a:r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5889" y="1103323"/>
                <a:ext cx="3225114" cy="1384995"/>
              </a:xfrm>
              <a:prstGeom prst="rect">
                <a:avLst/>
              </a:prstGeom>
              <a:blipFill>
                <a:blip r:embed="rId2"/>
                <a:stretch>
                  <a:fillRect t="-4405" b="-1189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0750734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En andersom?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184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6B6FF518-2988-BC4F-6347-186F5A86B0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982389"/>
              </p:ext>
            </p:extLst>
          </p:nvPr>
        </p:nvGraphicFramePr>
        <p:xfrm>
          <a:off x="1161535" y="126976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2299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/>
              <p:nvPr/>
            </p:nvSpPr>
            <p:spPr>
              <a:xfrm>
                <a:off x="8285889" y="1103323"/>
                <a:ext cx="3225114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𝐄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sz="2800" b="1" i="0" kern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en-US" sz="2800" b="1" dirty="0">
                  <a:latin typeface="Cambria Math" panose="02040503050406030204" pitchFamily="18" charset="0"/>
                </a:endParaRPr>
              </a:p>
              <a:p>
                <a:br>
                  <a:rPr lang="nl-NL" sz="2800" b="1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8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b="1" dirty="0"/>
                  <a:t>= 8 + 4 + 2</a:t>
                </a:r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5889" y="1103323"/>
                <a:ext cx="3225114" cy="1384995"/>
              </a:xfrm>
              <a:prstGeom prst="rect">
                <a:avLst/>
              </a:prstGeom>
              <a:blipFill>
                <a:blip r:embed="rId2"/>
                <a:stretch>
                  <a:fillRect t="-4405" b="-1189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0357352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En andersom?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185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6B6FF518-2988-BC4F-6347-186F5A86B0A0}"/>
              </a:ext>
            </a:extLst>
          </p:cNvPr>
          <p:cNvGraphicFramePr>
            <a:graphicFrameLocks noGrp="1"/>
          </p:cNvGraphicFramePr>
          <p:nvPr/>
        </p:nvGraphicFramePr>
        <p:xfrm>
          <a:off x="1161535" y="126976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2299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/>
              <p:nvPr/>
            </p:nvSpPr>
            <p:spPr>
              <a:xfrm>
                <a:off x="8285889" y="1103323"/>
                <a:ext cx="3225114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𝐄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sz="2800" b="1" i="0" kern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en-US" sz="2800" b="1" dirty="0">
                  <a:latin typeface="Cambria Math" panose="02040503050406030204" pitchFamily="18" charset="0"/>
                </a:endParaRPr>
              </a:p>
              <a:p>
                <a:br>
                  <a:rPr lang="nl-NL" sz="2800" b="1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8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b="1" dirty="0"/>
                  <a:t>= 8 + 4 + 2</a:t>
                </a:r>
              </a:p>
              <a:p>
                <a:endParaRPr lang="nl-NL" sz="2800" b="1" dirty="0"/>
              </a:p>
              <a:p>
                <a:endParaRPr lang="nl-NL" sz="2800" b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𝐀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sz="2800" b="1" i="0" kern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𝟏𝟎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nl-NL" sz="2800" b="1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5889" y="1103323"/>
                <a:ext cx="3225114" cy="2677656"/>
              </a:xfrm>
              <a:prstGeom prst="rect">
                <a:avLst/>
              </a:prstGeom>
              <a:blipFill>
                <a:blip r:embed="rId2"/>
                <a:stretch>
                  <a:fillRect t="-2278" b="-569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9960864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En andersom?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186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6B6FF518-2988-BC4F-6347-186F5A86B0A0}"/>
              </a:ext>
            </a:extLst>
          </p:cNvPr>
          <p:cNvGraphicFramePr>
            <a:graphicFrameLocks noGrp="1"/>
          </p:cNvGraphicFramePr>
          <p:nvPr/>
        </p:nvGraphicFramePr>
        <p:xfrm>
          <a:off x="1161535" y="126976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2299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/>
              <p:nvPr/>
            </p:nvSpPr>
            <p:spPr>
              <a:xfrm>
                <a:off x="8285889" y="1103323"/>
                <a:ext cx="3225114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𝐄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sz="2800" b="1" i="0" kern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en-US" sz="2800" b="1" dirty="0">
                  <a:latin typeface="Cambria Math" panose="02040503050406030204" pitchFamily="18" charset="0"/>
                </a:endParaRPr>
              </a:p>
              <a:p>
                <a:br>
                  <a:rPr lang="nl-NL" sz="2800" b="1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8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b="1" dirty="0"/>
                  <a:t>= 8 + 4 + 2</a:t>
                </a:r>
              </a:p>
              <a:p>
                <a:endParaRPr lang="nl-NL" sz="2800" b="1" dirty="0"/>
              </a:p>
              <a:p>
                <a:endParaRPr lang="nl-NL" sz="2800" b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𝐀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sz="2800" b="1" i="0" kern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𝟏𝟎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nl-NL" sz="2800" b="1" dirty="0"/>
              </a:p>
              <a:p>
                <a:endParaRPr lang="nl-NL" sz="2800" b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  <m:sub>
                        <m:r>
                          <a:rPr lang="en-US" sz="2800" b="1"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sz="28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b="1" dirty="0"/>
                  <a:t>= 8 + 0 + 2</a:t>
                </a:r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5889" y="1103323"/>
                <a:ext cx="3225114" cy="3539430"/>
              </a:xfrm>
              <a:prstGeom prst="rect">
                <a:avLst/>
              </a:prstGeom>
              <a:blipFill>
                <a:blip r:embed="rId2"/>
                <a:stretch>
                  <a:fillRect t="-1721" b="-39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2236127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En andersom?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187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6B6FF518-2988-BC4F-6347-186F5A86B0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410268"/>
              </p:ext>
            </p:extLst>
          </p:nvPr>
        </p:nvGraphicFramePr>
        <p:xfrm>
          <a:off x="1161535" y="126976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2299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/>
              <p:nvPr/>
            </p:nvSpPr>
            <p:spPr>
              <a:xfrm>
                <a:off x="8285889" y="1103323"/>
                <a:ext cx="3225114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𝐄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sz="2800" b="1" i="0" kern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en-US" sz="2800" b="1" dirty="0">
                  <a:latin typeface="Cambria Math" panose="02040503050406030204" pitchFamily="18" charset="0"/>
                </a:endParaRPr>
              </a:p>
              <a:p>
                <a:br>
                  <a:rPr lang="nl-NL" sz="2800" b="1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8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b="1" dirty="0"/>
                  <a:t>= 8 + 4 + 2</a:t>
                </a:r>
              </a:p>
              <a:p>
                <a:endParaRPr lang="nl-NL" sz="2800" b="1" dirty="0"/>
              </a:p>
              <a:p>
                <a:endParaRPr lang="nl-NL" sz="2800" b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𝐀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sz="2800" b="1" i="0" kern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𝟏𝟎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nl-NL" sz="2800" b="1" dirty="0"/>
              </a:p>
              <a:p>
                <a:endParaRPr lang="nl-NL" sz="2800" b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  <m:sub>
                        <m:r>
                          <a:rPr lang="en-US" sz="2800" b="1"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sz="28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b="1" dirty="0"/>
                  <a:t>= 8 + 0 + 2</a:t>
                </a:r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5889" y="1103323"/>
                <a:ext cx="3225114" cy="3539430"/>
              </a:xfrm>
              <a:prstGeom prst="rect">
                <a:avLst/>
              </a:prstGeom>
              <a:blipFill>
                <a:blip r:embed="rId2"/>
                <a:stretch>
                  <a:fillRect t="-1721" b="-39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2379691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En andersom?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28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188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6B6FF518-2988-BC4F-6347-186F5A86B0A0}"/>
              </a:ext>
            </a:extLst>
          </p:cNvPr>
          <p:cNvGraphicFramePr>
            <a:graphicFrameLocks noGrp="1"/>
          </p:cNvGraphicFramePr>
          <p:nvPr/>
        </p:nvGraphicFramePr>
        <p:xfrm>
          <a:off x="1161535" y="1269765"/>
          <a:ext cx="6652744" cy="265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22408027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6195544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727314541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605996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70039006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60521963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85410224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837411904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1x16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439890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691122"/>
                  </a:ext>
                </a:extLst>
              </a:tr>
              <a:tr h="885071"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22996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/>
              <p:nvPr/>
            </p:nvSpPr>
            <p:spPr>
              <a:xfrm>
                <a:off x="8285889" y="1103323"/>
                <a:ext cx="3225114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𝐄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sz="2800" b="1" i="0" kern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en-US" sz="2800" b="1" dirty="0">
                  <a:latin typeface="Cambria Math" panose="02040503050406030204" pitchFamily="18" charset="0"/>
                </a:endParaRPr>
              </a:p>
              <a:p>
                <a:br>
                  <a:rPr lang="nl-NL" sz="2800" b="1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𝟏𝟒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sz="28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b="1" dirty="0"/>
                  <a:t>= 8 + 4 + 2</a:t>
                </a:r>
              </a:p>
              <a:p>
                <a:endParaRPr lang="nl-NL" sz="2800" b="1" dirty="0"/>
              </a:p>
              <a:p>
                <a:endParaRPr lang="nl-NL" sz="2800" b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𝐀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sz="2800" b="1" i="0" kern="12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𝟏𝟎</m:t>
                        </m:r>
                      </m:e>
                      <m:sub>
                        <m:r>
                          <a:rPr lang="en-US" sz="2800" b="1" i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endParaRPr lang="nl-NL" sz="2800" b="1" dirty="0"/>
              </a:p>
              <a:p>
                <a:endParaRPr lang="nl-NL" sz="2800" b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  <m:sub>
                        <m:r>
                          <a:rPr lang="en-US" sz="2800" b="1"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sz="28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b="1" dirty="0"/>
                  <a:t>= 8 + 0 + 2</a:t>
                </a:r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C2B9C8E4-B012-1074-6703-7A8797D8C0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5889" y="1103323"/>
                <a:ext cx="3225114" cy="3539430"/>
              </a:xfrm>
              <a:prstGeom prst="rect">
                <a:avLst/>
              </a:prstGeom>
              <a:blipFill>
                <a:blip r:embed="rId2"/>
                <a:stretch>
                  <a:fillRect t="-1721" b="-39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D3DC6FC6-77C2-FA60-EAA4-0F2B58117D20}"/>
                  </a:ext>
                </a:extLst>
              </p:cNvPr>
              <p:cNvSpPr txBox="1"/>
              <p:nvPr/>
            </p:nvSpPr>
            <p:spPr>
              <a:xfrm>
                <a:off x="1161535" y="4850915"/>
                <a:ext cx="66527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𝐄𝐀</m:t>
                        </m:r>
                      </m:e>
                      <m:sub>
                        <m:r>
                          <a:rPr lang="en-US" sz="2800" b="1" i="0" kern="120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𝟏𝟔</m:t>
                        </m:r>
                      </m:sub>
                    </m:sSub>
                  </m:oMath>
                </a14:m>
                <a:r>
                  <a:rPr lang="nl-NL" sz="2800" b="1" kern="1200" dirty="0">
                    <a:solidFill>
                      <a:schemeClr val="tx1"/>
                    </a:solidFill>
                    <a:ea typeface="+mn-ea"/>
                    <a:cs typeface="+mn-cs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𝟏𝟏𝟏𝟎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𝟏𝟎𝟏𝟎</m:t>
                        </m:r>
                      </m:e>
                      <m:sub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nl-NL" sz="2800" b="1" kern="1200" dirty="0">
                  <a:solidFill>
                    <a:schemeClr val="tx1"/>
                  </a:solidFill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D3DC6FC6-77C2-FA60-EAA4-0F2B58117D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535" y="4850915"/>
                <a:ext cx="6652744" cy="523220"/>
              </a:xfrm>
              <a:prstGeom prst="rect">
                <a:avLst/>
              </a:prstGeom>
              <a:blipFill>
                <a:blip r:embed="rId3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5522403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189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130767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19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335618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/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b="0" i="0" dirty="0" smtClean="0"/>
                          <m:t>63.742</m:t>
                        </m:r>
                      </m:e>
                      <m:sub>
                        <m:r>
                          <a:rPr lang="nl-NL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6 • 10.000 + 3 • 1.000 + 7 • 100 + 4 • 10</a:t>
                </a:r>
                <a:endParaRPr lang="nl-NL" sz="28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blipFill>
                <a:blip r:embed="rId3"/>
                <a:stretch>
                  <a:fillRect l="-980" t="-14286" b="-2857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1273330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C6204-DABA-2445-AB45-4602B4F015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52721"/>
            <a:ext cx="11079145" cy="49242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dirty="0"/>
              <a:t>Vuistregel, zet het om per 4 bits en behoud de volgorde: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190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602447920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8 • 16 + 4 • 16</m:t>
                            </m:r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12 • 16</m:t>
                            </m:r>
                            <m:r>
                              <a:rPr lang="nl-NL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 • 1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191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436568215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8 • 16 + 4 • 16</m:t>
                            </m:r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12 • 16</m:t>
                            </m:r>
                            <m:r>
                              <a:rPr lang="nl-NL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 • 1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192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813040000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8 • 16 + 4 • 16</m:t>
                            </m:r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12 • 16</m:t>
                            </m:r>
                            <m:r>
                              <a:rPr lang="nl-NL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 • 1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193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1107912374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+ 4 • 16</m:t>
                            </m:r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12 • 16</m:t>
                            </m:r>
                            <m:r>
                              <a:rPr lang="nl-NL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 • 1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194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2796629706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12 • 16</m:t>
                            </m:r>
                            <m:r>
                              <a:rPr lang="nl-NL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 • 1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195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2264211979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12 • 16</m:t>
                            </m:r>
                            <m:r>
                              <a:rPr lang="nl-NL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 • 1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196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4199338401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 • 1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197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1297033417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 • 1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198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2055497681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 • 1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199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295421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451835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04593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20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842962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/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b="0" i="0" dirty="0" smtClean="0"/>
                          <m:t>63.742</m:t>
                        </m:r>
                      </m:e>
                      <m:sub>
                        <m:r>
                          <a:rPr lang="nl-NL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6 • 10.000 + 3 • 1.000 + 7 • 100 + 4 • 10 + 2 • 1</a:t>
                </a:r>
                <a:endParaRPr lang="nl-NL" sz="28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blipFill>
                <a:blip r:embed="rId3"/>
                <a:stretch>
                  <a:fillRect l="-980" t="-14286" b="-2857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5429881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200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864572885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>
                                <a:solidFill>
                                  <a:schemeClr val="bg1"/>
                                </a:solidFill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 smtClean="0">
                                <a:solidFill>
                                  <a:schemeClr val="bg1"/>
                                </a:solidFill>
                              </a:rPr>
                              <m:t> • 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201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2196261450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202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2163489175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203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2400897920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204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901445410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205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114126529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206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593846837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chemeClr val="bg1"/>
                                </a:solidFill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207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1291668442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chemeClr val="bg1"/>
                                </a:solidFill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208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556939228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>
                                <a:solidFill>
                                  <a:schemeClr val="bg1"/>
                                </a:solidFill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209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662349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21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750711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/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b="0" i="0" dirty="0" smtClean="0"/>
                          <m:t>63.742</m:t>
                        </m:r>
                      </m:e>
                      <m:sub>
                        <m:r>
                          <a:rPr lang="nl-NL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6 • 10.000 + 3 • 1.000 + 7 • 100 + 4 • 10 + 2 • 1</a:t>
                </a:r>
                <a:endParaRPr lang="nl-NL" sz="28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blipFill>
                <a:blip r:embed="rId3"/>
                <a:stretch>
                  <a:fillRect l="-980" t="-14286" b="-2857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kstvak 4">
            <a:extLst>
              <a:ext uri="{FF2B5EF4-FFF2-40B4-BE49-F238E27FC236}">
                <a16:creationId xmlns:a16="http://schemas.microsoft.com/office/drawing/2014/main" id="{49801104-C79E-BD3D-8DE3-7EFFA214DB2C}"/>
              </a:ext>
            </a:extLst>
          </p:cNvPr>
          <p:cNvSpPr txBox="1"/>
          <p:nvPr/>
        </p:nvSpPr>
        <p:spPr>
          <a:xfrm>
            <a:off x="2861950" y="4679962"/>
            <a:ext cx="9286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We kunnen elk getal schrijven als de som van machten.</a:t>
            </a:r>
          </a:p>
        </p:txBody>
      </p:sp>
    </p:spTree>
    <p:extLst>
      <p:ext uri="{BB962C8B-B14F-4D97-AF65-F5344CB8AC3E}">
        <p14:creationId xmlns:p14="http://schemas.microsoft.com/office/powerpoint/2010/main" val="3617093700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/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210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849226404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/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211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249584927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/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212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1845396493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/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213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143131702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/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214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3238052479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/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215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916278749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/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216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421418986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/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217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2884843246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Omzetten binair &lt;-&gt; hexadecimaal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nl-NL" sz="2800" dirty="0"/>
                  <a:t>Vuistregel, zet het om per 4 bits en behoud de volgorde:</a:t>
                </a:r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 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8 • 16 + 4 • 16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12 • 16</m:t>
                            </m:r>
                            <m:r>
                              <a:rPr lang="nl-NL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⇒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1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2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n-US" b="0" i="0" dirty="0" smtClean="0"/>
                              <m:t>1</m:t>
                            </m:r>
                            <m:r>
                              <m:rPr>
                                <m:nor/>
                              </m:rPr>
                              <a:rPr lang="nl-NL" dirty="0"/>
                              <m:t> • 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16 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1100 0111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</m:t>
                        </m:r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endParaRPr lang="nl-NL" dirty="0"/>
              </a:p>
              <a:p>
                <a:pPr marL="0" indent="0">
                  <a:buNone/>
                </a:pPr>
                <a:endParaRPr lang="nl-NL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16 </m:t>
                        </m:r>
                      </m:sub>
                    </m:sSub>
                  </m:oMath>
                </a14:m>
                <a:r>
                  <a:rPr lang="nl-NL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nl-NL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nl-NL" i="1" dirty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dirty="0"/>
                              <m:t> 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 dirty="0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4+2</m:t>
                            </m:r>
                          </m:e>
                          <m:e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nl-NL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e>
                              <m: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sub>
                            </m:s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8+0+2+1 </m:t>
                            </m:r>
                          </m:e>
                        </m:eqArr>
                      </m:e>
                    </m:d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nl-NL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0110 1011</m:t>
                        </m:r>
                      </m:e>
                      <m:sub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252721"/>
                <a:ext cx="11079145" cy="4924242"/>
              </a:xfrm>
              <a:blipFill>
                <a:blip r:embed="rId2"/>
                <a:stretch>
                  <a:fillRect l="-1100" t="-198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218</a:t>
            </a:fld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9623EF1-497F-B749-8BE8-A8EBC1121E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/>
              <a:t>BITS</a:t>
            </a:r>
          </a:p>
        </p:txBody>
      </p:sp>
    </p:spTree>
    <p:extLst>
      <p:ext uri="{BB962C8B-B14F-4D97-AF65-F5344CB8AC3E}">
        <p14:creationId xmlns:p14="http://schemas.microsoft.com/office/powerpoint/2010/main" val="1038166465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ABD9E1-3907-6546-A8C0-9173E4FBC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8734"/>
            <a:ext cx="10515600" cy="784602"/>
          </a:xfrm>
        </p:spPr>
        <p:txBody>
          <a:bodyPr/>
          <a:lstStyle/>
          <a:p>
            <a:r>
              <a:rPr lang="nl-NL" dirty="0"/>
              <a:t>Handige tool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D602340-83BA-6742-B5D6-BD6E7A0BE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2721"/>
            <a:ext cx="10515600" cy="4924242"/>
          </a:xfrm>
        </p:spPr>
        <p:txBody>
          <a:bodyPr/>
          <a:lstStyle/>
          <a:p>
            <a:r>
              <a:rPr lang="nl-NL" dirty="0">
                <a:hlinkClick r:id="rId2"/>
              </a:rPr>
              <a:t>https://www.rapidtables.com/convert/number/index.html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47700D1-1234-684B-ACA2-0265AD04CF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A2B1B6E-020F-4C7F-82FA-49ECBF11F84B}" type="datetime1">
              <a:rPr lang="nl-NL" smtClean="0"/>
              <a:pPr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9926080-D4F9-1D4D-A672-65832B37D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C4EC8E7-B87A-D344-A6ED-243CF41DB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AAEF2E2-A082-486B-BCC1-A4B8E9CF05F7}" type="slidenum">
              <a:rPr lang="nl-NL" smtClean="0"/>
              <a:pPr/>
              <a:t>219</a:t>
            </a:fld>
            <a:endParaRPr lang="nl-NL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04BCCB07-B292-25D9-F031-B8F9A41A75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3D64EFEA-4C68-2842-91BB-1D5CE7B382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1663700"/>
            <a:ext cx="7581900" cy="519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9531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22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241446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/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b="0" i="0" dirty="0" smtClean="0"/>
                          <m:t>63.742</m:t>
                        </m:r>
                      </m:e>
                      <m:sub>
                        <m:r>
                          <a:rPr lang="nl-NL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6 • 10.000 + 3 • 1.000 + 7 • 100 + 4 • 10 + 2 • 1</a:t>
                </a:r>
                <a:endParaRPr lang="nl-NL" sz="28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blipFill>
                <a:blip r:embed="rId3"/>
                <a:stretch>
                  <a:fillRect l="-980" t="-14286" b="-2857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kstvak 4">
            <a:extLst>
              <a:ext uri="{FF2B5EF4-FFF2-40B4-BE49-F238E27FC236}">
                <a16:creationId xmlns:a16="http://schemas.microsoft.com/office/drawing/2014/main" id="{49801104-C79E-BD3D-8DE3-7EFFA214DB2C}"/>
              </a:ext>
            </a:extLst>
          </p:cNvPr>
          <p:cNvSpPr txBox="1"/>
          <p:nvPr/>
        </p:nvSpPr>
        <p:spPr>
          <a:xfrm>
            <a:off x="2861950" y="4679962"/>
            <a:ext cx="92865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We kunnen elk getal schrijven als de som van machten.</a:t>
            </a:r>
            <a:br>
              <a:rPr lang="nl-NL" sz="2800" dirty="0"/>
            </a:br>
            <a:endParaRPr lang="nl-N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Dat geldt niet alleen voor het veelgebruikte tientallig talstelsel, maar ook voor andere talstelsels.</a:t>
            </a:r>
          </a:p>
        </p:txBody>
      </p:sp>
    </p:spTree>
    <p:extLst>
      <p:ext uri="{BB962C8B-B14F-4D97-AF65-F5344CB8AC3E}">
        <p14:creationId xmlns:p14="http://schemas.microsoft.com/office/powerpoint/2010/main" val="17674268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23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128595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/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b="0" i="0" dirty="0" smtClean="0"/>
                          <m:t>63.742</m:t>
                        </m:r>
                      </m:e>
                      <m:sub>
                        <m:r>
                          <a:rPr lang="nl-NL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6 • 10.000 + 3 • 1.000 + 7 • 100 + 4 • 10 + 2 • 1</a:t>
                </a:r>
                <a:endParaRPr lang="nl-NL" sz="28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blipFill>
                <a:blip r:embed="rId3"/>
                <a:stretch>
                  <a:fillRect l="-980" t="-14286" b="-2857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kstvak 4">
            <a:extLst>
              <a:ext uri="{FF2B5EF4-FFF2-40B4-BE49-F238E27FC236}">
                <a16:creationId xmlns:a16="http://schemas.microsoft.com/office/drawing/2014/main" id="{49801104-C79E-BD3D-8DE3-7EFFA214DB2C}"/>
              </a:ext>
            </a:extLst>
          </p:cNvPr>
          <p:cNvSpPr txBox="1"/>
          <p:nvPr/>
        </p:nvSpPr>
        <p:spPr>
          <a:xfrm>
            <a:off x="2861950" y="4679962"/>
            <a:ext cx="92865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We kunnen elk getal schrijven als de som van machten.</a:t>
            </a:r>
            <a:br>
              <a:rPr lang="nl-NL" sz="2800" dirty="0"/>
            </a:br>
            <a:endParaRPr lang="nl-N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Dat geldt niet alleen voor het veelgebruikte tientallig talstelsel, maar ook voor andere talstelsels.</a:t>
            </a:r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C23C6C51-7D05-18CC-2D2D-705FF66F62A0}"/>
              </a:ext>
            </a:extLst>
          </p:cNvPr>
          <p:cNvSpPr/>
          <p:nvPr/>
        </p:nvSpPr>
        <p:spPr>
          <a:xfrm>
            <a:off x="3871356" y="4132613"/>
            <a:ext cx="391886" cy="34082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Pijl rechts 8">
            <a:extLst>
              <a:ext uri="{FF2B5EF4-FFF2-40B4-BE49-F238E27FC236}">
                <a16:creationId xmlns:a16="http://schemas.microsoft.com/office/drawing/2014/main" id="{CBD24D1B-2178-756E-6F3E-63B135E9D672}"/>
              </a:ext>
            </a:extLst>
          </p:cNvPr>
          <p:cNvSpPr/>
          <p:nvPr/>
        </p:nvSpPr>
        <p:spPr>
          <a:xfrm rot="20220000">
            <a:off x="4028926" y="3068909"/>
            <a:ext cx="5410359" cy="17688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0879EF1D-145A-8674-4F2F-8D7776C8E1A8}"/>
              </a:ext>
            </a:extLst>
          </p:cNvPr>
          <p:cNvSpPr txBox="1"/>
          <p:nvPr/>
        </p:nvSpPr>
        <p:spPr>
          <a:xfrm>
            <a:off x="9223173" y="911758"/>
            <a:ext cx="29688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FF0000"/>
                </a:solidFill>
              </a:rPr>
              <a:t>Zo vinden we hier het indexcijfer 10, om heel duidelijk aan te geven dat het om een tientallig getal gaat.</a:t>
            </a:r>
          </a:p>
        </p:txBody>
      </p:sp>
    </p:spTree>
    <p:extLst>
      <p:ext uri="{BB962C8B-B14F-4D97-AF65-F5344CB8AC3E}">
        <p14:creationId xmlns:p14="http://schemas.microsoft.com/office/powerpoint/2010/main" val="40501791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24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719538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/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nl-NL" sz="2800" b="0" i="0" dirty="0" smtClean="0"/>
                          <m:t>63.742</m:t>
                        </m:r>
                      </m:e>
                      <m:sub>
                        <m:r>
                          <a:rPr lang="nl-NL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6 • 10.000 + 3 • 1.000 + 7 • 100 + 4 • 10 + 2 • 1</a:t>
                </a:r>
                <a:endParaRPr lang="nl-NL" sz="28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882CF92D-F72D-2A2A-BEB2-00C9BA7D65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607" y="3938345"/>
                <a:ext cx="9056337" cy="523220"/>
              </a:xfrm>
              <a:prstGeom prst="rect">
                <a:avLst/>
              </a:prstGeom>
              <a:blipFill>
                <a:blip r:embed="rId3"/>
                <a:stretch>
                  <a:fillRect l="-980" t="-14286" b="-2857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kstvak 4">
            <a:extLst>
              <a:ext uri="{FF2B5EF4-FFF2-40B4-BE49-F238E27FC236}">
                <a16:creationId xmlns:a16="http://schemas.microsoft.com/office/drawing/2014/main" id="{49801104-C79E-BD3D-8DE3-7EFFA214DB2C}"/>
              </a:ext>
            </a:extLst>
          </p:cNvPr>
          <p:cNvSpPr txBox="1"/>
          <p:nvPr/>
        </p:nvSpPr>
        <p:spPr>
          <a:xfrm>
            <a:off x="2861950" y="4679962"/>
            <a:ext cx="92865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We kunnen elk getal schrijven als de som van machten.</a:t>
            </a:r>
            <a:br>
              <a:rPr lang="nl-NL" sz="2800" dirty="0"/>
            </a:br>
            <a:endParaRPr lang="nl-N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Dat geldt niet alleen voor het veelgebruikte tientallig talstelsel, maar ook voor andere talstelsels.</a:t>
            </a:r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C23C6C51-7D05-18CC-2D2D-705FF66F62A0}"/>
              </a:ext>
            </a:extLst>
          </p:cNvPr>
          <p:cNvSpPr/>
          <p:nvPr/>
        </p:nvSpPr>
        <p:spPr>
          <a:xfrm>
            <a:off x="3871356" y="4132613"/>
            <a:ext cx="391886" cy="34082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8C2B30D-4EC5-A11D-DBDC-159793926984}"/>
              </a:ext>
            </a:extLst>
          </p:cNvPr>
          <p:cNvSpPr txBox="1"/>
          <p:nvPr/>
        </p:nvSpPr>
        <p:spPr>
          <a:xfrm>
            <a:off x="9223173" y="911758"/>
            <a:ext cx="296882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rgbClr val="FF0000"/>
                </a:solidFill>
              </a:rPr>
              <a:t>Zo vinden we hier het indexcijfer 10, om heel duidelijk aan te geven dat het om een tientallig getal gaat.</a:t>
            </a:r>
          </a:p>
          <a:p>
            <a:endParaRPr lang="nl-NL" sz="2000" dirty="0">
              <a:solidFill>
                <a:srgbClr val="FF0000"/>
              </a:solidFill>
            </a:endParaRPr>
          </a:p>
          <a:p>
            <a:r>
              <a:rPr lang="nl-NL" sz="2000" dirty="0">
                <a:solidFill>
                  <a:srgbClr val="FF0000"/>
                </a:solidFill>
              </a:rPr>
              <a:t>Eigenlijk zou dit indexcijfer hier bij alle getallen moeten staan.</a:t>
            </a:r>
          </a:p>
        </p:txBody>
      </p:sp>
      <p:sp>
        <p:nvSpPr>
          <p:cNvPr id="9" name="Pijl rechts 8">
            <a:extLst>
              <a:ext uri="{FF2B5EF4-FFF2-40B4-BE49-F238E27FC236}">
                <a16:creationId xmlns:a16="http://schemas.microsoft.com/office/drawing/2014/main" id="{CBD24D1B-2178-756E-6F3E-63B135E9D672}"/>
              </a:ext>
            </a:extLst>
          </p:cNvPr>
          <p:cNvSpPr/>
          <p:nvPr/>
        </p:nvSpPr>
        <p:spPr>
          <a:xfrm rot="20220000">
            <a:off x="4028926" y="3068909"/>
            <a:ext cx="5410359" cy="17688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41722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Het </a:t>
            </a:r>
            <a:r>
              <a:rPr lang="en-US" dirty="0" err="1"/>
              <a:t>tweetallige</a:t>
            </a:r>
            <a:r>
              <a:rPr lang="en-US" dirty="0"/>
              <a:t>, </a:t>
            </a:r>
            <a:r>
              <a:rPr lang="en-US" dirty="0" err="1"/>
              <a:t>binaire</a:t>
            </a:r>
            <a:r>
              <a:rPr lang="en-US" dirty="0"/>
              <a:t> </a:t>
            </a:r>
            <a:r>
              <a:rPr lang="en-US" dirty="0" err="1"/>
              <a:t>talstelsel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25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/>
        </p:nvGraphicFramePr>
        <p:xfrm>
          <a:off x="2769628" y="1961124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23819" y="1349847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819" y="1349847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 l="-594" b="-2093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68660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26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/>
        </p:nvGraphicFramePr>
        <p:xfrm>
          <a:off x="2769628" y="1961124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23819" y="1349847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819" y="1349847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88A0B7EB-1641-2339-F7A4-F257D50F2D63}"/>
                  </a:ext>
                </a:extLst>
              </p:cNvPr>
              <p:cNvSpPr txBox="1"/>
              <p:nvPr/>
            </p:nvSpPr>
            <p:spPr>
              <a:xfrm>
                <a:off x="2640858" y="4258978"/>
                <a:ext cx="76869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800" dirty="0"/>
                          <m:t>0010 1101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1 • 32 + 1 • 8 + 1 • 4 + 1 • 1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dirty="0" smtClean="0"/>
                          <m:t>45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6" name="Tekstvak 15">
                <a:extLst>
                  <a:ext uri="{FF2B5EF4-FFF2-40B4-BE49-F238E27FC236}">
                    <a16:creationId xmlns:a16="http://schemas.microsoft.com/office/drawing/2014/main" id="{88A0B7EB-1641-2339-F7A4-F257D50F2D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0858" y="4258978"/>
                <a:ext cx="7686988" cy="523220"/>
              </a:xfrm>
              <a:prstGeom prst="rect">
                <a:avLst/>
              </a:prstGeom>
              <a:blipFill>
                <a:blip r:embed="rId3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el 1">
            <a:extLst>
              <a:ext uri="{FF2B5EF4-FFF2-40B4-BE49-F238E27FC236}">
                <a16:creationId xmlns:a16="http://schemas.microsoft.com/office/drawing/2014/main" id="{590374D9-FF2A-A3E4-D908-5378284B7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8734"/>
            <a:ext cx="10515600" cy="784602"/>
          </a:xfrm>
        </p:spPr>
        <p:txBody>
          <a:bodyPr/>
          <a:lstStyle/>
          <a:p>
            <a:r>
              <a:rPr lang="en-US" dirty="0"/>
              <a:t>Het </a:t>
            </a:r>
            <a:r>
              <a:rPr lang="en-US" dirty="0" err="1"/>
              <a:t>tweetallige</a:t>
            </a:r>
            <a:r>
              <a:rPr lang="en-US" dirty="0"/>
              <a:t>, </a:t>
            </a:r>
            <a:r>
              <a:rPr lang="en-US" dirty="0" err="1"/>
              <a:t>binaire</a:t>
            </a:r>
            <a:r>
              <a:rPr lang="en-US" dirty="0"/>
              <a:t> </a:t>
            </a:r>
            <a:r>
              <a:rPr lang="en-US" dirty="0" err="1"/>
              <a:t>talstelsel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21667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296735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3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10293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31167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  <a:br>
                  <a:rPr lang="nl-NL" sz="2800" dirty="0"/>
                </a:br>
                <a:endParaRPr lang="nl-NL" sz="28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Eerst gaat 64 erin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1384995"/>
              </a:xfrm>
              <a:prstGeom prst="rect">
                <a:avLst/>
              </a:prstGeom>
              <a:blipFill>
                <a:blip r:embed="rId3"/>
                <a:stretch>
                  <a:fillRect l="-1532" t="-4405" b="-1189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71243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  <a:br>
                  <a:rPr lang="nl-NL" sz="2800" dirty="0"/>
                </a:br>
                <a:endParaRPr lang="nl-NL" sz="28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Eerst gaat 64 erin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1384995"/>
              </a:xfrm>
              <a:prstGeom prst="rect">
                <a:avLst/>
              </a:prstGeom>
              <a:blipFill>
                <a:blip r:embed="rId3"/>
                <a:stretch>
                  <a:fillRect l="-1532" t="-4405" b="-1189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4168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3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183604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07106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968866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  <a:br>
                  <a:rPr lang="nl-NL" sz="2800" dirty="0"/>
                </a:br>
                <a:endParaRPr lang="nl-NL" sz="28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Eerst gaat 64 erin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75 – 64 = 11, waar 8 in gaat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1815882"/>
              </a:xfrm>
              <a:prstGeom prst="rect">
                <a:avLst/>
              </a:prstGeom>
              <a:blipFill>
                <a:blip r:embed="rId3"/>
                <a:stretch>
                  <a:fillRect l="-1532" t="-3356" b="-872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89201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755034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  <a:br>
                  <a:rPr lang="nl-NL" sz="2800" dirty="0"/>
                </a:br>
                <a:endParaRPr lang="nl-NL" sz="28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Eerst gaat 64 erin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75 – 64 = 11, waar 8 in gaat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1815882"/>
              </a:xfrm>
              <a:prstGeom prst="rect">
                <a:avLst/>
              </a:prstGeom>
              <a:blipFill>
                <a:blip r:embed="rId3"/>
                <a:stretch>
                  <a:fillRect l="-1532" t="-3356" b="-872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73781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042899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  <a:br>
                  <a:rPr lang="nl-NL" sz="2800" dirty="0"/>
                </a:br>
                <a:endParaRPr lang="nl-NL" sz="28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Eerst gaat 64 erin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75 – 64 = 11, waar 8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11 – 8   =   3, waar 2 in gaat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2246769"/>
              </a:xfrm>
              <a:prstGeom prst="rect">
                <a:avLst/>
              </a:prstGeom>
              <a:blipFill>
                <a:blip r:embed="rId3"/>
                <a:stretch>
                  <a:fillRect l="-1532" t="-2717" b="-706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36142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  <a:br>
                  <a:rPr lang="nl-NL" sz="2800" dirty="0"/>
                </a:br>
                <a:endParaRPr lang="nl-NL" sz="28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Eerst gaat 64 erin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75 – 64 = 11, waar 8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11 – 8   =   3, waar 2 in gaat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2246769"/>
              </a:xfrm>
              <a:prstGeom prst="rect">
                <a:avLst/>
              </a:prstGeom>
              <a:blipFill>
                <a:blip r:embed="rId3"/>
                <a:stretch>
                  <a:fillRect l="-1532" t="-2717" b="-706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58076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648815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  <a:br>
                  <a:rPr lang="nl-NL" sz="2800" dirty="0"/>
                </a:br>
                <a:endParaRPr lang="nl-NL" sz="28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Eerst gaat 64 erin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75 – 64 = 11, waar 8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11 – 8   =   3, waar 2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3   – 2   =   1, waar 1 in gaat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blipFill>
                <a:blip r:embed="rId3"/>
                <a:stretch>
                  <a:fillRect l="-1532" t="-2278" b="-569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4347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  <a:br>
                  <a:rPr lang="nl-NL" sz="2800" dirty="0"/>
                </a:br>
                <a:endParaRPr lang="nl-NL" sz="28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Eerst gaat 64 erin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75 – 64 = 11, waar 8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11 – 8   =   3, waar 2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3   – 2   =   1, waar 1 in gaat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blipFill>
                <a:blip r:embed="rId3"/>
                <a:stretch>
                  <a:fillRect l="-1532" t="-2278" b="-569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98602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663103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  <a:br>
                  <a:rPr lang="nl-NL" sz="2800" dirty="0"/>
                </a:br>
                <a:endParaRPr lang="nl-NL" sz="28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Eerst gaat 64 erin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75 – 64 = 11, waar 8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11 – 8   =   3, waar 2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3   – 2   =   1, waar 1 in gaat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blipFill>
                <a:blip r:embed="rId3"/>
                <a:stretch>
                  <a:fillRect l="-1532" t="-2278" b="-569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63385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  <a:br>
                  <a:rPr lang="nl-NL" sz="2800" dirty="0"/>
                </a:br>
                <a:endParaRPr lang="nl-NL" sz="28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Eerst gaat 64 erin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75 – 64 = 11, waar 8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11 – 8   =   3, waar 2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3   – 2   =   1, waar 1 in gaat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blipFill>
                <a:blip r:embed="rId4"/>
                <a:stretch>
                  <a:fillRect l="-1532" t="-2278" b="-569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6031EA0F-F166-451E-AFF7-22217DE8EA7B}"/>
                  </a:ext>
                </a:extLst>
              </p:cNvPr>
              <p:cNvSpPr txBox="1"/>
              <p:nvPr/>
            </p:nvSpPr>
            <p:spPr>
              <a:xfrm>
                <a:off x="1266092" y="4782106"/>
                <a:ext cx="362745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1" i="0" smtClean="0"/>
                          <m:t>7</m:t>
                        </m:r>
                        <m:r>
                          <m:rPr>
                            <m:nor/>
                          </m:rPr>
                          <a:rPr lang="en-US" sz="3200" b="1" i="0" dirty="0" smtClean="0"/>
                          <m:t>5</m:t>
                        </m:r>
                      </m:e>
                      <m:sub>
                        <m:r>
                          <a:rPr lang="en-US" sz="32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r>
                  <a:rPr lang="nl-NL" sz="3200" b="1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1" i="0" smtClean="0"/>
                          <m:t>01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𝟎𝟎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𝟏𝟎𝟏𝟏</m:t>
                        </m:r>
                      </m:e>
                      <m:sub>
                        <m:r>
                          <a:rPr lang="en-US" sz="32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32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b="1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6031EA0F-F166-451E-AFF7-22217DE8E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092" y="4782106"/>
                <a:ext cx="3627455" cy="584775"/>
              </a:xfrm>
              <a:prstGeom prst="rect">
                <a:avLst/>
              </a:prstGeom>
              <a:blipFill>
                <a:blip r:embed="rId5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60481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  <a:br>
                  <a:rPr lang="nl-NL" sz="2800" dirty="0"/>
                </a:br>
                <a:endParaRPr lang="nl-NL" sz="2800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Eerst gaat 64 erin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75 – 64 = 11, waar 8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11 – 8   =   3, waar 2 in gaat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nl-NL" sz="2800" dirty="0"/>
                  <a:t>3   – 2   =   1, waar 1 in gaat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blipFill>
                <a:blip r:embed="rId4"/>
                <a:stretch>
                  <a:fillRect l="-1532" t="-2278" b="-569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6031EA0F-F166-451E-AFF7-22217DE8EA7B}"/>
                  </a:ext>
                </a:extLst>
              </p:cNvPr>
              <p:cNvSpPr txBox="1"/>
              <p:nvPr/>
            </p:nvSpPr>
            <p:spPr>
              <a:xfrm>
                <a:off x="1266092" y="4782106"/>
                <a:ext cx="362745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1" i="0" smtClean="0"/>
                          <m:t>7</m:t>
                        </m:r>
                        <m:r>
                          <m:rPr>
                            <m:nor/>
                          </m:rPr>
                          <a:rPr lang="en-US" sz="3200" b="1" i="0" dirty="0" smtClean="0"/>
                          <m:t>5</m:t>
                        </m:r>
                      </m:e>
                      <m:sub>
                        <m:r>
                          <a:rPr lang="en-US" sz="32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r>
                  <a:rPr lang="nl-NL" sz="3200" b="1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1" i="0" smtClean="0"/>
                          <m:t>01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𝟎𝟎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𝟏𝟎𝟏𝟏</m:t>
                        </m:r>
                      </m:e>
                      <m:sub>
                        <m:r>
                          <a:rPr lang="en-US" sz="32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32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b="1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6031EA0F-F166-451E-AFF7-22217DE8E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092" y="4782106"/>
                <a:ext cx="3627455" cy="584775"/>
              </a:xfrm>
              <a:prstGeom prst="rect">
                <a:avLst/>
              </a:prstGeom>
              <a:blipFill>
                <a:blip r:embed="rId5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kstvak 5">
            <a:extLst>
              <a:ext uri="{FF2B5EF4-FFF2-40B4-BE49-F238E27FC236}">
                <a16:creationId xmlns:a16="http://schemas.microsoft.com/office/drawing/2014/main" id="{D294A6CE-686F-5E4D-AE0D-F78F1582DC58}"/>
              </a:ext>
            </a:extLst>
          </p:cNvPr>
          <p:cNvSpPr txBox="1"/>
          <p:nvPr/>
        </p:nvSpPr>
        <p:spPr>
          <a:xfrm>
            <a:off x="1281167" y="5619587"/>
            <a:ext cx="3436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Deze</a:t>
            </a:r>
            <a:r>
              <a:rPr lang="en-US" b="1" dirty="0"/>
              <a:t> </a:t>
            </a:r>
            <a:r>
              <a:rPr lang="en-US" b="1" dirty="0" err="1"/>
              <a:t>methode</a:t>
            </a:r>
            <a:r>
              <a:rPr lang="en-US" b="1" dirty="0"/>
              <a:t> </a:t>
            </a:r>
            <a:r>
              <a:rPr lang="en-US" b="1" dirty="0" err="1"/>
              <a:t>werkt</a:t>
            </a:r>
            <a:r>
              <a:rPr lang="en-US" b="1" dirty="0"/>
              <a:t> van links </a:t>
            </a:r>
            <a:r>
              <a:rPr lang="en-US" b="1" dirty="0" err="1"/>
              <a:t>naar</a:t>
            </a:r>
            <a:r>
              <a:rPr lang="en-US" b="1" dirty="0"/>
              <a:t> </a:t>
            </a:r>
            <a:r>
              <a:rPr lang="en-US" b="1" dirty="0" err="1"/>
              <a:t>rechts</a:t>
            </a:r>
            <a:r>
              <a:rPr lang="en-US" b="1" dirty="0"/>
              <a:t>.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36624902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292730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4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0535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4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10390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3635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1384995"/>
              </a:xfrm>
              <a:prstGeom prst="rect">
                <a:avLst/>
              </a:prstGeom>
              <a:blipFill>
                <a:blip r:embed="rId4"/>
                <a:stretch>
                  <a:fillRect l="-1532" t="-4405" b="-1189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82952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401376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1384995"/>
              </a:xfrm>
              <a:prstGeom prst="rect">
                <a:avLst/>
              </a:prstGeom>
              <a:blipFill>
                <a:blip r:embed="rId4"/>
                <a:stretch>
                  <a:fillRect l="-1532" t="-4405" b="-1189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33753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1815882"/>
              </a:xfrm>
              <a:prstGeom prst="rect">
                <a:avLst/>
              </a:prstGeom>
              <a:blipFill>
                <a:blip r:embed="rId4"/>
                <a:stretch>
                  <a:fillRect l="-1532" t="-3356" b="-872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47978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552188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1815882"/>
              </a:xfrm>
              <a:prstGeom prst="rect">
                <a:avLst/>
              </a:prstGeom>
              <a:blipFill>
                <a:blip r:embed="rId4"/>
                <a:stretch>
                  <a:fillRect l="-1532" t="-3356" b="-872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25838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2246769"/>
              </a:xfrm>
              <a:prstGeom prst="rect">
                <a:avLst/>
              </a:prstGeom>
              <a:blipFill>
                <a:blip r:embed="rId4"/>
                <a:stretch>
                  <a:fillRect l="-1532" t="-2717" b="-706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94224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636133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2246769"/>
              </a:xfrm>
              <a:prstGeom prst="rect">
                <a:avLst/>
              </a:prstGeom>
              <a:blipFill>
                <a:blip r:embed="rId4"/>
                <a:stretch>
                  <a:fillRect l="-1532" t="-2717" b="-706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42502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blipFill>
                <a:blip r:embed="rId4"/>
                <a:stretch>
                  <a:fillRect l="-1532" t="-2278" b="-569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771804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671053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2677656"/>
              </a:xfrm>
              <a:prstGeom prst="rect">
                <a:avLst/>
              </a:prstGeom>
              <a:blipFill>
                <a:blip r:embed="rId4"/>
                <a:stretch>
                  <a:fillRect l="-1532" t="-2278" b="-569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2347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416886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31085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  <a:p>
                <a:r>
                  <a:rPr lang="nl-NL" sz="2800" dirty="0"/>
                  <a:t>  4 : 2 =   2 rest 0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3108543"/>
              </a:xfrm>
              <a:prstGeom prst="rect">
                <a:avLst/>
              </a:prstGeom>
              <a:blipFill>
                <a:blip r:embed="rId4"/>
                <a:stretch>
                  <a:fillRect l="-1532" t="-1961" b="-470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84605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445073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31085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  <a:p>
                <a:r>
                  <a:rPr lang="nl-NL" sz="2800" dirty="0"/>
                  <a:t>  4 : 2 =   2 rest 0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3108543"/>
              </a:xfrm>
              <a:prstGeom prst="rect">
                <a:avLst/>
              </a:prstGeom>
              <a:blipFill>
                <a:blip r:embed="rId4"/>
                <a:stretch>
                  <a:fillRect l="-1532" t="-1961" b="-470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1142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5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45217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59472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185165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  <a:p>
                <a:r>
                  <a:rPr lang="nl-NL" sz="2800" dirty="0"/>
                  <a:t>  4 : 2 =   2 rest 0</a:t>
                </a:r>
              </a:p>
              <a:p>
                <a:r>
                  <a:rPr lang="nl-NL" sz="2800" dirty="0"/>
                  <a:t>  2 : 2 =   1 rest 0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3539430"/>
              </a:xfrm>
              <a:prstGeom prst="rect">
                <a:avLst/>
              </a:prstGeom>
              <a:blipFill>
                <a:blip r:embed="rId4"/>
                <a:stretch>
                  <a:fillRect l="-1532" t="-1721" b="-39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683527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  <a:p>
                <a:r>
                  <a:rPr lang="nl-NL" sz="2800" dirty="0"/>
                  <a:t>  4 : 2 =   2 rest 0</a:t>
                </a:r>
              </a:p>
              <a:p>
                <a:r>
                  <a:rPr lang="nl-NL" sz="2800" dirty="0"/>
                  <a:t>  2 : 2 =   1 rest 0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3539430"/>
              </a:xfrm>
              <a:prstGeom prst="rect">
                <a:avLst/>
              </a:prstGeom>
              <a:blipFill>
                <a:blip r:embed="rId4"/>
                <a:stretch>
                  <a:fillRect l="-1532" t="-1721" b="-39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08355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  <a:p>
                <a:r>
                  <a:rPr lang="nl-NL" sz="2800" dirty="0"/>
                  <a:t>  4 : 2 =   2 rest 0</a:t>
                </a:r>
              </a:p>
              <a:p>
                <a:r>
                  <a:rPr lang="nl-NL" sz="2800" dirty="0"/>
                  <a:t>  2 : 2 =   1 rest 0</a:t>
                </a:r>
              </a:p>
              <a:p>
                <a:r>
                  <a:rPr lang="nl-NL" sz="2800" dirty="0"/>
                  <a:t>  1 : 2 =   0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blipFill>
                <a:blip r:embed="rId4"/>
                <a:stretch>
                  <a:fillRect l="-1532" t="-1536" b="-353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07077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  <a:p>
                <a:r>
                  <a:rPr lang="nl-NL" sz="2800" dirty="0"/>
                  <a:t>  4 : 2 =   2 rest 0</a:t>
                </a:r>
              </a:p>
              <a:p>
                <a:r>
                  <a:rPr lang="nl-NL" sz="2800" dirty="0"/>
                  <a:t>  2 : 2 =   1 rest 0</a:t>
                </a:r>
              </a:p>
              <a:p>
                <a:r>
                  <a:rPr lang="nl-NL" sz="2800" dirty="0"/>
                  <a:t>  1 : 2 =   0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blipFill>
                <a:blip r:embed="rId4"/>
                <a:stretch>
                  <a:fillRect l="-1532" t="-1536" b="-353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399575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45763"/>
              </p:ext>
            </p:extLst>
          </p:nvPr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  <a:p>
                <a:r>
                  <a:rPr lang="nl-NL" sz="2800" dirty="0"/>
                  <a:t>  4 : 2 =   2 rest 0</a:t>
                </a:r>
              </a:p>
              <a:p>
                <a:r>
                  <a:rPr lang="nl-NL" sz="2800" dirty="0"/>
                  <a:t>  2 : 2 =   1 rest 0</a:t>
                </a:r>
              </a:p>
              <a:p>
                <a:r>
                  <a:rPr lang="nl-NL" sz="2800" dirty="0"/>
                  <a:t>  1 : 2 =   0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blipFill>
                <a:blip r:embed="rId4"/>
                <a:stretch>
                  <a:fillRect l="-1532" t="-1536" b="-353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29119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3D1A4DD2-F038-3B01-A142-B4E3B70313E3}"/>
              </a:ext>
            </a:extLst>
          </p:cNvPr>
          <p:cNvGraphicFramePr>
            <a:graphicFrameLocks noGrp="1"/>
          </p:cNvGraphicFramePr>
          <p:nvPr/>
        </p:nvGraphicFramePr>
        <p:xfrm>
          <a:off x="5060650" y="4633985"/>
          <a:ext cx="665274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593">
                  <a:extLst>
                    <a:ext uri="{9D8B030D-6E8A-4147-A177-3AD203B41FA5}">
                      <a16:colId xmlns:a16="http://schemas.microsoft.com/office/drawing/2014/main" val="9251444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584819555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415669829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831593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128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64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/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F8CD558-FD5F-51A3-60F1-20DB05ECC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4841" y="4022708"/>
                <a:ext cx="6398553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  <a:p>
                <a:r>
                  <a:rPr lang="nl-NL" sz="2800" dirty="0"/>
                  <a:t>  4 : 2 =   2 rest 0</a:t>
                </a:r>
              </a:p>
              <a:p>
                <a:r>
                  <a:rPr lang="nl-NL" sz="2800" dirty="0"/>
                  <a:t>  2 : 2 =   1 rest 0</a:t>
                </a:r>
              </a:p>
              <a:p>
                <a:r>
                  <a:rPr lang="nl-NL" sz="2800" dirty="0"/>
                  <a:t>  1 : 2 =   0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blipFill>
                <a:blip r:embed="rId4"/>
                <a:stretch>
                  <a:fillRect l="-1532" t="-1536" b="-353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6031EA0F-F166-451E-AFF7-22217DE8EA7B}"/>
                  </a:ext>
                </a:extLst>
              </p:cNvPr>
              <p:cNvSpPr txBox="1"/>
              <p:nvPr/>
            </p:nvSpPr>
            <p:spPr>
              <a:xfrm>
                <a:off x="1266092" y="5686452"/>
                <a:ext cx="362745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1" i="0" smtClean="0"/>
                          <m:t>7</m:t>
                        </m:r>
                        <m:r>
                          <m:rPr>
                            <m:nor/>
                          </m:rPr>
                          <a:rPr lang="en-US" sz="3200" b="1" i="0" dirty="0" smtClean="0"/>
                          <m:t>5</m:t>
                        </m:r>
                      </m:e>
                      <m:sub>
                        <m:r>
                          <a:rPr lang="en-US" sz="32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r>
                  <a:rPr lang="nl-NL" sz="3200" b="1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1" i="0" smtClean="0"/>
                          <m:t>01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𝟎𝟎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𝟏𝟎𝟏𝟏</m:t>
                        </m:r>
                      </m:e>
                      <m:sub>
                        <m:r>
                          <a:rPr lang="en-US" sz="32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32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b="1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6031EA0F-F166-451E-AFF7-22217DE8E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092" y="5686452"/>
                <a:ext cx="3627455" cy="584775"/>
              </a:xfrm>
              <a:prstGeom prst="rect">
                <a:avLst/>
              </a:prstGeom>
              <a:blipFill>
                <a:blip r:embed="rId5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32946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73089B54-34CB-ACA0-6304-92185DF4E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8101" y="1061874"/>
            <a:ext cx="4123893" cy="540926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  <a:p>
                <a:r>
                  <a:rPr lang="nl-NL" sz="2800" dirty="0"/>
                  <a:t>  4 : 2 =   2 rest 0</a:t>
                </a:r>
              </a:p>
              <a:p>
                <a:r>
                  <a:rPr lang="nl-NL" sz="2800" dirty="0"/>
                  <a:t>  2 : 2 =   1 rest 0</a:t>
                </a:r>
              </a:p>
              <a:p>
                <a:r>
                  <a:rPr lang="nl-NL" sz="2800" dirty="0"/>
                  <a:t>  1 : 2 =   0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blipFill>
                <a:blip r:embed="rId4"/>
                <a:stretch>
                  <a:fillRect l="-1532" t="-1536" b="-353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6031EA0F-F166-451E-AFF7-22217DE8EA7B}"/>
                  </a:ext>
                </a:extLst>
              </p:cNvPr>
              <p:cNvSpPr txBox="1"/>
              <p:nvPr/>
            </p:nvSpPr>
            <p:spPr>
              <a:xfrm>
                <a:off x="1266092" y="5686452"/>
                <a:ext cx="362745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1" i="0" smtClean="0"/>
                          <m:t>7</m:t>
                        </m:r>
                        <m:r>
                          <m:rPr>
                            <m:nor/>
                          </m:rPr>
                          <a:rPr lang="en-US" sz="3200" b="1" i="0" dirty="0" smtClean="0"/>
                          <m:t>5</m:t>
                        </m:r>
                      </m:e>
                      <m:sub>
                        <m:r>
                          <a:rPr lang="en-US" sz="32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r>
                  <a:rPr lang="nl-NL" sz="3200" b="1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1" i="0" smtClean="0"/>
                          <m:t>01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𝟎𝟎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𝟏𝟎𝟏𝟏</m:t>
                        </m:r>
                      </m:e>
                      <m:sub>
                        <m:r>
                          <a:rPr lang="en-US" sz="32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32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b="1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6031EA0F-F166-451E-AFF7-22217DE8E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092" y="5686452"/>
                <a:ext cx="3627455" cy="584775"/>
              </a:xfrm>
              <a:prstGeom prst="rect">
                <a:avLst/>
              </a:prstGeom>
              <a:blipFill>
                <a:blip r:embed="rId5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95744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73089B54-34CB-ACA0-6304-92185DF4E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8101" y="1061874"/>
            <a:ext cx="4123893" cy="540926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binair</a:t>
            </a:r>
            <a:r>
              <a:rPr lang="en-US" dirty="0"/>
              <a:t>, van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links.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5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binair:</a:t>
                </a:r>
              </a:p>
              <a:p>
                <a:endParaRPr lang="nl-NL" sz="2800" dirty="0"/>
              </a:p>
              <a:p>
                <a:r>
                  <a:rPr lang="nl-NL" sz="2800" dirty="0"/>
                  <a:t>75 : 2 = 37 rest 1</a:t>
                </a:r>
              </a:p>
              <a:p>
                <a:r>
                  <a:rPr lang="nl-NL" sz="2800" dirty="0"/>
                  <a:t>37 : 2 = 18 rest 1</a:t>
                </a:r>
              </a:p>
              <a:p>
                <a:r>
                  <a:rPr lang="nl-NL" sz="2800" dirty="0"/>
                  <a:t>18 : 2 =   9 rest 0</a:t>
                </a:r>
              </a:p>
              <a:p>
                <a:r>
                  <a:rPr lang="nl-NL" sz="2800" dirty="0"/>
                  <a:t>  9 : 2 =   4 rest 1</a:t>
                </a:r>
              </a:p>
              <a:p>
                <a:r>
                  <a:rPr lang="nl-NL" sz="2800" dirty="0"/>
                  <a:t>  4 : 2 =   2 rest 0</a:t>
                </a:r>
              </a:p>
              <a:p>
                <a:r>
                  <a:rPr lang="nl-NL" sz="2800" dirty="0"/>
                  <a:t>  2 : 2 =   1 rest 0</a:t>
                </a:r>
              </a:p>
              <a:p>
                <a:r>
                  <a:rPr lang="nl-NL" sz="2800" dirty="0"/>
                  <a:t>  1 : 2 =   0 rest 1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3970318"/>
              </a:xfrm>
              <a:prstGeom prst="rect">
                <a:avLst/>
              </a:prstGeom>
              <a:blipFill>
                <a:blip r:embed="rId4"/>
                <a:stretch>
                  <a:fillRect l="-1532" t="-1536" b="-353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6031EA0F-F166-451E-AFF7-22217DE8EA7B}"/>
                  </a:ext>
                </a:extLst>
              </p:cNvPr>
              <p:cNvSpPr txBox="1"/>
              <p:nvPr/>
            </p:nvSpPr>
            <p:spPr>
              <a:xfrm>
                <a:off x="1266092" y="5686452"/>
                <a:ext cx="362745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1" i="0" smtClean="0"/>
                          <m:t>7</m:t>
                        </m:r>
                        <m:r>
                          <m:rPr>
                            <m:nor/>
                          </m:rPr>
                          <a:rPr lang="en-US" sz="3200" b="1" i="0" dirty="0" smtClean="0"/>
                          <m:t>5</m:t>
                        </m:r>
                      </m:e>
                      <m:sub>
                        <m:r>
                          <a:rPr lang="en-US" sz="3200" b="1" i="1" dirty="0" smtClean="0"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r>
                  <a:rPr lang="nl-NL" sz="3200" b="1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1" i="0" smtClean="0"/>
                          <m:t>01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𝟎𝟎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𝟏𝟎𝟏𝟏</m:t>
                        </m:r>
                      </m:e>
                      <m:sub>
                        <m:r>
                          <a:rPr lang="en-US" sz="3200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32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b="1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6031EA0F-F166-451E-AFF7-22217DE8E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6092" y="5686452"/>
                <a:ext cx="3627455" cy="584775"/>
              </a:xfrm>
              <a:prstGeom prst="rect">
                <a:avLst/>
              </a:prstGeom>
              <a:blipFill>
                <a:blip r:embed="rId5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kstvak 4">
            <a:extLst>
              <a:ext uri="{FF2B5EF4-FFF2-40B4-BE49-F238E27FC236}">
                <a16:creationId xmlns:a16="http://schemas.microsoft.com/office/drawing/2014/main" id="{A61E81AC-52BB-86F5-C9E5-929B9F4F853E}"/>
              </a:ext>
            </a:extLst>
          </p:cNvPr>
          <p:cNvSpPr txBox="1"/>
          <p:nvPr/>
        </p:nvSpPr>
        <p:spPr>
          <a:xfrm>
            <a:off x="5426109" y="2210638"/>
            <a:ext cx="2682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 flow-chart van de </a:t>
            </a:r>
            <a:r>
              <a:rPr lang="en-US" dirty="0" err="1"/>
              <a:t>methode</a:t>
            </a:r>
            <a:r>
              <a:rPr lang="en-US" dirty="0"/>
              <a:t> of het </a:t>
            </a:r>
            <a:r>
              <a:rPr lang="en-US" dirty="0" err="1"/>
              <a:t>algoritme</a:t>
            </a:r>
            <a:r>
              <a:rPr lang="en-US" dirty="0"/>
              <a:t>: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549877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E280E1-DF47-2F99-C6CF-36D38A6F5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Het </a:t>
            </a:r>
            <a:r>
              <a:rPr lang="en-US" dirty="0" err="1"/>
              <a:t>hexadecimale</a:t>
            </a:r>
            <a:r>
              <a:rPr lang="en-US" dirty="0"/>
              <a:t> </a:t>
            </a:r>
            <a:r>
              <a:rPr lang="en-US" dirty="0" err="1"/>
              <a:t>talstelsel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AA5E12C-4E00-5F2F-8C7C-E5CCEEA47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E9581C8-2FA0-839F-92CF-07E3F0C1F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58</a:t>
            </a:fld>
            <a:endParaRPr lang="nl-NL"/>
          </a:p>
        </p:txBody>
      </p:sp>
      <p:graphicFrame>
        <p:nvGraphicFramePr>
          <p:cNvPr id="8" name="Tabel 7">
            <a:extLst>
              <a:ext uri="{FF2B5EF4-FFF2-40B4-BE49-F238E27FC236}">
                <a16:creationId xmlns:a16="http://schemas.microsoft.com/office/drawing/2014/main" id="{B4893EF1-D743-A1C8-9A23-70A5BA3DF3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460564"/>
              </p:ext>
            </p:extLst>
          </p:nvPr>
        </p:nvGraphicFramePr>
        <p:xfrm>
          <a:off x="1055077" y="1463244"/>
          <a:ext cx="1077184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240">
                  <a:extLst>
                    <a:ext uri="{9D8B030D-6E8A-4147-A177-3AD203B41FA5}">
                      <a16:colId xmlns:a16="http://schemas.microsoft.com/office/drawing/2014/main" val="1043525445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3014829494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1977627909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3738638897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3980945519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205426899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797764052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717056566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3537828574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783700515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1033198571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848789930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517868221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1159594905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355260632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0570327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14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9648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85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3733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E280E1-DF47-2F99-C6CF-36D38A6F5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Het </a:t>
            </a:r>
            <a:r>
              <a:rPr lang="en-US" dirty="0" err="1"/>
              <a:t>hexadecimale</a:t>
            </a:r>
            <a:r>
              <a:rPr lang="en-US" dirty="0"/>
              <a:t> </a:t>
            </a:r>
            <a:r>
              <a:rPr lang="en-US" dirty="0" err="1"/>
              <a:t>talstelsel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AA5E12C-4E00-5F2F-8C7C-E5CCEEA47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E9581C8-2FA0-839F-92CF-07E3F0C1F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59</a:t>
            </a:fld>
            <a:endParaRPr lang="nl-NL"/>
          </a:p>
        </p:txBody>
      </p:sp>
      <p:graphicFrame>
        <p:nvGraphicFramePr>
          <p:cNvPr id="8" name="Tabel 7">
            <a:extLst>
              <a:ext uri="{FF2B5EF4-FFF2-40B4-BE49-F238E27FC236}">
                <a16:creationId xmlns:a16="http://schemas.microsoft.com/office/drawing/2014/main" id="{B4893EF1-D743-A1C8-9A23-70A5BA3DF30A}"/>
              </a:ext>
            </a:extLst>
          </p:cNvPr>
          <p:cNvGraphicFramePr>
            <a:graphicFrameLocks noGrp="1"/>
          </p:cNvGraphicFramePr>
          <p:nvPr/>
        </p:nvGraphicFramePr>
        <p:xfrm>
          <a:off x="1055077" y="1463244"/>
          <a:ext cx="1077184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240">
                  <a:extLst>
                    <a:ext uri="{9D8B030D-6E8A-4147-A177-3AD203B41FA5}">
                      <a16:colId xmlns:a16="http://schemas.microsoft.com/office/drawing/2014/main" val="1043525445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3014829494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1977627909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3738638897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3980945519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205426899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797764052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717056566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3537828574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783700515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1033198571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848789930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517868221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1159594905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355260632"/>
                    </a:ext>
                  </a:extLst>
                </a:gridCol>
                <a:gridCol w="673240">
                  <a:extLst>
                    <a:ext uri="{9D8B030D-6E8A-4147-A177-3AD203B41FA5}">
                      <a16:colId xmlns:a16="http://schemas.microsoft.com/office/drawing/2014/main" val="20570327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14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9648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</a:t>
                      </a:r>
                      <a:endParaRPr lang="nl-NL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085000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0A28E1EB-24F4-1D4C-67F8-AE75A665DA3D}"/>
                  </a:ext>
                </a:extLst>
              </p:cNvPr>
              <p:cNvSpPr txBox="1"/>
              <p:nvPr/>
            </p:nvSpPr>
            <p:spPr>
              <a:xfrm>
                <a:off x="1055077" y="2510922"/>
                <a:ext cx="2250831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/>
                          <m:t>10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r>
                  <a:rPr lang="nl-NL" sz="28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2800" i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/>
                          <m:t>11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r>
                  <a:rPr lang="nl-NL" sz="28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2800" i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r>
                  <a:rPr lang="nl-NL" sz="28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/>
                          <m:t>C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2800" i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r>
                  <a:rPr lang="nl-NL" sz="28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/>
                          <m:t>D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2800" i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r>
                  <a:rPr lang="nl-NL" sz="28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/>
                          <m:t>E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2800" i="1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/>
                          <m:t>15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r>
                  <a:rPr lang="nl-NL" sz="28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/>
                          <m:t>F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0A28E1EB-24F4-1D4C-67F8-AE75A665D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077" y="2510922"/>
                <a:ext cx="2250831" cy="2677656"/>
              </a:xfrm>
              <a:prstGeom prst="rect">
                <a:avLst/>
              </a:prstGeom>
              <a:blipFill>
                <a:blip r:embed="rId2"/>
                <a:stretch>
                  <a:fillRect t="-2278" b="-569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2208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6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040218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621540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hexadecimaal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decimaal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decimaal: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2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652450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hexadecimaal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decimaal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decimaal: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2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69AF73A7-7156-82D9-8A83-8DEFC8C1C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956663"/>
              </p:ext>
            </p:extLst>
          </p:nvPr>
        </p:nvGraphicFramePr>
        <p:xfrm>
          <a:off x="4596288" y="3056392"/>
          <a:ext cx="429208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021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/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908340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hexadecimaal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decimaal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decimaal: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2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69AF73A7-7156-82D9-8A83-8DEFC8C1C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38091"/>
              </p:ext>
            </p:extLst>
          </p:nvPr>
        </p:nvGraphicFramePr>
        <p:xfrm>
          <a:off x="4596288" y="3056392"/>
          <a:ext cx="429208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021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4.096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256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/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0014343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hexadecimaal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decimaal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decimaal: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2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69AF73A7-7156-82D9-8A83-8DEFC8C1C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668799"/>
              </p:ext>
            </p:extLst>
          </p:nvPr>
        </p:nvGraphicFramePr>
        <p:xfrm>
          <a:off x="4596288" y="3056392"/>
          <a:ext cx="429208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021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4.096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256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/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03009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hexadecimaal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decimaal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decimaal: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2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69AF73A7-7156-82D9-8A83-8DEFC8C1C206}"/>
              </a:ext>
            </a:extLst>
          </p:cNvPr>
          <p:cNvGraphicFramePr>
            <a:graphicFrameLocks noGrp="1"/>
          </p:cNvGraphicFramePr>
          <p:nvPr/>
        </p:nvGraphicFramePr>
        <p:xfrm>
          <a:off x="4596288" y="3056392"/>
          <a:ext cx="429208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021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4.096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256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/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/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3</m:t>
                        </m:r>
                        <m:r>
                          <m:rPr>
                            <m:sty m:val="p"/>
                          </m:rPr>
                          <a:rPr lang="en-US" sz="28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</a:t>
                </a:r>
                <a:endParaRPr lang="nl-NL" sz="2800" dirty="0"/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blipFill>
                <a:blip r:embed="rId4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676009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hexadecimaal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decimaal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decimaal: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2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69AF73A7-7156-82D9-8A83-8DEFC8C1C206}"/>
              </a:ext>
            </a:extLst>
          </p:cNvPr>
          <p:cNvGraphicFramePr>
            <a:graphicFrameLocks noGrp="1"/>
          </p:cNvGraphicFramePr>
          <p:nvPr/>
        </p:nvGraphicFramePr>
        <p:xfrm>
          <a:off x="4596288" y="3056392"/>
          <a:ext cx="429208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021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4.096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256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/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/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3</m:t>
                        </m:r>
                        <m:r>
                          <m:rPr>
                            <m:sty m:val="p"/>
                          </m:rPr>
                          <a:rPr lang="en-US" sz="28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3 • 4.096</a:t>
                </a:r>
                <a:endParaRPr lang="nl-NL" sz="2800" dirty="0"/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blipFill>
                <a:blip r:embed="rId4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001333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hexadecimaal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decimaal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decimaal: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2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69AF73A7-7156-82D9-8A83-8DEFC8C1C206}"/>
              </a:ext>
            </a:extLst>
          </p:cNvPr>
          <p:cNvGraphicFramePr>
            <a:graphicFrameLocks noGrp="1"/>
          </p:cNvGraphicFramePr>
          <p:nvPr/>
        </p:nvGraphicFramePr>
        <p:xfrm>
          <a:off x="4596288" y="3056392"/>
          <a:ext cx="429208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021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4.096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256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/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/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3</m:t>
                        </m:r>
                        <m:r>
                          <m:rPr>
                            <m:sty m:val="p"/>
                          </m:rPr>
                          <a:rPr lang="en-US" sz="28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3 • 4.096 + 11 • 256</a:t>
                </a:r>
                <a:endParaRPr lang="nl-NL" sz="2800" dirty="0"/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blipFill>
                <a:blip r:embed="rId4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944692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hexadecimaal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decimaal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decimaal: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2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69AF73A7-7156-82D9-8A83-8DEFC8C1C206}"/>
              </a:ext>
            </a:extLst>
          </p:cNvPr>
          <p:cNvGraphicFramePr>
            <a:graphicFrameLocks noGrp="1"/>
          </p:cNvGraphicFramePr>
          <p:nvPr/>
        </p:nvGraphicFramePr>
        <p:xfrm>
          <a:off x="4596288" y="3056392"/>
          <a:ext cx="429208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021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4.096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256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/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/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3</m:t>
                        </m:r>
                        <m:r>
                          <m:rPr>
                            <m:sty m:val="p"/>
                          </m:rPr>
                          <a:rPr lang="en-US" sz="28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3 • 4.096 + 11 • 256 + 2 • 16</a:t>
                </a:r>
                <a:endParaRPr lang="nl-NL" sz="2800" dirty="0"/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blipFill>
                <a:blip r:embed="rId4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356813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hexadecimaal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decimaal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decimaal: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2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69AF73A7-7156-82D9-8A83-8DEFC8C1C206}"/>
              </a:ext>
            </a:extLst>
          </p:cNvPr>
          <p:cNvGraphicFramePr>
            <a:graphicFrameLocks noGrp="1"/>
          </p:cNvGraphicFramePr>
          <p:nvPr/>
        </p:nvGraphicFramePr>
        <p:xfrm>
          <a:off x="4596288" y="3056392"/>
          <a:ext cx="429208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021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4.096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256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/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/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3</m:t>
                        </m:r>
                        <m:r>
                          <m:rPr>
                            <m:sty m:val="p"/>
                          </m:rPr>
                          <a:rPr lang="en-US" sz="28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3 • 4.096 + 11 • 256 + 2 • 16 + 4 • 1</a:t>
                </a:r>
                <a:endParaRPr lang="nl-NL" sz="2800" dirty="0"/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blipFill>
                <a:blip r:embed="rId4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142487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 </a:t>
            </a:r>
            <a:r>
              <a:rPr lang="en-US" dirty="0" err="1"/>
              <a:t>hexadecimaal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decimaal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/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Stel nu </a:t>
                </a:r>
                <a:r>
                  <a:rPr lang="en-US" sz="2800" dirty="0" err="1"/>
                  <a:t>dat</a:t>
                </a:r>
                <a:r>
                  <a:rPr lang="en-US" sz="2800" dirty="0"/>
                  <a:t> we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2800" dirty="0"/>
                  <a:t>willen omzetten naar decimaal: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069BF586-CF9D-8235-CB08-5B4623429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4" y="1316334"/>
                <a:ext cx="8357247" cy="523220"/>
              </a:xfrm>
              <a:prstGeom prst="rect">
                <a:avLst/>
              </a:prstGeom>
              <a:blipFill>
                <a:blip r:embed="rId2"/>
                <a:stretch>
                  <a:fillRect l="-1532" t="-11628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69AF73A7-7156-82D9-8A83-8DEFC8C1C206}"/>
              </a:ext>
            </a:extLst>
          </p:cNvPr>
          <p:cNvGraphicFramePr>
            <a:graphicFrameLocks noGrp="1"/>
          </p:cNvGraphicFramePr>
          <p:nvPr/>
        </p:nvGraphicFramePr>
        <p:xfrm>
          <a:off x="4596288" y="3056392"/>
          <a:ext cx="4292084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021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1073021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4.096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256</a:t>
                      </a:r>
                      <a:endParaRPr lang="nl-NL" sz="2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/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 16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16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9" name="Tekstvak 8">
                <a:extLst>
                  <a:ext uri="{FF2B5EF4-FFF2-40B4-BE49-F238E27FC236}">
                    <a16:creationId xmlns:a16="http://schemas.microsoft.com/office/drawing/2014/main" id="{F796B71E-F875-3AA9-EDC9-01FBEB7F1A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069" y="2445115"/>
                <a:ext cx="4149970" cy="5393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/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800" b="0" i="0" dirty="0" smtClean="0"/>
                          <m:t>3</m:t>
                        </m:r>
                        <m:r>
                          <m:rPr>
                            <m:sty m:val="p"/>
                          </m:rPr>
                          <a:rPr lang="en-US" sz="28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24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= 3 • 4.096 + 11 • 256 + 2 • 16 + 4 • 1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15.140</m:t>
                        </m:r>
                      </m:e>
                      <m:sub>
                        <m:r>
                          <a:rPr lang="en-US" sz="2800" i="1" dirty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0" name="Tekstvak 9">
                <a:extLst>
                  <a:ext uri="{FF2B5EF4-FFF2-40B4-BE49-F238E27FC236}">
                    <a16:creationId xmlns:a16="http://schemas.microsoft.com/office/drawing/2014/main" id="{5680DE3B-1240-2D00-598A-5EB2DEC569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802" y="5354246"/>
                <a:ext cx="8681777" cy="523220"/>
              </a:xfrm>
              <a:prstGeom prst="rect">
                <a:avLst/>
              </a:prstGeom>
              <a:blipFill>
                <a:blip r:embed="rId4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7855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7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477220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26778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</a:t>
                </a: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70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444284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71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319175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</a:t>
                </a: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72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016768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73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241469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</a:t>
                </a: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74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124475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75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010544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</a:t>
                </a: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76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262362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77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809361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78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812631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79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0992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8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/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kstvak 2">
            <a:extLst>
              <a:ext uri="{FF2B5EF4-FFF2-40B4-BE49-F238E27FC236}">
                <a16:creationId xmlns:a16="http://schemas.microsoft.com/office/drawing/2014/main" id="{5F3B1BFB-C957-88A1-DD98-D8C04FA2A41C}"/>
              </a:ext>
            </a:extLst>
          </p:cNvPr>
          <p:cNvSpPr txBox="1"/>
          <p:nvPr/>
        </p:nvSpPr>
        <p:spPr>
          <a:xfrm>
            <a:off x="9155875" y="1889162"/>
            <a:ext cx="2707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Nu voor het tientallige, decimale getal 63.742</a:t>
            </a:r>
          </a:p>
        </p:txBody>
      </p:sp>
    </p:spTree>
    <p:extLst>
      <p:ext uri="{BB962C8B-B14F-4D97-AF65-F5344CB8AC3E}">
        <p14:creationId xmlns:p14="http://schemas.microsoft.com/office/powerpoint/2010/main" val="49846794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</a:t>
                </a: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80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7184327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81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177954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82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672619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</a:t>
                </a: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83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20501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</a:t>
                </a: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84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300398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85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998744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</a:t>
                </a: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86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942158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87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145143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+ 11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88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649774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+ 11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16</a:t>
                </a:r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89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8612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B3580-B4C8-DE29-1A4C-E53790E2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Eerst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inkomertje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3DC4285-41F3-110D-EC21-25DB4FA7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3FE49E3-C139-8844-7581-6E18D8853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9</a:t>
            </a:fld>
            <a:endParaRPr lang="nl-NL"/>
          </a:p>
        </p:txBody>
      </p:sp>
      <p:graphicFrame>
        <p:nvGraphicFramePr>
          <p:cNvPr id="12" name="Tabel 11">
            <a:extLst>
              <a:ext uri="{FF2B5EF4-FFF2-40B4-BE49-F238E27FC236}">
                <a16:creationId xmlns:a16="http://schemas.microsoft.com/office/drawing/2014/main" id="{7E036704-D108-0238-21CA-29B5A4DF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47672"/>
              </p:ext>
            </p:extLst>
          </p:nvPr>
        </p:nvGraphicFramePr>
        <p:xfrm>
          <a:off x="2933206" y="1889162"/>
          <a:ext cx="5842659" cy="1770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0370">
                  <a:extLst>
                    <a:ext uri="{9D8B030D-6E8A-4147-A177-3AD203B41FA5}">
                      <a16:colId xmlns:a16="http://schemas.microsoft.com/office/drawing/2014/main" val="2013290310"/>
                    </a:ext>
                  </a:extLst>
                </a:gridCol>
                <a:gridCol w="1176142">
                  <a:extLst>
                    <a:ext uri="{9D8B030D-6E8A-4147-A177-3AD203B41FA5}">
                      <a16:colId xmlns:a16="http://schemas.microsoft.com/office/drawing/2014/main" val="313910987"/>
                    </a:ext>
                  </a:extLst>
                </a:gridCol>
                <a:gridCol w="1101296">
                  <a:extLst>
                    <a:ext uri="{9D8B030D-6E8A-4147-A177-3AD203B41FA5}">
                      <a16:colId xmlns:a16="http://schemas.microsoft.com/office/drawing/2014/main" val="231287542"/>
                    </a:ext>
                  </a:extLst>
                </a:gridCol>
                <a:gridCol w="1088576">
                  <a:extLst>
                    <a:ext uri="{9D8B030D-6E8A-4147-A177-3AD203B41FA5}">
                      <a16:colId xmlns:a16="http://schemas.microsoft.com/office/drawing/2014/main" val="1115640613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val="1697044585"/>
                    </a:ext>
                  </a:extLst>
                </a:gridCol>
              </a:tblGrid>
              <a:tr h="885071"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1.000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498817"/>
                  </a:ext>
                </a:extLst>
              </a:tr>
              <a:tr h="8850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nl-NL" sz="4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nl-NL" sz="4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57060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/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 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28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    </m:t>
                        </m:r>
                        <m:r>
                          <a:rPr lang="nl-NL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2800" dirty="0"/>
              </a:p>
            </p:txBody>
          </p:sp>
        </mc:Choice>
        <mc:Fallback xmlns="">
          <p:sp>
            <p:nvSpPr>
              <p:cNvPr id="15" name="Tekstvak 14">
                <a:extLst>
                  <a:ext uri="{FF2B5EF4-FFF2-40B4-BE49-F238E27FC236}">
                    <a16:creationId xmlns:a16="http://schemas.microsoft.com/office/drawing/2014/main" id="{B35FA991-10E4-007D-3973-BA7862ADB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5710" y="1365942"/>
                <a:ext cx="6398553" cy="523220"/>
              </a:xfrm>
              <a:prstGeom prst="rect">
                <a:avLst/>
              </a:prstGeom>
              <a:blipFill>
                <a:blip r:embed="rId2"/>
                <a:stretch>
                  <a:fillRect l="-1389" b="-2142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kstvak 2">
            <a:extLst>
              <a:ext uri="{FF2B5EF4-FFF2-40B4-BE49-F238E27FC236}">
                <a16:creationId xmlns:a16="http://schemas.microsoft.com/office/drawing/2014/main" id="{5F3B1BFB-C957-88A1-DD98-D8C04FA2A41C}"/>
              </a:ext>
            </a:extLst>
          </p:cNvPr>
          <p:cNvSpPr txBox="1"/>
          <p:nvPr/>
        </p:nvSpPr>
        <p:spPr>
          <a:xfrm>
            <a:off x="9155875" y="1889162"/>
            <a:ext cx="2707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Nu voor het tientallige, decimale getal 63.742</a:t>
            </a:r>
          </a:p>
        </p:txBody>
      </p:sp>
    </p:spTree>
    <p:extLst>
      <p:ext uri="{BB962C8B-B14F-4D97-AF65-F5344CB8AC3E}">
        <p14:creationId xmlns:p14="http://schemas.microsoft.com/office/powerpoint/2010/main" val="300180906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+ 11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16 </a:t>
                </a:r>
                <a:r>
                  <a:rPr lang="nl-NL" sz="3200" dirty="0"/>
                  <a:t>+ 11 </a:t>
                </a:r>
                <a:r>
                  <a:rPr lang="en-US" sz="3200" dirty="0"/>
                  <a:t>• 1</a:t>
                </a:r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90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036900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+ 11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16 </a:t>
                </a:r>
                <a:r>
                  <a:rPr lang="nl-NL" sz="3200" dirty="0"/>
                  <a:t>+ 11 </a:t>
                </a:r>
                <a:r>
                  <a:rPr lang="en-US" sz="3200" dirty="0"/>
                  <a:t>• 1 </a:t>
                </a:r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dirty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91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569229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+ 11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16 </a:t>
                </a:r>
                <a:r>
                  <a:rPr lang="nl-NL" sz="3200" dirty="0"/>
                  <a:t>+ 11 </a:t>
                </a:r>
                <a:r>
                  <a:rPr lang="en-US" sz="3200" dirty="0"/>
                  <a:t>• 1 </a:t>
                </a:r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dirty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</a:t>
                </a: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110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</a:t>
                </a: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92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853449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+ 11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16 </a:t>
                </a:r>
                <a:r>
                  <a:rPr lang="nl-NL" sz="3200" dirty="0"/>
                  <a:t>+ 11 </a:t>
                </a:r>
                <a:r>
                  <a:rPr lang="en-US" sz="3200" dirty="0"/>
                  <a:t>• 1 </a:t>
                </a:r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dirty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</a:t>
                </a: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110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6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93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64523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+ 11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16 </a:t>
                </a:r>
                <a:r>
                  <a:rPr lang="nl-NL" sz="3200" dirty="0"/>
                  <a:t>+ 11 </a:t>
                </a:r>
                <a:r>
                  <a:rPr lang="en-US" sz="3200" dirty="0"/>
                  <a:t>• 1 </a:t>
                </a:r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dirty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</a:t>
                </a: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110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6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(110-96) </a:t>
                </a:r>
                <a:r>
                  <a:rPr lang="en-US" sz="3200" dirty="0"/>
                  <a:t>•</a:t>
                </a:r>
                <a:r>
                  <a:rPr lang="nl-NL" sz="32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94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914338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+ 11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16 </a:t>
                </a:r>
                <a:r>
                  <a:rPr lang="nl-NL" sz="3200" dirty="0"/>
                  <a:t>+ 11 </a:t>
                </a:r>
                <a:r>
                  <a:rPr lang="en-US" sz="3200" dirty="0"/>
                  <a:t>• 1 </a:t>
                </a:r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dirty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</a:t>
                </a: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110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6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(110-96) </a:t>
                </a:r>
                <a:r>
                  <a:rPr lang="en-US" sz="3200" dirty="0"/>
                  <a:t>•</a:t>
                </a:r>
                <a:r>
                  <a:rPr lang="nl-NL" sz="32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6 </a:t>
                </a:r>
                <a:r>
                  <a:rPr lang="en-US" sz="3200" dirty="0"/>
                  <a:t>• 16</a:t>
                </a:r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95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188580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+ 11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16 </a:t>
                </a:r>
                <a:r>
                  <a:rPr lang="nl-NL" sz="3200" dirty="0"/>
                  <a:t>+ 11 </a:t>
                </a:r>
                <a:r>
                  <a:rPr lang="en-US" sz="3200" dirty="0"/>
                  <a:t>• 1 </a:t>
                </a:r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dirty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</a:t>
                </a: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110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6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(110-96) </a:t>
                </a:r>
                <a:r>
                  <a:rPr lang="en-US" sz="3200" dirty="0"/>
                  <a:t>•</a:t>
                </a:r>
                <a:r>
                  <a:rPr lang="nl-NL" sz="32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6 </a:t>
                </a:r>
                <a:r>
                  <a:rPr lang="en-US" sz="3200" dirty="0"/>
                  <a:t>• 16 </a:t>
                </a:r>
                <a:r>
                  <a:rPr lang="nl-NL" sz="3200" dirty="0"/>
                  <a:t>+ 14 </a:t>
                </a:r>
                <a:r>
                  <a:rPr lang="en-US" sz="3200" dirty="0"/>
                  <a:t>• 1</a:t>
                </a:r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96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826824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 met </a:t>
            </a:r>
            <a:r>
              <a:rPr lang="nl-NL" dirty="0" err="1"/>
              <a:t>hexadecimalen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</p:spPr>
            <p:txBody>
              <a:bodyPr>
                <a:normAutofit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b="0" i="0" dirty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15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2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32 + 10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+ 11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0 </a:t>
                </a:r>
                <a:r>
                  <a:rPr lang="en-US" sz="3200" dirty="0"/>
                  <a:t>• 16 </a:t>
                </a:r>
                <a:r>
                  <a:rPr lang="nl-NL" sz="3200" dirty="0"/>
                  <a:t>+ 11 </a:t>
                </a:r>
                <a:r>
                  <a:rPr lang="en-US" sz="3200" dirty="0"/>
                  <a:t>• 1 </a:t>
                </a:r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3200" dirty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r>
                  <a:rPr lang="nl-NL" sz="3200" dirty="0"/>
                  <a:t> </a:t>
                </a: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110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nl-NL" sz="3200" dirty="0"/>
                  <a:t>= 6 </a:t>
                </a:r>
                <a:r>
                  <a:rPr lang="en-US" sz="3200" dirty="0"/>
                  <a:t>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200" dirty="0"/>
                  <a:t> + (110-96) </a:t>
                </a:r>
                <a:r>
                  <a:rPr lang="en-US" sz="3200" dirty="0"/>
                  <a:t>•</a:t>
                </a:r>
                <a:r>
                  <a:rPr lang="nl-NL" sz="32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200" dirty="0"/>
                  <a:t> = 6 </a:t>
                </a:r>
                <a:r>
                  <a:rPr lang="en-US" sz="3200" dirty="0"/>
                  <a:t>• 16 </a:t>
                </a:r>
                <a:r>
                  <a:rPr lang="nl-NL" sz="3200" dirty="0"/>
                  <a:t>+ 14 </a:t>
                </a:r>
                <a:r>
                  <a:rPr lang="en-US" sz="3200" dirty="0"/>
                  <a:t>• 1 </a:t>
                </a:r>
                <a:r>
                  <a:rPr lang="nl-NL" sz="3200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m:rPr>
                            <m:sty m:val="p"/>
                          </m:rPr>
                          <a:rPr lang="en-US" sz="3200" b="0" i="1" smtClean="0">
                            <a:latin typeface="Cambria Math" panose="02040503050406030204" pitchFamily="18" charset="0"/>
                          </a:rPr>
                          <m:t>E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2721"/>
                <a:ext cx="11159532" cy="4924242"/>
              </a:xfrm>
              <a:blipFill>
                <a:blip r:embed="rId3"/>
                <a:stretch>
                  <a:fillRect t="-2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97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243205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98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966823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8B7300-A7EB-C54F-AC5A-8484C1A2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Oefenopgave hexadecimaal &lt;-&gt; decimaal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/>
                          <m:t>0</m:t>
                        </m:r>
                        <m:r>
                          <m:rPr>
                            <m:nor/>
                          </m:rPr>
                          <a:rPr lang="nl-NL" sz="3600" dirty="0"/>
                          <m:t>F</m:t>
                        </m:r>
                      </m:e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+ 15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+ 3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160+3=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</m:t>
                        </m:r>
                        <m:r>
                          <a:rPr lang="en-US" sz="3600" b="0" i="1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1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+ 0 •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nl-NL" sz="3600" dirty="0">
                    <a:solidFill>
                      <a:schemeClr val="bg1"/>
                    </a:solidFill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+ 0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38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2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4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  <m:r>
                      <a:rPr lang="en-US" sz="3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112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en-US" sz="36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514350" indent="-514350"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36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122</m:t>
                        </m:r>
                      </m:e>
                      <m:sub>
                        <m:r>
                          <a:rPr lang="en-US" sz="36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sz="3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</a:rPr>
                      <m:t>7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+ </m:t>
                    </m:r>
                    <m:r>
                      <m:rPr>
                        <m:nor/>
                      </m:rPr>
                      <a:rPr lang="en-US" sz="3600" b="0" i="0" dirty="0" smtClean="0">
                        <a:solidFill>
                          <a:schemeClr val="bg1"/>
                        </a:solidFill>
                      </a:rPr>
                      <m:t>10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 • </m:t>
                    </m:r>
                    <m:sSup>
                      <m:sSup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nl-NL" sz="3600" dirty="0">
                            <a:solidFill>
                              <a:schemeClr val="bg1"/>
                            </a:solidFill>
                          </a:rPr>
                          <m:t>16</m:t>
                        </m:r>
                      </m:e>
                      <m:sup>
                        <m:r>
                          <a:rPr lang="en-US" sz="3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en-US" sz="3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nl-NL" sz="3600" dirty="0">
                        <a:solidFill>
                          <a:schemeClr val="bg1"/>
                        </a:solidFill>
                      </a:rPr>
                      <m:t>= </m:t>
                    </m:r>
                    <m:sSub>
                      <m:sSubPr>
                        <m:ctrlPr>
                          <a:rPr lang="nl-NL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m:rPr>
                            <m:sty m:val="p"/>
                          </m:rPr>
                          <a:rPr lang="en-US" sz="36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b>
                        <m:r>
                          <a:rPr lang="en-US" sz="3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sub>
                    </m:sSub>
                  </m:oMath>
                </a14:m>
                <a:endParaRPr lang="nl-NL" sz="36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E26C6204-DABA-2445-AB45-4602B4F0151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34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E2D80D-F25B-954E-BF9C-3A5E10D2A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B1B6E-020F-4C7F-82FA-49ECBF11F84B}" type="datetime1">
              <a:rPr lang="nl-NL" smtClean="0"/>
              <a:t>16-11-2024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F0E936D-1484-4F4D-A72D-599861B40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4B1C8-0DC6-7047-ABA9-3B20D4F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EF2E2-A082-486B-BCC1-A4B8E9CF05F7}" type="slidenum">
              <a:rPr lang="nl-NL" smtClean="0"/>
              <a:t>99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9644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33618</TotalTime>
  <Words>11072</Words>
  <Application>Microsoft Macintosh PowerPoint</Application>
  <PresentationFormat>Breedbeeld</PresentationFormat>
  <Paragraphs>3010</Paragraphs>
  <Slides>219</Slides>
  <Notes>50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219</vt:i4>
      </vt:variant>
    </vt:vector>
  </HeadingPairs>
  <TitlesOfParts>
    <vt:vector size="224" baseType="lpstr">
      <vt:lpstr>Arial</vt:lpstr>
      <vt:lpstr>Calibri</vt:lpstr>
      <vt:lpstr>Calibri Light</vt:lpstr>
      <vt:lpstr>Cambria Math</vt:lpstr>
      <vt:lpstr>Office Theme</vt:lpstr>
      <vt:lpstr>Decimale, binaire en hexadecimale getallen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Eerst een inkomertje.</vt:lpstr>
      <vt:lpstr>Het tweetallige, binaire talstelsel</vt:lpstr>
      <vt:lpstr>Het tweetallige, binaire talstelsel</vt:lpstr>
      <vt:lpstr>Nu decimaal naar binair.</vt:lpstr>
      <vt:lpstr>Nu decimaal naar binair.</vt:lpstr>
      <vt:lpstr>Nu decimaal naar binair.</vt:lpstr>
      <vt:lpstr>Nu decimaal naar binair.</vt:lpstr>
      <vt:lpstr>Nu decimaal naar binair.</vt:lpstr>
      <vt:lpstr>Nu decimaal naar binair.</vt:lpstr>
      <vt:lpstr>Nu decimaal naar binair.</vt:lpstr>
      <vt:lpstr>Nu decimaal naar binair.</vt:lpstr>
      <vt:lpstr>Nu decimaal naar binair.</vt:lpstr>
      <vt:lpstr>Nu decimaal naar binair.</vt:lpstr>
      <vt:lpstr>Nu decimaal naar binair.</vt:lpstr>
      <vt:lpstr>Nu decimaal naar binair.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Nu decimaal naar binair, van rechts naar links.</vt:lpstr>
      <vt:lpstr>Het hexadecimale talstelsel</vt:lpstr>
      <vt:lpstr>Het hexadecimale talstelsel</vt:lpstr>
      <vt:lpstr>Nu hexadecimaal naar decimaal.</vt:lpstr>
      <vt:lpstr>Nu hexadecimaal naar decimaal.</vt:lpstr>
      <vt:lpstr>Nu hexadecimaal naar decimaal.</vt:lpstr>
      <vt:lpstr>Nu hexadecimaal naar decimaal.</vt:lpstr>
      <vt:lpstr>Nu hexadecimaal naar decimaal.</vt:lpstr>
      <vt:lpstr>Nu hexadecimaal naar decimaal.</vt:lpstr>
      <vt:lpstr>Nu hexadecimaal naar decimaal.</vt:lpstr>
      <vt:lpstr>Nu hexadecimaal naar decimaal.</vt:lpstr>
      <vt:lpstr>Nu hexadecimaal naar decimaal.</vt:lpstr>
      <vt:lpstr>Nu hexadecimaal naar decimaal.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Voorbeelden met hexadecimalen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Oefenopgave hexadecimaal &lt;-&gt; decimaal</vt:lpstr>
      <vt:lpstr>Samenvatting</vt:lpstr>
      <vt:lpstr>Samenvatting</vt:lpstr>
      <vt:lpstr>Samenvatting</vt:lpstr>
      <vt:lpstr>Samenvatting</vt:lpstr>
      <vt:lpstr>binair &lt;-&gt; hexadecimaal</vt:lpstr>
      <vt:lpstr>Even hoofdrekenen…</vt:lpstr>
      <vt:lpstr>Even hoofdrekenen…</vt:lpstr>
      <vt:lpstr>Even hoofdrekenen…</vt:lpstr>
      <vt:lpstr>Even hoofdrekenen…</vt:lpstr>
      <vt:lpstr>Hoe kunnen jullie dat zo snel ?</vt:lpstr>
      <vt:lpstr>Hoe kunnen jullie dat zo snel ?</vt:lpstr>
      <vt:lpstr>Hoe kunnen jullie dat zo snel ?</vt:lpstr>
      <vt:lpstr>Hoe kunnen jullie dat zo snel ?</vt:lpstr>
      <vt:lpstr>Hoe kunnen jullie dat zo snel ?</vt:lpstr>
      <vt:lpstr>Nu binair</vt:lpstr>
      <vt:lpstr>Nu binair</vt:lpstr>
      <vt:lpstr>Nu binair</vt:lpstr>
      <vt:lpstr>Nu binair</vt:lpstr>
      <vt:lpstr>Nu binair</vt:lpstr>
      <vt:lpstr>Nu binair</vt:lpstr>
      <vt:lpstr>Nu binair</vt:lpstr>
      <vt:lpstr>Nu binair</vt:lpstr>
      <vt:lpstr>Nu binair</vt:lpstr>
      <vt:lpstr>Hexadecimaal</vt:lpstr>
      <vt:lpstr>Hexadecimaal</vt:lpstr>
      <vt:lpstr>Binair &lt;-&gt; Hexadecimaal</vt:lpstr>
      <vt:lpstr>Binair &lt;-&gt; Hexadecimaal</vt:lpstr>
      <vt:lpstr>Binair &lt;-&gt; Hexadecimaal</vt:lpstr>
      <vt:lpstr>Binair &lt;-&gt; Hexadecimaal</vt:lpstr>
      <vt:lpstr>Binair &lt;-&gt; Hexadecimaal</vt:lpstr>
      <vt:lpstr>Binair &lt;-&gt; Hexadecimaal</vt:lpstr>
      <vt:lpstr>Binair &lt;-&gt; Hexadecimaal</vt:lpstr>
      <vt:lpstr>Binair &lt;-&gt; Hexadecimaal</vt:lpstr>
      <vt:lpstr>Binair &lt;-&gt; Hexadecimaal</vt:lpstr>
      <vt:lpstr>Binair &lt;-&gt; Hexadecimaal</vt:lpstr>
      <vt:lpstr>Oefenen</vt:lpstr>
      <vt:lpstr>Oefenen</vt:lpstr>
      <vt:lpstr>Oefenen</vt:lpstr>
      <vt:lpstr>Oefenen</vt:lpstr>
      <vt:lpstr>Binair &lt;-&gt; Hexadecimaal</vt:lpstr>
      <vt:lpstr>Binair &lt;-&gt; Hexadecimaal</vt:lpstr>
      <vt:lpstr>Binair &lt;-&gt; Hexadecimaal</vt:lpstr>
      <vt:lpstr>Binair &lt;-&gt; Hexadecimaal</vt:lpstr>
      <vt:lpstr>Binair &lt;-&gt; Hexadecimaal</vt:lpstr>
      <vt:lpstr>Binair &lt;-&gt; Hexadecimaal</vt:lpstr>
      <vt:lpstr>Binair &lt;-&gt; Hexadecimaal</vt:lpstr>
      <vt:lpstr>Binair &lt;-&gt; Hexadecimaal</vt:lpstr>
      <vt:lpstr>En andersom?</vt:lpstr>
      <vt:lpstr>En andersom?</vt:lpstr>
      <vt:lpstr>En andersom?</vt:lpstr>
      <vt:lpstr>En andersom?</vt:lpstr>
      <vt:lpstr>En andersom?</vt:lpstr>
      <vt:lpstr>En andersom?</vt:lpstr>
      <vt:lpstr>En andersom?</vt:lpstr>
      <vt:lpstr>En andersom?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Omzetten binair &lt;-&gt; hexadecimaal</vt:lpstr>
      <vt:lpstr>Handige tool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Rekonomie</dc:title>
  <dc:creator>Sander van Geest</dc:creator>
  <cp:lastModifiedBy>Aksel Harrewijn</cp:lastModifiedBy>
  <cp:revision>541</cp:revision>
  <cp:lastPrinted>2019-04-15T12:27:35Z</cp:lastPrinted>
  <dcterms:created xsi:type="dcterms:W3CDTF">2017-08-27T11:36:23Z</dcterms:created>
  <dcterms:modified xsi:type="dcterms:W3CDTF">2024-11-16T09:24:44Z</dcterms:modified>
</cp:coreProperties>
</file>