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2D9C608-60B5-47DD-8038-5D1848548C28}">
  <a:tblStyle styleId="{72D9C608-60B5-47DD-8038-5D1848548C28}"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d20b383318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d20b383318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ea92e89abe_0_22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g3ea92e89abe_0_2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ea92e89abe_0_23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g3ea92e89abe_0_2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ea92e89abe_0_2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g3ea92e89abe_0_2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g3ea92e89abe_0_246:notes"/>
          <p:cNvSpPr txBox="1"/>
          <p:nvPr>
            <p:ph idx="10" type="dt"/>
          </p:nvPr>
        </p:nvSpPr>
        <p:spPr>
          <a:xfrm>
            <a:off x="3884613" y="0"/>
            <a:ext cx="2971800" cy="4587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nl"/>
              <a:t>08-06-2023</a:t>
            </a:r>
            <a:endParaRPr/>
          </a:p>
        </p:txBody>
      </p:sp>
      <p:sp>
        <p:nvSpPr>
          <p:cNvPr id="238" name="Google Shape;238;g3ea92e89abe_0_2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ea92e89abe_0_26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3ea92e89abe_0_2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ea92e89abe_0_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3ea92e89abe_0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ea92e89abe_0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3ea92e89abe_0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ea92e89abe_0_28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g3ea92e89abe_0_2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ea92e89abe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g3ea92e89ab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ea92e89abe_0_7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g3ea92e89abe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ea92e89abe_0_10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g3ea92e89abe_0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ea92e89abe_0_12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g3ea92e89abe_0_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ea92e89abe_0_15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g3ea92e89abe_0_1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ea92e89abe_0_19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g3ea92e89abe_0_1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ea92e89abe_0_2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g3ea92e89abe_0_2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g3ea92e89abe_0_207:notes"/>
          <p:cNvSpPr txBox="1"/>
          <p:nvPr>
            <p:ph idx="10" type="dt"/>
          </p:nvPr>
        </p:nvSpPr>
        <p:spPr>
          <a:xfrm>
            <a:off x="3884613" y="0"/>
            <a:ext cx="2971800" cy="4587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nl"/>
              <a:t>09-06-2023</a:t>
            </a:r>
            <a:endParaRPr/>
          </a:p>
        </p:txBody>
      </p:sp>
      <p:sp>
        <p:nvSpPr>
          <p:cNvPr id="202" name="Google Shape;202;g3ea92e89abe_0_2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16551"/>
            <a:ext cx="7886700" cy="5883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454C69"/>
              </a:buClr>
              <a:buSzPts val="1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2" name="Google Shape;52;p13"/>
          <p:cNvSpPr txBox="1"/>
          <p:nvPr>
            <p:ph idx="1" type="body"/>
          </p:nvPr>
        </p:nvSpPr>
        <p:spPr>
          <a:xfrm>
            <a:off x="628650" y="939541"/>
            <a:ext cx="7886700" cy="36933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
              <a:t>‹#›</a:t>
            </a:fld>
            <a:endParaRPr/>
          </a:p>
        </p:txBody>
      </p:sp>
      <p:sp>
        <p:nvSpPr>
          <p:cNvPr id="56" name="Google Shape;56;p13"/>
          <p:cNvSpPr txBox="1"/>
          <p:nvPr>
            <p:ph idx="2" type="body"/>
          </p:nvPr>
        </p:nvSpPr>
        <p:spPr>
          <a:xfrm rot="-5400000">
            <a:off x="-2002050" y="2001873"/>
            <a:ext cx="4632900" cy="6288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lt1"/>
              </a:buClr>
              <a:buSzPts val="3300"/>
              <a:buNone/>
              <a:defRPr sz="3300">
                <a:solidFill>
                  <a:schemeClr val="lt1"/>
                </a:solidFill>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hyperlink" Target="https://www.youtube.com/watch?v=g5OV12u3uHY" TargetMode="Externa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Materiaal voor de les</a:t>
            </a:r>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nl"/>
              <a:t>Papier/Pen voor oefeningen</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nl"/>
              <a:t>Tijdens oefeningen verwacht ik dat je nadenkt en probeert de flowcharts te tekenen en oefeningen te programmeren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3"/>
          <p:cNvSpPr txBox="1"/>
          <p:nvPr>
            <p:ph type="title"/>
          </p:nvPr>
        </p:nvSpPr>
        <p:spPr>
          <a:xfrm>
            <a:off x="471488" y="162413"/>
            <a:ext cx="5915100" cy="4413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454C69"/>
              </a:buClr>
              <a:buSzPct val="117857"/>
              <a:buFont typeface="Calibri"/>
              <a:buNone/>
            </a:pPr>
            <a:r>
              <a:rPr lang="nl"/>
              <a:t>Dijkstra’s kortste-pad-algoritme (2)</a:t>
            </a:r>
            <a:endParaRPr/>
          </a:p>
        </p:txBody>
      </p:sp>
      <p:sp>
        <p:nvSpPr>
          <p:cNvPr id="215" name="Google Shape;215;p23"/>
          <p:cNvSpPr txBox="1"/>
          <p:nvPr>
            <p:ph idx="1" type="body"/>
          </p:nvPr>
        </p:nvSpPr>
        <p:spPr>
          <a:xfrm>
            <a:off x="471488" y="704656"/>
            <a:ext cx="5915100" cy="2769900"/>
          </a:xfrm>
          <a:prstGeom prst="rect">
            <a:avLst/>
          </a:prstGeom>
          <a:noFill/>
          <a:ln>
            <a:noFill/>
          </a:ln>
        </p:spPr>
        <p:txBody>
          <a:bodyPr anchorCtr="0" anchor="t" bIns="34275" lIns="68575" spcFirstLastPara="1" rIns="68575" wrap="square" tIns="34275">
            <a:normAutofit fontScale="70000" lnSpcReduction="20000"/>
          </a:bodyPr>
          <a:lstStyle/>
          <a:p>
            <a:pPr indent="0" lvl="0" marL="0" rtl="0" algn="l">
              <a:lnSpc>
                <a:spcPct val="90000"/>
              </a:lnSpc>
              <a:spcBef>
                <a:spcPts val="0"/>
              </a:spcBef>
              <a:spcAft>
                <a:spcPts val="0"/>
              </a:spcAft>
              <a:buClr>
                <a:schemeClr val="dk1"/>
              </a:buClr>
              <a:buSzPct val="100000"/>
              <a:buNone/>
            </a:pPr>
            <a:r>
              <a:rPr lang="nl" sz="1800"/>
              <a:t>Kies de TeDoen knoop met de kortste afstand tot A 🡪 kies A</a:t>
            </a:r>
            <a:endParaRPr sz="1800"/>
          </a:p>
          <a:p>
            <a:pPr indent="0" lvl="0" marL="0" rtl="0" algn="l">
              <a:lnSpc>
                <a:spcPct val="90000"/>
              </a:lnSpc>
              <a:spcBef>
                <a:spcPts val="800"/>
              </a:spcBef>
              <a:spcAft>
                <a:spcPts val="0"/>
              </a:spcAft>
              <a:buClr>
                <a:schemeClr val="dk1"/>
              </a:buClr>
              <a:buSzPct val="100000"/>
              <a:buNone/>
            </a:pPr>
            <a:r>
              <a:rPr lang="nl" sz="1800"/>
              <a:t>Bekijk alle buurkopen</a:t>
            </a:r>
            <a:endParaRPr/>
          </a:p>
          <a:p>
            <a:pPr indent="-156210" lvl="0" marL="177800" rtl="0" algn="l">
              <a:lnSpc>
                <a:spcPct val="90000"/>
              </a:lnSpc>
              <a:spcBef>
                <a:spcPts val="800"/>
              </a:spcBef>
              <a:spcAft>
                <a:spcPts val="0"/>
              </a:spcAft>
              <a:buClr>
                <a:schemeClr val="dk1"/>
              </a:buClr>
              <a:buSzPct val="100000"/>
              <a:buFont typeface="Calibri"/>
              <a:buChar char="-"/>
            </a:pPr>
            <a:r>
              <a:rPr lang="nl" sz="1800"/>
              <a:t>Als status van buurknoop is Klaar:</a:t>
            </a:r>
            <a:br>
              <a:rPr lang="nl" sz="1800"/>
            </a:br>
            <a:r>
              <a:rPr lang="nl" sz="1800"/>
              <a:t>sla deze buurknoop over</a:t>
            </a:r>
            <a:endParaRPr/>
          </a:p>
          <a:p>
            <a:pPr indent="-156210" lvl="0" marL="177800" rtl="0" algn="l">
              <a:lnSpc>
                <a:spcPct val="90000"/>
              </a:lnSpc>
              <a:spcBef>
                <a:spcPts val="800"/>
              </a:spcBef>
              <a:spcAft>
                <a:spcPts val="0"/>
              </a:spcAft>
              <a:buClr>
                <a:schemeClr val="dk1"/>
              </a:buClr>
              <a:buSzPct val="100000"/>
              <a:buFont typeface="Calibri"/>
              <a:buChar char="-"/>
            </a:pPr>
            <a:r>
              <a:rPr lang="nl" sz="1800"/>
              <a:t>Als status van buurknoop is TeDoen</a:t>
            </a:r>
            <a:br>
              <a:rPr lang="nl" sz="1800"/>
            </a:br>
            <a:r>
              <a:rPr lang="nl" sz="1800"/>
              <a:t>Werk info </a:t>
            </a:r>
            <a:r>
              <a:rPr b="1" lang="nl" sz="1800"/>
              <a:t>(</a:t>
            </a:r>
            <a:r>
              <a:rPr lang="nl" sz="1800"/>
              <a:t>vorige knoop en afstand</a:t>
            </a:r>
            <a:r>
              <a:rPr b="1" lang="nl" sz="1800"/>
              <a:t>)</a:t>
            </a:r>
            <a:r>
              <a:rPr lang="nl" sz="1800"/>
              <a:t> </a:t>
            </a:r>
            <a:br>
              <a:rPr lang="nl" sz="1800"/>
            </a:br>
            <a:r>
              <a:rPr lang="nl" sz="1800"/>
              <a:t>van buurknoop bij als de route </a:t>
            </a:r>
            <a:br>
              <a:rPr lang="nl" sz="1800"/>
            </a:br>
            <a:r>
              <a:rPr lang="nl" sz="1800"/>
              <a:t>vanaf de huidige knoop korter is </a:t>
            </a:r>
            <a:endParaRPr/>
          </a:p>
          <a:p>
            <a:pPr indent="-156210" lvl="0" marL="177800" rtl="0" algn="l">
              <a:lnSpc>
                <a:spcPct val="90000"/>
              </a:lnSpc>
              <a:spcBef>
                <a:spcPts val="800"/>
              </a:spcBef>
              <a:spcAft>
                <a:spcPts val="0"/>
              </a:spcAft>
              <a:buClr>
                <a:schemeClr val="dk1"/>
              </a:buClr>
              <a:buSzPct val="100000"/>
              <a:buFont typeface="Calibri"/>
              <a:buChar char="-"/>
            </a:pPr>
            <a:r>
              <a:rPr lang="nl" sz="1800"/>
              <a:t>Als status van buurknoop is Wacht, </a:t>
            </a:r>
            <a:br>
              <a:rPr lang="nl" sz="1800"/>
            </a:br>
            <a:r>
              <a:rPr lang="nl" sz="1800"/>
              <a:t>verander status van buurknoop in teDoen</a:t>
            </a:r>
            <a:br>
              <a:rPr lang="nl" sz="1800"/>
            </a:br>
            <a:r>
              <a:rPr lang="nl" sz="1800"/>
              <a:t>en vul info (vorige knoop en afstand) in</a:t>
            </a:r>
            <a:endParaRPr/>
          </a:p>
          <a:p>
            <a:pPr indent="-76200" lvl="0" marL="177800" rtl="0" algn="l">
              <a:lnSpc>
                <a:spcPct val="90000"/>
              </a:lnSpc>
              <a:spcBef>
                <a:spcPts val="800"/>
              </a:spcBef>
              <a:spcAft>
                <a:spcPts val="0"/>
              </a:spcAft>
              <a:buClr>
                <a:schemeClr val="dk1"/>
              </a:buClr>
              <a:buSzPct val="100000"/>
              <a:buFont typeface="Calibri"/>
              <a:buNone/>
            </a:pPr>
            <a:r>
              <a:t/>
            </a:r>
            <a:endParaRPr sz="1800"/>
          </a:p>
          <a:p>
            <a:pPr indent="0" lvl="0" marL="0" rtl="0" algn="l">
              <a:lnSpc>
                <a:spcPct val="90000"/>
              </a:lnSpc>
              <a:spcBef>
                <a:spcPts val="800"/>
              </a:spcBef>
              <a:spcAft>
                <a:spcPts val="0"/>
              </a:spcAft>
              <a:buClr>
                <a:schemeClr val="dk1"/>
              </a:buClr>
              <a:buSzPct val="100000"/>
              <a:buNone/>
            </a:pPr>
            <a:r>
              <a:t/>
            </a:r>
            <a:endParaRPr sz="1800"/>
          </a:p>
          <a:p>
            <a:pPr indent="0" lvl="0" marL="0" rtl="0" algn="l">
              <a:lnSpc>
                <a:spcPct val="90000"/>
              </a:lnSpc>
              <a:spcBef>
                <a:spcPts val="800"/>
              </a:spcBef>
              <a:spcAft>
                <a:spcPts val="1200"/>
              </a:spcAft>
              <a:buClr>
                <a:schemeClr val="dk1"/>
              </a:buClr>
              <a:buSzPct val="100000"/>
              <a:buNone/>
            </a:pPr>
            <a:r>
              <a:rPr lang="nl" sz="1800"/>
              <a:t>Plaatje: Nadat A klaar is</a:t>
            </a:r>
            <a:endParaRPr/>
          </a:p>
        </p:txBody>
      </p:sp>
      <p:sp>
        <p:nvSpPr>
          <p:cNvPr id="216" name="Google Shape;216;p23"/>
          <p:cNvSpPr txBox="1"/>
          <p:nvPr>
            <p:ph idx="12" type="sldNum"/>
          </p:nvPr>
        </p:nvSpPr>
        <p:spPr>
          <a:xfrm>
            <a:off x="4843463" y="3575447"/>
            <a:ext cx="1543200" cy="205500"/>
          </a:xfrm>
          <a:prstGeom prst="rect">
            <a:avLst/>
          </a:prstGeom>
          <a:noFill/>
          <a:ln>
            <a:noFill/>
          </a:ln>
        </p:spPr>
        <p:txBody>
          <a:bodyPr anchorCtr="0" anchor="ctr" bIns="34275" lIns="68575" spcFirstLastPara="1" rIns="68575" wrap="square" tIns="34275">
            <a:normAutofit lnSpcReduction="20000"/>
          </a:bodyPr>
          <a:lstStyle/>
          <a:p>
            <a:pPr indent="0" lvl="0" marL="0" rtl="0" algn="r">
              <a:spcBef>
                <a:spcPts val="0"/>
              </a:spcBef>
              <a:spcAft>
                <a:spcPts val="0"/>
              </a:spcAft>
              <a:buClr>
                <a:srgbClr val="000000"/>
              </a:buClr>
              <a:buFont typeface="Arial"/>
              <a:buNone/>
            </a:pPr>
            <a:fld id="{00000000-1234-1234-1234-123412341234}" type="slidenum">
              <a:rPr lang="nl"/>
              <a:t>‹#›</a:t>
            </a:fld>
            <a:endParaRPr/>
          </a:p>
        </p:txBody>
      </p:sp>
      <p:sp>
        <p:nvSpPr>
          <p:cNvPr id="217" name="Google Shape;217;p23"/>
          <p:cNvSpPr txBox="1"/>
          <p:nvPr>
            <p:ph idx="2" type="body"/>
          </p:nvPr>
        </p:nvSpPr>
        <p:spPr>
          <a:xfrm rot="-5400000">
            <a:off x="-1501500" y="1501442"/>
            <a:ext cx="3474600" cy="471600"/>
          </a:xfrm>
          <a:prstGeom prst="rect">
            <a:avLst/>
          </a:prstGeom>
          <a:noFill/>
          <a:ln>
            <a:noFill/>
          </a:ln>
        </p:spPr>
        <p:txBody>
          <a:bodyPr anchorCtr="0" anchor="ctr" bIns="34275" lIns="68575" spcFirstLastPara="1" rIns="68575" wrap="square" tIns="34275">
            <a:normAutofit lnSpcReduction="10000"/>
          </a:bodyPr>
          <a:lstStyle/>
          <a:p>
            <a:pPr indent="0" lvl="0" marL="0" rtl="0" algn="l">
              <a:lnSpc>
                <a:spcPct val="90000"/>
              </a:lnSpc>
              <a:spcBef>
                <a:spcPts val="0"/>
              </a:spcBef>
              <a:spcAft>
                <a:spcPts val="1200"/>
              </a:spcAft>
              <a:buClr>
                <a:schemeClr val="lt1"/>
              </a:buClr>
              <a:buSzPts val="3300"/>
              <a:buNone/>
            </a:pPr>
            <a:r>
              <a:rPr lang="nl"/>
              <a:t>COLLEGE 3</a:t>
            </a:r>
            <a:endParaRPr/>
          </a:p>
        </p:txBody>
      </p:sp>
      <p:pic>
        <p:nvPicPr>
          <p:cNvPr id="218" name="Google Shape;218;p23"/>
          <p:cNvPicPr preferRelativeResize="0"/>
          <p:nvPr/>
        </p:nvPicPr>
        <p:blipFill rotWithShape="1">
          <a:blip r:embed="rId3">
            <a:alphaModFix/>
          </a:blip>
          <a:srcRect b="0" l="0" r="0" t="0"/>
          <a:stretch/>
        </p:blipFill>
        <p:spPr>
          <a:xfrm>
            <a:off x="6981825" y="802846"/>
            <a:ext cx="1533525" cy="1295400"/>
          </a:xfrm>
          <a:prstGeom prst="rect">
            <a:avLst/>
          </a:prstGeom>
          <a:noFill/>
          <a:ln>
            <a:noFill/>
          </a:ln>
        </p:spPr>
      </p:pic>
      <p:pic>
        <p:nvPicPr>
          <p:cNvPr id="219" name="Google Shape;219;p23"/>
          <p:cNvPicPr preferRelativeResize="0"/>
          <p:nvPr/>
        </p:nvPicPr>
        <p:blipFill rotWithShape="1">
          <a:blip r:embed="rId4">
            <a:alphaModFix/>
          </a:blip>
          <a:srcRect b="0" l="0" r="0" t="0"/>
          <a:stretch/>
        </p:blipFill>
        <p:spPr>
          <a:xfrm>
            <a:off x="5521399" y="2114645"/>
            <a:ext cx="3009900" cy="2524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4"/>
          <p:cNvSpPr txBox="1"/>
          <p:nvPr>
            <p:ph type="title"/>
          </p:nvPr>
        </p:nvSpPr>
        <p:spPr>
          <a:xfrm>
            <a:off x="471488" y="162413"/>
            <a:ext cx="5915100" cy="4413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454C69"/>
              </a:buClr>
              <a:buSzPct val="117857"/>
              <a:buFont typeface="Calibri"/>
              <a:buNone/>
            </a:pPr>
            <a:r>
              <a:rPr lang="nl"/>
              <a:t>Dijkstra’s kortste-pad-algoritme (2)</a:t>
            </a:r>
            <a:endParaRPr/>
          </a:p>
        </p:txBody>
      </p:sp>
      <p:sp>
        <p:nvSpPr>
          <p:cNvPr id="225" name="Google Shape;225;p24"/>
          <p:cNvSpPr txBox="1"/>
          <p:nvPr>
            <p:ph idx="1" type="body"/>
          </p:nvPr>
        </p:nvSpPr>
        <p:spPr>
          <a:xfrm>
            <a:off x="471488" y="704656"/>
            <a:ext cx="5915100" cy="2769900"/>
          </a:xfrm>
          <a:prstGeom prst="rect">
            <a:avLst/>
          </a:prstGeom>
          <a:noFill/>
          <a:ln>
            <a:noFill/>
          </a:ln>
        </p:spPr>
        <p:txBody>
          <a:bodyPr anchorCtr="0" anchor="t" bIns="34275" lIns="68575" spcFirstLastPara="1" rIns="68575" wrap="square" tIns="34275">
            <a:normAutofit fontScale="70000" lnSpcReduction="20000"/>
          </a:bodyPr>
          <a:lstStyle/>
          <a:p>
            <a:pPr indent="0" lvl="0" marL="0" rtl="0" algn="l">
              <a:lnSpc>
                <a:spcPct val="90000"/>
              </a:lnSpc>
              <a:spcBef>
                <a:spcPts val="0"/>
              </a:spcBef>
              <a:spcAft>
                <a:spcPts val="0"/>
              </a:spcAft>
              <a:buClr>
                <a:srgbClr val="FF0000"/>
              </a:buClr>
              <a:buSzPct val="100000"/>
              <a:buNone/>
            </a:pPr>
            <a:r>
              <a:rPr lang="nl" sz="1800">
                <a:solidFill>
                  <a:srgbClr val="FF0000"/>
                </a:solidFill>
              </a:rPr>
              <a:t>Kies de TeDoen knoop met de kortste afstand tot A 🡪 kies A</a:t>
            </a:r>
            <a:endParaRPr sz="1800">
              <a:solidFill>
                <a:srgbClr val="FF0000"/>
              </a:solidFill>
            </a:endParaRPr>
          </a:p>
          <a:p>
            <a:pPr indent="0" lvl="0" marL="0" rtl="0" algn="l">
              <a:lnSpc>
                <a:spcPct val="90000"/>
              </a:lnSpc>
              <a:spcBef>
                <a:spcPts val="800"/>
              </a:spcBef>
              <a:spcAft>
                <a:spcPts val="0"/>
              </a:spcAft>
              <a:buClr>
                <a:schemeClr val="dk1"/>
              </a:buClr>
              <a:buSzPct val="100000"/>
              <a:buNone/>
            </a:pPr>
            <a:r>
              <a:rPr lang="nl" sz="1800"/>
              <a:t>Bekijk alle buurkopen</a:t>
            </a:r>
            <a:endParaRPr/>
          </a:p>
          <a:p>
            <a:pPr indent="-156210" lvl="0" marL="177800" rtl="0" algn="l">
              <a:lnSpc>
                <a:spcPct val="90000"/>
              </a:lnSpc>
              <a:spcBef>
                <a:spcPts val="800"/>
              </a:spcBef>
              <a:spcAft>
                <a:spcPts val="0"/>
              </a:spcAft>
              <a:buClr>
                <a:schemeClr val="dk1"/>
              </a:buClr>
              <a:buSzPct val="100000"/>
              <a:buFont typeface="Calibri"/>
              <a:buChar char="-"/>
            </a:pPr>
            <a:r>
              <a:rPr lang="nl" sz="1800"/>
              <a:t>Als status van buurknoop is Klaar:</a:t>
            </a:r>
            <a:br>
              <a:rPr lang="nl" sz="1800"/>
            </a:br>
            <a:r>
              <a:rPr lang="nl" sz="1800"/>
              <a:t>sla deze buurknoop over</a:t>
            </a:r>
            <a:endParaRPr/>
          </a:p>
          <a:p>
            <a:pPr indent="-156210" lvl="0" marL="177800" rtl="0" algn="l">
              <a:lnSpc>
                <a:spcPct val="90000"/>
              </a:lnSpc>
              <a:spcBef>
                <a:spcPts val="800"/>
              </a:spcBef>
              <a:spcAft>
                <a:spcPts val="0"/>
              </a:spcAft>
              <a:buClr>
                <a:schemeClr val="dk1"/>
              </a:buClr>
              <a:buSzPct val="100000"/>
              <a:buFont typeface="Calibri"/>
              <a:buChar char="-"/>
            </a:pPr>
            <a:r>
              <a:rPr lang="nl" sz="1800"/>
              <a:t>Als status van buurknoop is TeDoen</a:t>
            </a:r>
            <a:br>
              <a:rPr lang="nl" sz="1800"/>
            </a:br>
            <a:r>
              <a:rPr lang="nl" sz="1800"/>
              <a:t>Werk info </a:t>
            </a:r>
            <a:r>
              <a:rPr b="1" lang="nl" sz="1800"/>
              <a:t>(</a:t>
            </a:r>
            <a:r>
              <a:rPr lang="nl" sz="1800"/>
              <a:t>vorige knoop en afstand</a:t>
            </a:r>
            <a:r>
              <a:rPr b="1" lang="nl" sz="1800"/>
              <a:t>)</a:t>
            </a:r>
            <a:r>
              <a:rPr lang="nl" sz="1800"/>
              <a:t> </a:t>
            </a:r>
            <a:br>
              <a:rPr lang="nl" sz="1800"/>
            </a:br>
            <a:r>
              <a:rPr lang="nl" sz="1800"/>
              <a:t>van buurknoop bij als de route </a:t>
            </a:r>
            <a:br>
              <a:rPr lang="nl" sz="1800"/>
            </a:br>
            <a:r>
              <a:rPr lang="nl" sz="1800"/>
              <a:t>vanaf de huidige knoop korter is </a:t>
            </a:r>
            <a:endParaRPr/>
          </a:p>
          <a:p>
            <a:pPr indent="-156210" lvl="0" marL="177800" rtl="0" algn="l">
              <a:lnSpc>
                <a:spcPct val="90000"/>
              </a:lnSpc>
              <a:spcBef>
                <a:spcPts val="800"/>
              </a:spcBef>
              <a:spcAft>
                <a:spcPts val="0"/>
              </a:spcAft>
              <a:buClr>
                <a:srgbClr val="0070C0"/>
              </a:buClr>
              <a:buSzPct val="100000"/>
              <a:buFont typeface="Calibri"/>
              <a:buChar char="-"/>
            </a:pPr>
            <a:r>
              <a:rPr lang="nl" sz="1800">
                <a:solidFill>
                  <a:srgbClr val="0070C0"/>
                </a:solidFill>
              </a:rPr>
              <a:t>Als status van buurknoop is Wacht, </a:t>
            </a:r>
            <a:br>
              <a:rPr lang="nl" sz="1800">
                <a:solidFill>
                  <a:srgbClr val="0070C0"/>
                </a:solidFill>
              </a:rPr>
            </a:br>
            <a:r>
              <a:rPr lang="nl" sz="1800">
                <a:solidFill>
                  <a:srgbClr val="0070C0"/>
                </a:solidFill>
              </a:rPr>
              <a:t>verander status van buurknoop in teDoen</a:t>
            </a:r>
            <a:br>
              <a:rPr lang="nl" sz="1800">
                <a:solidFill>
                  <a:srgbClr val="0070C0"/>
                </a:solidFill>
              </a:rPr>
            </a:br>
            <a:r>
              <a:rPr lang="nl" sz="1800">
                <a:solidFill>
                  <a:srgbClr val="0070C0"/>
                </a:solidFill>
              </a:rPr>
              <a:t>en vul info (vorige knoop en afstand) in</a:t>
            </a:r>
            <a:endParaRPr/>
          </a:p>
          <a:p>
            <a:pPr indent="-76200" lvl="0" marL="177800" rtl="0" algn="l">
              <a:lnSpc>
                <a:spcPct val="90000"/>
              </a:lnSpc>
              <a:spcBef>
                <a:spcPts val="800"/>
              </a:spcBef>
              <a:spcAft>
                <a:spcPts val="0"/>
              </a:spcAft>
              <a:buClr>
                <a:schemeClr val="dk1"/>
              </a:buClr>
              <a:buSzPct val="100000"/>
              <a:buFont typeface="Calibri"/>
              <a:buNone/>
            </a:pPr>
            <a:r>
              <a:t/>
            </a:r>
            <a:endParaRPr sz="1800"/>
          </a:p>
          <a:p>
            <a:pPr indent="0" lvl="0" marL="0" rtl="0" algn="l">
              <a:lnSpc>
                <a:spcPct val="90000"/>
              </a:lnSpc>
              <a:spcBef>
                <a:spcPts val="800"/>
              </a:spcBef>
              <a:spcAft>
                <a:spcPts val="0"/>
              </a:spcAft>
              <a:buClr>
                <a:schemeClr val="dk1"/>
              </a:buClr>
              <a:buSzPct val="100000"/>
              <a:buNone/>
            </a:pPr>
            <a:r>
              <a:t/>
            </a:r>
            <a:endParaRPr sz="1800"/>
          </a:p>
          <a:p>
            <a:pPr indent="0" lvl="0" marL="0" rtl="0" algn="l">
              <a:lnSpc>
                <a:spcPct val="90000"/>
              </a:lnSpc>
              <a:spcBef>
                <a:spcPts val="800"/>
              </a:spcBef>
              <a:spcAft>
                <a:spcPts val="1200"/>
              </a:spcAft>
              <a:buClr>
                <a:schemeClr val="dk1"/>
              </a:buClr>
              <a:buSzPct val="100000"/>
              <a:buNone/>
            </a:pPr>
            <a:r>
              <a:rPr lang="nl" sz="1800"/>
              <a:t>Plaatje: Nadat A klaar is</a:t>
            </a:r>
            <a:endParaRPr/>
          </a:p>
        </p:txBody>
      </p:sp>
      <p:sp>
        <p:nvSpPr>
          <p:cNvPr id="226" name="Google Shape;226;p24"/>
          <p:cNvSpPr txBox="1"/>
          <p:nvPr>
            <p:ph idx="12" type="sldNum"/>
          </p:nvPr>
        </p:nvSpPr>
        <p:spPr>
          <a:xfrm>
            <a:off x="4843463" y="3575447"/>
            <a:ext cx="1543200" cy="205500"/>
          </a:xfrm>
          <a:prstGeom prst="rect">
            <a:avLst/>
          </a:prstGeom>
          <a:noFill/>
          <a:ln>
            <a:noFill/>
          </a:ln>
        </p:spPr>
        <p:txBody>
          <a:bodyPr anchorCtr="0" anchor="ctr" bIns="34275" lIns="68575" spcFirstLastPara="1" rIns="68575" wrap="square" tIns="34275">
            <a:normAutofit lnSpcReduction="20000"/>
          </a:bodyPr>
          <a:lstStyle/>
          <a:p>
            <a:pPr indent="0" lvl="0" marL="0" rtl="0" algn="r">
              <a:spcBef>
                <a:spcPts val="0"/>
              </a:spcBef>
              <a:spcAft>
                <a:spcPts val="0"/>
              </a:spcAft>
              <a:buClr>
                <a:srgbClr val="000000"/>
              </a:buClr>
              <a:buFont typeface="Arial"/>
              <a:buNone/>
            </a:pPr>
            <a:fld id="{00000000-1234-1234-1234-123412341234}" type="slidenum">
              <a:rPr lang="nl"/>
              <a:t>‹#›</a:t>
            </a:fld>
            <a:endParaRPr/>
          </a:p>
        </p:txBody>
      </p:sp>
      <p:sp>
        <p:nvSpPr>
          <p:cNvPr id="227" name="Google Shape;227;p24"/>
          <p:cNvSpPr txBox="1"/>
          <p:nvPr>
            <p:ph idx="2" type="body"/>
          </p:nvPr>
        </p:nvSpPr>
        <p:spPr>
          <a:xfrm rot="-5400000">
            <a:off x="-1501500" y="1501442"/>
            <a:ext cx="3474600" cy="471600"/>
          </a:xfrm>
          <a:prstGeom prst="rect">
            <a:avLst/>
          </a:prstGeom>
          <a:noFill/>
          <a:ln>
            <a:noFill/>
          </a:ln>
        </p:spPr>
        <p:txBody>
          <a:bodyPr anchorCtr="0" anchor="ctr" bIns="34275" lIns="68575" spcFirstLastPara="1" rIns="68575" wrap="square" tIns="34275">
            <a:normAutofit lnSpcReduction="10000"/>
          </a:bodyPr>
          <a:lstStyle/>
          <a:p>
            <a:pPr indent="0" lvl="0" marL="0" rtl="0" algn="l">
              <a:lnSpc>
                <a:spcPct val="90000"/>
              </a:lnSpc>
              <a:spcBef>
                <a:spcPts val="0"/>
              </a:spcBef>
              <a:spcAft>
                <a:spcPts val="1200"/>
              </a:spcAft>
              <a:buClr>
                <a:schemeClr val="lt1"/>
              </a:buClr>
              <a:buSzPts val="3300"/>
              <a:buNone/>
            </a:pPr>
            <a:r>
              <a:rPr lang="nl"/>
              <a:t>COLLEGE 3</a:t>
            </a:r>
            <a:endParaRPr/>
          </a:p>
        </p:txBody>
      </p:sp>
      <p:pic>
        <p:nvPicPr>
          <p:cNvPr id="228" name="Google Shape;228;p24"/>
          <p:cNvPicPr preferRelativeResize="0"/>
          <p:nvPr/>
        </p:nvPicPr>
        <p:blipFill rotWithShape="1">
          <a:blip r:embed="rId3">
            <a:alphaModFix/>
          </a:blip>
          <a:srcRect b="0" l="0" r="0" t="0"/>
          <a:stretch/>
        </p:blipFill>
        <p:spPr>
          <a:xfrm>
            <a:off x="6981825" y="802846"/>
            <a:ext cx="1533525" cy="1295400"/>
          </a:xfrm>
          <a:prstGeom prst="rect">
            <a:avLst/>
          </a:prstGeom>
          <a:noFill/>
          <a:ln>
            <a:noFill/>
          </a:ln>
        </p:spPr>
      </p:pic>
      <p:pic>
        <p:nvPicPr>
          <p:cNvPr id="229" name="Google Shape;229;p24"/>
          <p:cNvPicPr preferRelativeResize="0"/>
          <p:nvPr/>
        </p:nvPicPr>
        <p:blipFill rotWithShape="1">
          <a:blip r:embed="rId4">
            <a:alphaModFix/>
          </a:blip>
          <a:srcRect b="0" l="0" r="0" t="0"/>
          <a:stretch/>
        </p:blipFill>
        <p:spPr>
          <a:xfrm>
            <a:off x="5505450" y="2098246"/>
            <a:ext cx="3010347" cy="2524500"/>
          </a:xfrm>
          <a:prstGeom prst="rect">
            <a:avLst/>
          </a:prstGeom>
          <a:noFill/>
          <a:ln>
            <a:noFill/>
          </a:ln>
        </p:spPr>
      </p:pic>
      <p:sp>
        <p:nvSpPr>
          <p:cNvPr id="230" name="Google Shape;230;p24"/>
          <p:cNvSpPr/>
          <p:nvPr/>
        </p:nvSpPr>
        <p:spPr>
          <a:xfrm>
            <a:off x="5728475" y="3723185"/>
            <a:ext cx="912300" cy="768000"/>
          </a:xfrm>
          <a:prstGeom prst="ellipse">
            <a:avLst/>
          </a:prstGeom>
          <a:noFill/>
          <a:ln cap="flat" cmpd="sng" w="28575">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31" name="Google Shape;231;p24"/>
          <p:cNvSpPr/>
          <p:nvPr/>
        </p:nvSpPr>
        <p:spPr>
          <a:xfrm>
            <a:off x="5728475" y="2715453"/>
            <a:ext cx="990600" cy="390600"/>
          </a:xfrm>
          <a:prstGeom prst="ellipse">
            <a:avLst/>
          </a:prstGeom>
          <a:noFill/>
          <a:ln cap="flat" cmpd="sng" w="28575">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32" name="Google Shape;232;p24"/>
          <p:cNvSpPr/>
          <p:nvPr/>
        </p:nvSpPr>
        <p:spPr>
          <a:xfrm>
            <a:off x="7569820" y="3723185"/>
            <a:ext cx="912300" cy="768000"/>
          </a:xfrm>
          <a:prstGeom prst="ellipse">
            <a:avLst/>
          </a:prstGeom>
          <a:noFill/>
          <a:ln cap="flat" cmpd="sng" w="28575">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33" name="Google Shape;233;p24"/>
          <p:cNvSpPr/>
          <p:nvPr/>
        </p:nvSpPr>
        <p:spPr>
          <a:xfrm>
            <a:off x="7569820" y="2232785"/>
            <a:ext cx="912300" cy="768000"/>
          </a:xfrm>
          <a:prstGeom prst="ellipse">
            <a:avLst/>
          </a:prstGeom>
          <a:noFill/>
          <a:ln cap="flat" cmpd="sng" w="28575">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25"/>
          <p:cNvPicPr preferRelativeResize="0"/>
          <p:nvPr/>
        </p:nvPicPr>
        <p:blipFill rotWithShape="1">
          <a:blip r:embed="rId3">
            <a:alphaModFix/>
          </a:blip>
          <a:srcRect b="0" l="0" r="0" t="0"/>
          <a:stretch/>
        </p:blipFill>
        <p:spPr>
          <a:xfrm>
            <a:off x="5521399" y="2137092"/>
            <a:ext cx="3009900" cy="2524125"/>
          </a:xfrm>
          <a:prstGeom prst="rect">
            <a:avLst/>
          </a:prstGeom>
          <a:noFill/>
          <a:ln>
            <a:noFill/>
          </a:ln>
        </p:spPr>
      </p:pic>
      <p:sp>
        <p:nvSpPr>
          <p:cNvPr id="241" name="Google Shape;241;p25"/>
          <p:cNvSpPr txBox="1"/>
          <p:nvPr>
            <p:ph type="title"/>
          </p:nvPr>
        </p:nvSpPr>
        <p:spPr>
          <a:xfrm>
            <a:off x="471488" y="162413"/>
            <a:ext cx="5915100" cy="4413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454C69"/>
              </a:buClr>
              <a:buSzPct val="117857"/>
              <a:buFont typeface="Calibri"/>
              <a:buNone/>
            </a:pPr>
            <a:r>
              <a:rPr lang="nl"/>
              <a:t>Dijkstra’s kortste-pad-algoritme (3)</a:t>
            </a:r>
            <a:endParaRPr/>
          </a:p>
        </p:txBody>
      </p:sp>
      <p:sp>
        <p:nvSpPr>
          <p:cNvPr id="242" name="Google Shape;242;p25"/>
          <p:cNvSpPr txBox="1"/>
          <p:nvPr>
            <p:ph idx="1" type="body"/>
          </p:nvPr>
        </p:nvSpPr>
        <p:spPr>
          <a:xfrm>
            <a:off x="471488" y="704656"/>
            <a:ext cx="5915100" cy="2769900"/>
          </a:xfrm>
          <a:prstGeom prst="rect">
            <a:avLst/>
          </a:prstGeom>
          <a:noFill/>
          <a:ln>
            <a:noFill/>
          </a:ln>
        </p:spPr>
        <p:txBody>
          <a:bodyPr anchorCtr="0" anchor="t" bIns="34275" lIns="68575" spcFirstLastPara="1" rIns="68575" wrap="square" tIns="34275">
            <a:normAutofit fontScale="62500" lnSpcReduction="20000"/>
          </a:bodyPr>
          <a:lstStyle/>
          <a:p>
            <a:pPr indent="0" lvl="0" marL="0" rtl="0" algn="l">
              <a:lnSpc>
                <a:spcPct val="90000"/>
              </a:lnSpc>
              <a:spcBef>
                <a:spcPts val="0"/>
              </a:spcBef>
              <a:spcAft>
                <a:spcPts val="0"/>
              </a:spcAft>
              <a:buClr>
                <a:srgbClr val="FF0000"/>
              </a:buClr>
              <a:buSzPct val="100000"/>
              <a:buNone/>
            </a:pPr>
            <a:r>
              <a:rPr lang="nl" sz="1800">
                <a:solidFill>
                  <a:srgbClr val="FF0000"/>
                </a:solidFill>
              </a:rPr>
              <a:t>Kies de TeDoen knoop met de kortste afstand tot A 🡪 kies B</a:t>
            </a:r>
            <a:endParaRPr sz="1800">
              <a:solidFill>
                <a:srgbClr val="FF0000"/>
              </a:solidFill>
            </a:endParaRPr>
          </a:p>
          <a:p>
            <a:pPr indent="0" lvl="0" marL="0" rtl="0" algn="l">
              <a:lnSpc>
                <a:spcPct val="90000"/>
              </a:lnSpc>
              <a:spcBef>
                <a:spcPts val="800"/>
              </a:spcBef>
              <a:spcAft>
                <a:spcPts val="0"/>
              </a:spcAft>
              <a:buClr>
                <a:schemeClr val="dk1"/>
              </a:buClr>
              <a:buSzPct val="100000"/>
              <a:buNone/>
            </a:pPr>
            <a:r>
              <a:rPr lang="nl" sz="1800"/>
              <a:t>Bekijk alle buurkopen</a:t>
            </a:r>
            <a:endParaRPr/>
          </a:p>
          <a:p>
            <a:pPr indent="-147638" lvl="0" marL="177800" rtl="0" algn="l">
              <a:lnSpc>
                <a:spcPct val="90000"/>
              </a:lnSpc>
              <a:spcBef>
                <a:spcPts val="800"/>
              </a:spcBef>
              <a:spcAft>
                <a:spcPts val="0"/>
              </a:spcAft>
              <a:buClr>
                <a:schemeClr val="dk1"/>
              </a:buClr>
              <a:buSzPct val="100000"/>
              <a:buFont typeface="Calibri"/>
              <a:buChar char="-"/>
            </a:pPr>
            <a:r>
              <a:rPr lang="nl" sz="1800"/>
              <a:t>Als status van buurknoop is Klaar:</a:t>
            </a:r>
            <a:br>
              <a:rPr lang="nl" sz="1800"/>
            </a:br>
            <a:r>
              <a:rPr lang="nl" sz="1800"/>
              <a:t>sla deze buurknoop over</a:t>
            </a:r>
            <a:endParaRPr/>
          </a:p>
          <a:p>
            <a:pPr indent="-147638" lvl="0" marL="177800" rtl="0" algn="l">
              <a:lnSpc>
                <a:spcPct val="90000"/>
              </a:lnSpc>
              <a:spcBef>
                <a:spcPts val="800"/>
              </a:spcBef>
              <a:spcAft>
                <a:spcPts val="0"/>
              </a:spcAft>
              <a:buClr>
                <a:srgbClr val="0070C0"/>
              </a:buClr>
              <a:buSzPct val="100000"/>
              <a:buFont typeface="Calibri"/>
              <a:buChar char="-"/>
            </a:pPr>
            <a:r>
              <a:rPr lang="nl" sz="1800">
                <a:solidFill>
                  <a:srgbClr val="0070C0"/>
                </a:solidFill>
              </a:rPr>
              <a:t>Als status van buurknoop is TeDoen</a:t>
            </a:r>
            <a:br>
              <a:rPr lang="nl" sz="1800">
                <a:solidFill>
                  <a:srgbClr val="0070C0"/>
                </a:solidFill>
              </a:rPr>
            </a:br>
            <a:r>
              <a:rPr lang="nl" sz="1800">
                <a:solidFill>
                  <a:srgbClr val="0070C0"/>
                </a:solidFill>
              </a:rPr>
              <a:t>Werk info </a:t>
            </a:r>
            <a:r>
              <a:rPr b="1" lang="nl" sz="1800">
                <a:solidFill>
                  <a:srgbClr val="0070C0"/>
                </a:solidFill>
              </a:rPr>
              <a:t>(</a:t>
            </a:r>
            <a:r>
              <a:rPr lang="nl" sz="1800">
                <a:solidFill>
                  <a:srgbClr val="0070C0"/>
                </a:solidFill>
              </a:rPr>
              <a:t>vorige knoop en afstand</a:t>
            </a:r>
            <a:r>
              <a:rPr b="1" lang="nl" sz="1800">
                <a:solidFill>
                  <a:srgbClr val="0070C0"/>
                </a:solidFill>
              </a:rPr>
              <a:t>)</a:t>
            </a:r>
            <a:r>
              <a:rPr lang="nl" sz="1800">
                <a:solidFill>
                  <a:srgbClr val="0070C0"/>
                </a:solidFill>
              </a:rPr>
              <a:t> </a:t>
            </a:r>
            <a:br>
              <a:rPr lang="nl" sz="1800">
                <a:solidFill>
                  <a:srgbClr val="0070C0"/>
                </a:solidFill>
              </a:rPr>
            </a:br>
            <a:r>
              <a:rPr lang="nl" sz="1800">
                <a:solidFill>
                  <a:srgbClr val="0070C0"/>
                </a:solidFill>
              </a:rPr>
              <a:t>van buurknoop bij als de route </a:t>
            </a:r>
            <a:br>
              <a:rPr lang="nl" sz="1800">
                <a:solidFill>
                  <a:srgbClr val="0070C0"/>
                </a:solidFill>
              </a:rPr>
            </a:br>
            <a:r>
              <a:rPr lang="nl" sz="1800">
                <a:solidFill>
                  <a:srgbClr val="0070C0"/>
                </a:solidFill>
              </a:rPr>
              <a:t>vanaf de huidige knoop korter is </a:t>
            </a:r>
            <a:endParaRPr/>
          </a:p>
          <a:p>
            <a:pPr indent="-147638" lvl="0" marL="177800" rtl="0" algn="l">
              <a:lnSpc>
                <a:spcPct val="90000"/>
              </a:lnSpc>
              <a:spcBef>
                <a:spcPts val="800"/>
              </a:spcBef>
              <a:spcAft>
                <a:spcPts val="0"/>
              </a:spcAft>
              <a:buClr>
                <a:schemeClr val="dk1"/>
              </a:buClr>
              <a:buSzPct val="100000"/>
              <a:buFont typeface="Calibri"/>
              <a:buChar char="-"/>
            </a:pPr>
            <a:r>
              <a:rPr lang="nl" sz="1800"/>
              <a:t>Als status van buurknoop is Wacht, </a:t>
            </a:r>
            <a:br>
              <a:rPr lang="nl" sz="1800"/>
            </a:br>
            <a:r>
              <a:rPr lang="nl" sz="1800"/>
              <a:t>verander status van buurknoop in teDoen</a:t>
            </a:r>
            <a:br>
              <a:rPr lang="nl" sz="1800"/>
            </a:br>
            <a:r>
              <a:rPr lang="nl" sz="1800"/>
              <a:t>en vul info (vorige knoop en afstand) in</a:t>
            </a:r>
            <a:endParaRPr/>
          </a:p>
          <a:p>
            <a:pPr indent="0" lvl="0" marL="0" rtl="0" algn="l">
              <a:lnSpc>
                <a:spcPct val="90000"/>
              </a:lnSpc>
              <a:spcBef>
                <a:spcPts val="800"/>
              </a:spcBef>
              <a:spcAft>
                <a:spcPts val="0"/>
              </a:spcAft>
              <a:buClr>
                <a:schemeClr val="dk1"/>
              </a:buClr>
              <a:buSzPct val="100000"/>
              <a:buNone/>
            </a:pPr>
            <a:r>
              <a:t/>
            </a:r>
            <a:endParaRPr sz="1800"/>
          </a:p>
          <a:p>
            <a:pPr indent="0" lvl="0" marL="0" rtl="0" algn="l">
              <a:lnSpc>
                <a:spcPct val="90000"/>
              </a:lnSpc>
              <a:spcBef>
                <a:spcPts val="800"/>
              </a:spcBef>
              <a:spcAft>
                <a:spcPts val="0"/>
              </a:spcAft>
              <a:buClr>
                <a:schemeClr val="dk1"/>
              </a:buClr>
              <a:buSzPct val="100000"/>
              <a:buNone/>
            </a:pPr>
            <a:r>
              <a:rPr lang="nl" sz="1800"/>
              <a:t>Plaatje: Nadat B klaar is, </a:t>
            </a:r>
            <a:endParaRPr/>
          </a:p>
          <a:p>
            <a:pPr indent="-147638" lvl="0" marL="177800" rtl="0" algn="l">
              <a:lnSpc>
                <a:spcPct val="90000"/>
              </a:lnSpc>
              <a:spcBef>
                <a:spcPts val="800"/>
              </a:spcBef>
              <a:spcAft>
                <a:spcPts val="1200"/>
              </a:spcAft>
              <a:buClr>
                <a:schemeClr val="dk1"/>
              </a:buClr>
              <a:buSzPct val="100000"/>
              <a:buChar char="●"/>
            </a:pPr>
            <a:r>
              <a:rPr lang="nl" sz="1800"/>
              <a:t>Er is een afstand voor Z gevonden: 8 </a:t>
            </a:r>
            <a:br>
              <a:rPr lang="nl" sz="1800"/>
            </a:br>
            <a:r>
              <a:rPr lang="nl" sz="1800"/>
              <a:t>maar die kan nog worden verbeterd</a:t>
            </a:r>
            <a:endParaRPr/>
          </a:p>
        </p:txBody>
      </p:sp>
      <p:sp>
        <p:nvSpPr>
          <p:cNvPr id="243" name="Google Shape;243;p25"/>
          <p:cNvSpPr txBox="1"/>
          <p:nvPr>
            <p:ph idx="2" type="body"/>
          </p:nvPr>
        </p:nvSpPr>
        <p:spPr>
          <a:xfrm rot="-5400000">
            <a:off x="-1501500" y="1501442"/>
            <a:ext cx="3474600" cy="471600"/>
          </a:xfrm>
          <a:prstGeom prst="rect">
            <a:avLst/>
          </a:prstGeom>
          <a:noFill/>
          <a:ln>
            <a:noFill/>
          </a:ln>
        </p:spPr>
        <p:txBody>
          <a:bodyPr anchorCtr="0" anchor="ctr" bIns="34275" lIns="68575" spcFirstLastPara="1" rIns="68575" wrap="square" tIns="34275">
            <a:normAutofit lnSpcReduction="10000"/>
          </a:bodyPr>
          <a:lstStyle/>
          <a:p>
            <a:pPr indent="0" lvl="0" marL="0" rtl="0" algn="l">
              <a:lnSpc>
                <a:spcPct val="90000"/>
              </a:lnSpc>
              <a:spcBef>
                <a:spcPts val="0"/>
              </a:spcBef>
              <a:spcAft>
                <a:spcPts val="1200"/>
              </a:spcAft>
              <a:buClr>
                <a:schemeClr val="lt1"/>
              </a:buClr>
              <a:buSzPts val="3300"/>
              <a:buNone/>
            </a:pPr>
            <a:r>
              <a:rPr lang="nl"/>
              <a:t>COLLEGE 3</a:t>
            </a:r>
            <a:endParaRPr/>
          </a:p>
        </p:txBody>
      </p:sp>
      <p:pic>
        <p:nvPicPr>
          <p:cNvPr id="244" name="Google Shape;244;p25"/>
          <p:cNvPicPr preferRelativeResize="0"/>
          <p:nvPr/>
        </p:nvPicPr>
        <p:blipFill rotWithShape="1">
          <a:blip r:embed="rId4">
            <a:alphaModFix/>
          </a:blip>
          <a:srcRect b="0" l="0" r="0" t="0"/>
          <a:stretch/>
        </p:blipFill>
        <p:spPr>
          <a:xfrm>
            <a:off x="6981825" y="802846"/>
            <a:ext cx="1533525" cy="1295400"/>
          </a:xfrm>
          <a:prstGeom prst="rect">
            <a:avLst/>
          </a:prstGeom>
          <a:noFill/>
          <a:ln>
            <a:noFill/>
          </a:ln>
        </p:spPr>
      </p:pic>
      <p:sp>
        <p:nvSpPr>
          <p:cNvPr id="245" name="Google Shape;245;p25"/>
          <p:cNvSpPr/>
          <p:nvPr/>
        </p:nvSpPr>
        <p:spPr>
          <a:xfrm>
            <a:off x="5619750" y="4203959"/>
            <a:ext cx="990600" cy="390600"/>
          </a:xfrm>
          <a:prstGeom prst="ellipse">
            <a:avLst/>
          </a:prstGeom>
          <a:noFill/>
          <a:ln cap="flat" cmpd="sng" w="28575">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46" name="Google Shape;246;p25"/>
          <p:cNvSpPr/>
          <p:nvPr/>
        </p:nvSpPr>
        <p:spPr>
          <a:xfrm>
            <a:off x="7486650" y="3738446"/>
            <a:ext cx="990600" cy="527100"/>
          </a:xfrm>
          <a:prstGeom prst="ellipse">
            <a:avLst/>
          </a:prstGeom>
          <a:noFill/>
          <a:ln cap="flat" cmpd="sng" w="28575">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6"/>
          <p:cNvSpPr txBox="1"/>
          <p:nvPr>
            <p:ph type="title"/>
          </p:nvPr>
        </p:nvSpPr>
        <p:spPr>
          <a:xfrm>
            <a:off x="471488" y="162413"/>
            <a:ext cx="5915100" cy="4413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454C69"/>
              </a:buClr>
              <a:buSzPct val="117857"/>
              <a:buFont typeface="Calibri"/>
              <a:buNone/>
            </a:pPr>
            <a:r>
              <a:rPr lang="nl"/>
              <a:t>Dijkstra’s kortste-pad-algoritme (4)</a:t>
            </a:r>
            <a:endParaRPr/>
          </a:p>
        </p:txBody>
      </p:sp>
      <p:sp>
        <p:nvSpPr>
          <p:cNvPr id="252" name="Google Shape;252;p26"/>
          <p:cNvSpPr txBox="1"/>
          <p:nvPr>
            <p:ph idx="1" type="body"/>
          </p:nvPr>
        </p:nvSpPr>
        <p:spPr>
          <a:xfrm>
            <a:off x="471488" y="704656"/>
            <a:ext cx="5915100" cy="2769900"/>
          </a:xfrm>
          <a:prstGeom prst="rect">
            <a:avLst/>
          </a:prstGeom>
          <a:noFill/>
          <a:ln>
            <a:noFill/>
          </a:ln>
        </p:spPr>
        <p:txBody>
          <a:bodyPr anchorCtr="0" anchor="t" bIns="34275" lIns="68575" spcFirstLastPara="1" rIns="68575" wrap="square" tIns="34275">
            <a:normAutofit fontScale="47500" lnSpcReduction="20000"/>
          </a:bodyPr>
          <a:lstStyle/>
          <a:p>
            <a:pPr indent="0" lvl="0" marL="0" rtl="0" algn="l">
              <a:lnSpc>
                <a:spcPct val="90000"/>
              </a:lnSpc>
              <a:spcBef>
                <a:spcPts val="0"/>
              </a:spcBef>
              <a:spcAft>
                <a:spcPts val="0"/>
              </a:spcAft>
              <a:buClr>
                <a:srgbClr val="FF0000"/>
              </a:buClr>
              <a:buSzPct val="100000"/>
              <a:buNone/>
            </a:pPr>
            <a:r>
              <a:rPr lang="nl" sz="2300">
                <a:solidFill>
                  <a:srgbClr val="FF0000"/>
                </a:solidFill>
              </a:rPr>
              <a:t>Kies de TeDoen knoop met de kortste afstand tot A 🡪 kies C</a:t>
            </a:r>
            <a:endParaRPr sz="2300">
              <a:solidFill>
                <a:srgbClr val="FF0000"/>
              </a:solidFill>
            </a:endParaRPr>
          </a:p>
          <a:p>
            <a:pPr indent="0" lvl="0" marL="0" rtl="0" algn="l">
              <a:lnSpc>
                <a:spcPct val="90000"/>
              </a:lnSpc>
              <a:spcBef>
                <a:spcPts val="800"/>
              </a:spcBef>
              <a:spcAft>
                <a:spcPts val="0"/>
              </a:spcAft>
              <a:buClr>
                <a:schemeClr val="dk1"/>
              </a:buClr>
              <a:buSzPct val="100000"/>
              <a:buNone/>
            </a:pPr>
            <a:r>
              <a:rPr lang="nl" sz="2300"/>
              <a:t>Bekijk alle buurkopen</a:t>
            </a:r>
            <a:endParaRPr/>
          </a:p>
          <a:p>
            <a:pPr indent="-145574" lvl="0" marL="177800" rtl="0" algn="l">
              <a:lnSpc>
                <a:spcPct val="90000"/>
              </a:lnSpc>
              <a:spcBef>
                <a:spcPts val="800"/>
              </a:spcBef>
              <a:spcAft>
                <a:spcPts val="0"/>
              </a:spcAft>
              <a:buClr>
                <a:schemeClr val="dk1"/>
              </a:buClr>
              <a:buSzPct val="100000"/>
              <a:buFont typeface="Calibri"/>
              <a:buChar char="-"/>
            </a:pPr>
            <a:r>
              <a:rPr lang="nl" sz="2300"/>
              <a:t>Als status van buurknoop is Klaar:</a:t>
            </a:r>
            <a:br>
              <a:rPr lang="nl" sz="2300"/>
            </a:br>
            <a:r>
              <a:rPr lang="nl" sz="2300"/>
              <a:t>sla deze buurknoop over</a:t>
            </a:r>
            <a:endParaRPr/>
          </a:p>
          <a:p>
            <a:pPr indent="-145574" lvl="0" marL="177800" rtl="0" algn="l">
              <a:lnSpc>
                <a:spcPct val="90000"/>
              </a:lnSpc>
              <a:spcBef>
                <a:spcPts val="800"/>
              </a:spcBef>
              <a:spcAft>
                <a:spcPts val="0"/>
              </a:spcAft>
              <a:buClr>
                <a:srgbClr val="0070C0"/>
              </a:buClr>
              <a:buSzPct val="100000"/>
              <a:buFont typeface="Calibri"/>
              <a:buChar char="-"/>
            </a:pPr>
            <a:r>
              <a:rPr lang="nl" sz="2300">
                <a:solidFill>
                  <a:srgbClr val="0070C0"/>
                </a:solidFill>
              </a:rPr>
              <a:t>Als status van buurknoop is TeDoen</a:t>
            </a:r>
            <a:br>
              <a:rPr lang="nl" sz="2300">
                <a:solidFill>
                  <a:srgbClr val="0070C0"/>
                </a:solidFill>
              </a:rPr>
            </a:br>
            <a:r>
              <a:rPr lang="nl" sz="2300">
                <a:solidFill>
                  <a:srgbClr val="0070C0"/>
                </a:solidFill>
              </a:rPr>
              <a:t>Werk info </a:t>
            </a:r>
            <a:r>
              <a:rPr b="1" lang="nl" sz="2300">
                <a:solidFill>
                  <a:srgbClr val="0070C0"/>
                </a:solidFill>
              </a:rPr>
              <a:t>(</a:t>
            </a:r>
            <a:r>
              <a:rPr lang="nl" sz="2300">
                <a:solidFill>
                  <a:srgbClr val="0070C0"/>
                </a:solidFill>
              </a:rPr>
              <a:t>vorige knoop en afstand</a:t>
            </a:r>
            <a:r>
              <a:rPr b="1" lang="nl" sz="2300">
                <a:solidFill>
                  <a:srgbClr val="0070C0"/>
                </a:solidFill>
              </a:rPr>
              <a:t>)</a:t>
            </a:r>
            <a:r>
              <a:rPr lang="nl" sz="2300">
                <a:solidFill>
                  <a:srgbClr val="0070C0"/>
                </a:solidFill>
              </a:rPr>
              <a:t> </a:t>
            </a:r>
            <a:br>
              <a:rPr lang="nl" sz="2300">
                <a:solidFill>
                  <a:srgbClr val="0070C0"/>
                </a:solidFill>
              </a:rPr>
            </a:br>
            <a:r>
              <a:rPr lang="nl" sz="2300">
                <a:solidFill>
                  <a:srgbClr val="0070C0"/>
                </a:solidFill>
              </a:rPr>
              <a:t>van buurknoop bij als de route </a:t>
            </a:r>
            <a:br>
              <a:rPr lang="nl" sz="2300">
                <a:solidFill>
                  <a:srgbClr val="0070C0"/>
                </a:solidFill>
              </a:rPr>
            </a:br>
            <a:r>
              <a:rPr lang="nl" sz="2300">
                <a:solidFill>
                  <a:srgbClr val="0070C0"/>
                </a:solidFill>
              </a:rPr>
              <a:t>vanaf de huidige knoop korter is </a:t>
            </a:r>
            <a:endParaRPr/>
          </a:p>
          <a:p>
            <a:pPr indent="-145574" lvl="0" marL="177800" rtl="0" algn="l">
              <a:lnSpc>
                <a:spcPct val="90000"/>
              </a:lnSpc>
              <a:spcBef>
                <a:spcPts val="800"/>
              </a:spcBef>
              <a:spcAft>
                <a:spcPts val="0"/>
              </a:spcAft>
              <a:buClr>
                <a:schemeClr val="dk1"/>
              </a:buClr>
              <a:buSzPct val="100000"/>
              <a:buFont typeface="Calibri"/>
              <a:buChar char="-"/>
            </a:pPr>
            <a:r>
              <a:rPr lang="nl" sz="2300"/>
              <a:t>Als status van buurknoop is Wacht, </a:t>
            </a:r>
            <a:br>
              <a:rPr lang="nl" sz="2300"/>
            </a:br>
            <a:r>
              <a:rPr lang="nl" sz="2300"/>
              <a:t>verander status van buurknoop in teDoen</a:t>
            </a:r>
            <a:br>
              <a:rPr lang="nl" sz="2300"/>
            </a:br>
            <a:r>
              <a:rPr lang="nl" sz="2300"/>
              <a:t>en vul info (vorige knoop en afstand) in</a:t>
            </a:r>
            <a:endParaRPr/>
          </a:p>
          <a:p>
            <a:pPr indent="0" lvl="0" marL="0" rtl="0" algn="l">
              <a:lnSpc>
                <a:spcPct val="90000"/>
              </a:lnSpc>
              <a:spcBef>
                <a:spcPts val="800"/>
              </a:spcBef>
              <a:spcAft>
                <a:spcPts val="0"/>
              </a:spcAft>
              <a:buClr>
                <a:schemeClr val="dk1"/>
              </a:buClr>
              <a:buSzPct val="100000"/>
              <a:buNone/>
            </a:pPr>
            <a:r>
              <a:t/>
            </a:r>
            <a:endParaRPr sz="2300"/>
          </a:p>
          <a:p>
            <a:pPr indent="0" lvl="0" marL="0" rtl="0" algn="l">
              <a:lnSpc>
                <a:spcPct val="90000"/>
              </a:lnSpc>
              <a:spcBef>
                <a:spcPts val="800"/>
              </a:spcBef>
              <a:spcAft>
                <a:spcPts val="0"/>
              </a:spcAft>
              <a:buClr>
                <a:schemeClr val="dk1"/>
              </a:buClr>
              <a:buSzPct val="100000"/>
              <a:buNone/>
            </a:pPr>
            <a:r>
              <a:rPr lang="nl" sz="2300"/>
              <a:t>Plaatje: Nadat C klaar is</a:t>
            </a:r>
            <a:endParaRPr/>
          </a:p>
          <a:p>
            <a:pPr indent="-145574" lvl="0" marL="177800" rtl="0" algn="l">
              <a:lnSpc>
                <a:spcPct val="90000"/>
              </a:lnSpc>
              <a:spcBef>
                <a:spcPts val="800"/>
              </a:spcBef>
              <a:spcAft>
                <a:spcPts val="0"/>
              </a:spcAft>
              <a:buClr>
                <a:schemeClr val="dk1"/>
              </a:buClr>
              <a:buSzPct val="100000"/>
              <a:buChar char="●"/>
            </a:pPr>
            <a:r>
              <a:rPr lang="nl" sz="2300"/>
              <a:t>Kortste afstand gevonden: 7</a:t>
            </a:r>
            <a:endParaRPr/>
          </a:p>
          <a:p>
            <a:pPr indent="-145574" lvl="0" marL="177800" rtl="0" algn="l">
              <a:lnSpc>
                <a:spcPct val="90000"/>
              </a:lnSpc>
              <a:spcBef>
                <a:spcPts val="800"/>
              </a:spcBef>
              <a:spcAft>
                <a:spcPts val="1200"/>
              </a:spcAft>
              <a:buClr>
                <a:schemeClr val="dk1"/>
              </a:buClr>
              <a:buSzPct val="100000"/>
              <a:buChar char="●"/>
            </a:pPr>
            <a:r>
              <a:rPr lang="nl" sz="2300"/>
              <a:t>Het kortste (vanaf Z teruglopen: Z 🡪 C 🡪 A</a:t>
            </a:r>
            <a:endParaRPr/>
          </a:p>
        </p:txBody>
      </p:sp>
      <p:sp>
        <p:nvSpPr>
          <p:cNvPr id="253" name="Google Shape;253;p26"/>
          <p:cNvSpPr txBox="1"/>
          <p:nvPr>
            <p:ph idx="12" type="sldNum"/>
          </p:nvPr>
        </p:nvSpPr>
        <p:spPr>
          <a:xfrm>
            <a:off x="4843463" y="3575447"/>
            <a:ext cx="1543200" cy="205500"/>
          </a:xfrm>
          <a:prstGeom prst="rect">
            <a:avLst/>
          </a:prstGeom>
          <a:noFill/>
          <a:ln>
            <a:noFill/>
          </a:ln>
        </p:spPr>
        <p:txBody>
          <a:bodyPr anchorCtr="0" anchor="ctr" bIns="34275" lIns="68575" spcFirstLastPara="1" rIns="68575" wrap="square" tIns="34275">
            <a:normAutofit lnSpcReduction="20000"/>
          </a:bodyPr>
          <a:lstStyle/>
          <a:p>
            <a:pPr indent="0" lvl="0" marL="0" rtl="0" algn="r">
              <a:spcBef>
                <a:spcPts val="0"/>
              </a:spcBef>
              <a:spcAft>
                <a:spcPts val="0"/>
              </a:spcAft>
              <a:buClr>
                <a:srgbClr val="000000"/>
              </a:buClr>
              <a:buFont typeface="Arial"/>
              <a:buNone/>
            </a:pPr>
            <a:fld id="{00000000-1234-1234-1234-123412341234}" type="slidenum">
              <a:rPr lang="nl"/>
              <a:t>‹#›</a:t>
            </a:fld>
            <a:endParaRPr/>
          </a:p>
        </p:txBody>
      </p:sp>
      <p:sp>
        <p:nvSpPr>
          <p:cNvPr id="254" name="Google Shape;254;p26"/>
          <p:cNvSpPr txBox="1"/>
          <p:nvPr>
            <p:ph idx="2" type="body"/>
          </p:nvPr>
        </p:nvSpPr>
        <p:spPr>
          <a:xfrm rot="-5400000">
            <a:off x="-1501500" y="1501442"/>
            <a:ext cx="3474600" cy="471600"/>
          </a:xfrm>
          <a:prstGeom prst="rect">
            <a:avLst/>
          </a:prstGeom>
          <a:noFill/>
          <a:ln>
            <a:noFill/>
          </a:ln>
        </p:spPr>
        <p:txBody>
          <a:bodyPr anchorCtr="0" anchor="ctr" bIns="34275" lIns="68575" spcFirstLastPara="1" rIns="68575" wrap="square" tIns="34275">
            <a:normAutofit lnSpcReduction="10000"/>
          </a:bodyPr>
          <a:lstStyle/>
          <a:p>
            <a:pPr indent="0" lvl="0" marL="0" rtl="0" algn="l">
              <a:lnSpc>
                <a:spcPct val="90000"/>
              </a:lnSpc>
              <a:spcBef>
                <a:spcPts val="0"/>
              </a:spcBef>
              <a:spcAft>
                <a:spcPts val="1200"/>
              </a:spcAft>
              <a:buClr>
                <a:schemeClr val="lt1"/>
              </a:buClr>
              <a:buSzPts val="3300"/>
              <a:buNone/>
            </a:pPr>
            <a:r>
              <a:rPr lang="nl"/>
              <a:t>COLLEGE 3</a:t>
            </a:r>
            <a:endParaRPr/>
          </a:p>
        </p:txBody>
      </p:sp>
      <p:pic>
        <p:nvPicPr>
          <p:cNvPr id="255" name="Google Shape;255;p26"/>
          <p:cNvPicPr preferRelativeResize="0"/>
          <p:nvPr/>
        </p:nvPicPr>
        <p:blipFill rotWithShape="1">
          <a:blip r:embed="rId3">
            <a:alphaModFix/>
          </a:blip>
          <a:srcRect b="0" l="0" r="0" t="0"/>
          <a:stretch/>
        </p:blipFill>
        <p:spPr>
          <a:xfrm>
            <a:off x="6981825" y="802846"/>
            <a:ext cx="1533525" cy="1295400"/>
          </a:xfrm>
          <a:prstGeom prst="rect">
            <a:avLst/>
          </a:prstGeom>
          <a:noFill/>
          <a:ln>
            <a:noFill/>
          </a:ln>
        </p:spPr>
      </p:pic>
      <p:pic>
        <p:nvPicPr>
          <p:cNvPr id="256" name="Google Shape;256;p26"/>
          <p:cNvPicPr preferRelativeResize="0"/>
          <p:nvPr/>
        </p:nvPicPr>
        <p:blipFill rotWithShape="1">
          <a:blip r:embed="rId4">
            <a:alphaModFix/>
          </a:blip>
          <a:srcRect b="0" l="0" r="0" t="0"/>
          <a:stretch/>
        </p:blipFill>
        <p:spPr>
          <a:xfrm>
            <a:off x="5502791" y="2129060"/>
            <a:ext cx="3009900" cy="2524125"/>
          </a:xfrm>
          <a:prstGeom prst="rect">
            <a:avLst/>
          </a:prstGeom>
          <a:noFill/>
          <a:ln>
            <a:noFill/>
          </a:ln>
        </p:spPr>
      </p:pic>
      <p:sp>
        <p:nvSpPr>
          <p:cNvPr id="257" name="Google Shape;257;p26"/>
          <p:cNvSpPr/>
          <p:nvPr/>
        </p:nvSpPr>
        <p:spPr>
          <a:xfrm>
            <a:off x="7522091" y="2721154"/>
            <a:ext cx="990600" cy="390600"/>
          </a:xfrm>
          <a:prstGeom prst="ellipse">
            <a:avLst/>
          </a:prstGeom>
          <a:noFill/>
          <a:ln cap="flat" cmpd="sng" w="28575">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58" name="Google Shape;258;p26"/>
          <p:cNvSpPr/>
          <p:nvPr/>
        </p:nvSpPr>
        <p:spPr>
          <a:xfrm>
            <a:off x="7522091" y="3703772"/>
            <a:ext cx="990600" cy="597300"/>
          </a:xfrm>
          <a:prstGeom prst="ellipse">
            <a:avLst/>
          </a:prstGeom>
          <a:noFill/>
          <a:ln cap="flat" cmpd="sng" w="28575">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7"/>
          <p:cNvSpPr txBox="1"/>
          <p:nvPr>
            <p:ph type="title"/>
          </p:nvPr>
        </p:nvSpPr>
        <p:spPr>
          <a:xfrm>
            <a:off x="628650" y="216551"/>
            <a:ext cx="7886700" cy="5883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nl"/>
              <a:t>Dijkstra voorbeeld</a:t>
            </a:r>
            <a:endParaRPr/>
          </a:p>
        </p:txBody>
      </p:sp>
      <p:sp>
        <p:nvSpPr>
          <p:cNvPr id="264" name="Google Shape;264;p27"/>
          <p:cNvSpPr txBox="1"/>
          <p:nvPr>
            <p:ph idx="1" type="body"/>
          </p:nvPr>
        </p:nvSpPr>
        <p:spPr>
          <a:xfrm>
            <a:off x="628650" y="939541"/>
            <a:ext cx="7886700" cy="3693300"/>
          </a:xfrm>
          <a:prstGeom prst="rect">
            <a:avLst/>
          </a:prstGeom>
        </p:spPr>
        <p:txBody>
          <a:bodyPr anchorCtr="0" anchor="t" bIns="34275" lIns="68575" spcFirstLastPara="1" rIns="68575" wrap="square" tIns="34275">
            <a:normAutofit/>
          </a:bodyPr>
          <a:lstStyle/>
          <a:p>
            <a:pPr indent="0" lvl="0" marL="0" rtl="0" algn="l">
              <a:spcBef>
                <a:spcPts val="800"/>
              </a:spcBef>
              <a:spcAft>
                <a:spcPts val="1200"/>
              </a:spcAft>
              <a:buNone/>
            </a:pPr>
            <a:r>
              <a:rPr lang="nl"/>
              <a:t>Schrijf dit voorbeeld mee op!</a:t>
            </a:r>
            <a:endParaRPr/>
          </a:p>
        </p:txBody>
      </p:sp>
      <p:sp>
        <p:nvSpPr>
          <p:cNvPr id="265" name="Google Shape;265;p27"/>
          <p:cNvSpPr txBox="1"/>
          <p:nvPr>
            <p:ph idx="2" type="body"/>
          </p:nvPr>
        </p:nvSpPr>
        <p:spPr>
          <a:xfrm rot="-5400000">
            <a:off x="-2002050" y="2001873"/>
            <a:ext cx="4632900" cy="628800"/>
          </a:xfrm>
          <a:prstGeom prst="rect">
            <a:avLst/>
          </a:prstGeom>
        </p:spPr>
        <p:txBody>
          <a:bodyPr anchorCtr="0" anchor="ctr" bIns="34275" lIns="68575" spcFirstLastPara="1" rIns="68575" wrap="square" tIns="34275">
            <a:normAutofit/>
          </a:bodyPr>
          <a:lstStyle/>
          <a:p>
            <a:pPr indent="0" lvl="0" marL="0" rtl="0" algn="l">
              <a:spcBef>
                <a:spcPts val="800"/>
              </a:spcBef>
              <a:spcAft>
                <a:spcPts val="1200"/>
              </a:spcAft>
              <a:buNone/>
            </a:pPr>
            <a:r>
              <a:t/>
            </a:r>
            <a:endParaRPr/>
          </a:p>
        </p:txBody>
      </p:sp>
      <p:pic>
        <p:nvPicPr>
          <p:cNvPr id="266" name="Google Shape;266;p27"/>
          <p:cNvPicPr preferRelativeResize="0"/>
          <p:nvPr/>
        </p:nvPicPr>
        <p:blipFill>
          <a:blip r:embed="rId3">
            <a:alphaModFix/>
          </a:blip>
          <a:stretch>
            <a:fillRect/>
          </a:stretch>
        </p:blipFill>
        <p:spPr>
          <a:xfrm>
            <a:off x="2393387" y="1448775"/>
            <a:ext cx="4357226" cy="331722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8"/>
          <p:cNvSpPr txBox="1"/>
          <p:nvPr>
            <p:ph type="title"/>
          </p:nvPr>
        </p:nvSpPr>
        <p:spPr>
          <a:xfrm>
            <a:off x="628650" y="216551"/>
            <a:ext cx="7886700" cy="5883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nl"/>
              <a:t>Dijkstra uitgelegd</a:t>
            </a:r>
            <a:endParaRPr/>
          </a:p>
        </p:txBody>
      </p:sp>
      <p:sp>
        <p:nvSpPr>
          <p:cNvPr id="272" name="Google Shape;272;p28"/>
          <p:cNvSpPr txBox="1"/>
          <p:nvPr>
            <p:ph idx="1" type="body"/>
          </p:nvPr>
        </p:nvSpPr>
        <p:spPr>
          <a:xfrm>
            <a:off x="628650" y="939541"/>
            <a:ext cx="7886700" cy="36933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nl" u="sng">
                <a:solidFill>
                  <a:schemeClr val="hlink"/>
                </a:solidFill>
                <a:hlinkClick r:id="rId3"/>
              </a:rPr>
              <a:t>https://www.youtube.com/watch?v=g5OV12u3uHY</a:t>
            </a:r>
            <a:r>
              <a:rPr lang="nl"/>
              <a:t>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273" name="Google Shape;273;p28"/>
          <p:cNvSpPr txBox="1"/>
          <p:nvPr>
            <p:ph idx="2" type="body"/>
          </p:nvPr>
        </p:nvSpPr>
        <p:spPr>
          <a:xfrm rot="-5400000">
            <a:off x="-2002050" y="2001873"/>
            <a:ext cx="4632900" cy="628800"/>
          </a:xfrm>
          <a:prstGeom prst="rect">
            <a:avLst/>
          </a:prstGeom>
        </p:spPr>
        <p:txBody>
          <a:bodyPr anchorCtr="0" anchor="ctr" bIns="34275" lIns="68575" spcFirstLastPara="1" rIns="68575" wrap="square" tIns="34275">
            <a:normAutofit/>
          </a:bodyPr>
          <a:lstStyle/>
          <a:p>
            <a:pPr indent="0" lvl="0" marL="0" rtl="0" algn="l">
              <a:spcBef>
                <a:spcPts val="800"/>
              </a:spcBef>
              <a:spcAft>
                <a:spcPts val="1200"/>
              </a:spcAft>
              <a:buNone/>
            </a:pPr>
            <a:r>
              <a:t/>
            </a:r>
            <a:endParaRPr/>
          </a:p>
        </p:txBody>
      </p:sp>
      <p:pic>
        <p:nvPicPr>
          <p:cNvPr id="274" name="Google Shape;274;p28"/>
          <p:cNvPicPr preferRelativeResize="0"/>
          <p:nvPr/>
        </p:nvPicPr>
        <p:blipFill>
          <a:blip r:embed="rId4">
            <a:alphaModFix/>
          </a:blip>
          <a:stretch>
            <a:fillRect/>
          </a:stretch>
        </p:blipFill>
        <p:spPr>
          <a:xfrm>
            <a:off x="1110000" y="1485475"/>
            <a:ext cx="6698076" cy="30952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9"/>
          <p:cNvSpPr txBox="1"/>
          <p:nvPr>
            <p:ph type="title"/>
          </p:nvPr>
        </p:nvSpPr>
        <p:spPr>
          <a:xfrm>
            <a:off x="471488" y="162413"/>
            <a:ext cx="5915100" cy="4413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454C69"/>
              </a:buClr>
              <a:buSzPct val="117857"/>
              <a:buFont typeface="Calibri"/>
              <a:buNone/>
            </a:pPr>
            <a:r>
              <a:rPr lang="nl"/>
              <a:t>Zelf doen</a:t>
            </a:r>
            <a:endParaRPr/>
          </a:p>
        </p:txBody>
      </p:sp>
      <p:pic>
        <p:nvPicPr>
          <p:cNvPr id="280" name="Google Shape;280;p29"/>
          <p:cNvPicPr preferRelativeResize="0"/>
          <p:nvPr>
            <p:ph idx="1" type="body"/>
          </p:nvPr>
        </p:nvPicPr>
        <p:blipFill rotWithShape="1">
          <a:blip r:embed="rId3">
            <a:alphaModFix/>
          </a:blip>
          <a:srcRect b="0" l="0" r="0" t="0"/>
          <a:stretch/>
        </p:blipFill>
        <p:spPr>
          <a:xfrm>
            <a:off x="1448265" y="1283784"/>
            <a:ext cx="6247500" cy="3123600"/>
          </a:xfrm>
          <a:prstGeom prst="rect">
            <a:avLst/>
          </a:prstGeom>
          <a:noFill/>
          <a:ln>
            <a:noFill/>
          </a:ln>
        </p:spPr>
      </p:pic>
      <p:sp>
        <p:nvSpPr>
          <p:cNvPr id="281" name="Google Shape;281;p29"/>
          <p:cNvSpPr txBox="1"/>
          <p:nvPr>
            <p:ph idx="2" type="body"/>
          </p:nvPr>
        </p:nvSpPr>
        <p:spPr>
          <a:xfrm rot="-5400000">
            <a:off x="-1501500" y="1501442"/>
            <a:ext cx="3474600" cy="471600"/>
          </a:xfrm>
          <a:prstGeom prst="rect">
            <a:avLst/>
          </a:prstGeom>
          <a:noFill/>
          <a:ln>
            <a:noFill/>
          </a:ln>
        </p:spPr>
        <p:txBody>
          <a:bodyPr anchorCtr="0" anchor="ctr" bIns="34275" lIns="68575" spcFirstLastPara="1" rIns="68575" wrap="square" tIns="34275">
            <a:normAutofit lnSpcReduction="10000"/>
          </a:bodyPr>
          <a:lstStyle/>
          <a:p>
            <a:pPr indent="0" lvl="0" marL="0" rtl="0" algn="l">
              <a:lnSpc>
                <a:spcPct val="90000"/>
              </a:lnSpc>
              <a:spcBef>
                <a:spcPts val="0"/>
              </a:spcBef>
              <a:spcAft>
                <a:spcPts val="1200"/>
              </a:spcAft>
              <a:buClr>
                <a:schemeClr val="lt1"/>
              </a:buClr>
              <a:buSzPts val="3300"/>
              <a:buNone/>
            </a:pPr>
            <a:r>
              <a:rPr lang="nl"/>
              <a:t>COLLEGE 3</a:t>
            </a:r>
            <a:endParaRPr/>
          </a:p>
        </p:txBody>
      </p:sp>
      <p:sp>
        <p:nvSpPr>
          <p:cNvPr id="282" name="Google Shape;282;p29"/>
          <p:cNvSpPr txBox="1"/>
          <p:nvPr/>
        </p:nvSpPr>
        <p:spPr>
          <a:xfrm>
            <a:off x="663498" y="864663"/>
            <a:ext cx="2499900" cy="300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nl" sz="1500">
                <a:solidFill>
                  <a:schemeClr val="dk1"/>
                </a:solidFill>
                <a:latin typeface="Calibri"/>
                <a:ea typeface="Calibri"/>
                <a:cs typeface="Calibri"/>
                <a:sym typeface="Calibri"/>
              </a:rPr>
              <a:t>Zoek de kortste routes vanaf X</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nl"/>
              <a:t>T4.5 Dijkstra </a:t>
            </a:r>
            <a:endParaRPr/>
          </a:p>
          <a:p>
            <a:pPr indent="0" lvl="0" marL="0" rtl="0" algn="ctr">
              <a:spcBef>
                <a:spcPts val="0"/>
              </a:spcBef>
              <a:spcAft>
                <a:spcPts val="0"/>
              </a:spcAft>
              <a:buNone/>
            </a:pPr>
            <a:r>
              <a:rPr lang="nl"/>
              <a:t>(kortste pad)</a:t>
            </a:r>
            <a:endParaRPr/>
          </a:p>
        </p:txBody>
      </p:sp>
      <p:sp>
        <p:nvSpPr>
          <p:cNvPr id="68" name="Google Shape;68;p1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nl"/>
              <a:t>Mnr. Segers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6"/>
          <p:cNvPicPr preferRelativeResize="0"/>
          <p:nvPr>
            <p:ph idx="1" type="body"/>
          </p:nvPr>
        </p:nvPicPr>
        <p:blipFill rotWithShape="1">
          <a:blip r:embed="rId3">
            <a:alphaModFix/>
          </a:blip>
          <a:srcRect b="16974" l="0" r="0" t="2924"/>
          <a:stretch/>
        </p:blipFill>
        <p:spPr>
          <a:xfrm>
            <a:off x="628650" y="0"/>
            <a:ext cx="8515500" cy="5143500"/>
          </a:xfrm>
          <a:prstGeom prst="rect">
            <a:avLst/>
          </a:prstGeom>
          <a:noFill/>
          <a:ln>
            <a:noFill/>
          </a:ln>
        </p:spPr>
      </p:pic>
      <p:sp>
        <p:nvSpPr>
          <p:cNvPr id="74" name="Google Shape;74;p16"/>
          <p:cNvSpPr txBox="1"/>
          <p:nvPr>
            <p:ph type="title"/>
          </p:nvPr>
        </p:nvSpPr>
        <p:spPr>
          <a:xfrm>
            <a:off x="628650" y="216551"/>
            <a:ext cx="7886700" cy="5883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454C69"/>
              </a:buClr>
              <a:buSzPts val="3300"/>
              <a:buFont typeface="Calibri"/>
              <a:buNone/>
            </a:pPr>
            <a:r>
              <a:rPr lang="nl"/>
              <a:t>Hoe vindt Google Maps de kortste route?</a:t>
            </a:r>
            <a:endParaRPr/>
          </a:p>
        </p:txBody>
      </p:sp>
      <p:sp>
        <p:nvSpPr>
          <p:cNvPr id="75" name="Google Shape;75;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nl"/>
              <a:t>08-06-2023</a:t>
            </a:r>
            <a:endParaRPr/>
          </a:p>
        </p:txBody>
      </p:sp>
      <p:sp>
        <p:nvSpPr>
          <p:cNvPr id="76" name="Google Shape;76;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None/>
            </a:pPr>
            <a:fld id="{00000000-1234-1234-1234-123412341234}" type="slidenum">
              <a:rPr lang="nl"/>
              <a:t>‹#›</a:t>
            </a:fld>
            <a:endParaRPr/>
          </a:p>
        </p:txBody>
      </p:sp>
      <p:sp>
        <p:nvSpPr>
          <p:cNvPr id="77" name="Google Shape;77;p16"/>
          <p:cNvSpPr txBox="1"/>
          <p:nvPr>
            <p:ph idx="2" type="body"/>
          </p:nvPr>
        </p:nvSpPr>
        <p:spPr>
          <a:xfrm rot="-5400000">
            <a:off x="-2002050" y="2001873"/>
            <a:ext cx="4632900" cy="628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1200"/>
              </a:spcAft>
              <a:buClr>
                <a:schemeClr val="lt1"/>
              </a:buClr>
              <a:buSzPts val="3300"/>
              <a:buNone/>
            </a:pPr>
            <a:r>
              <a:rPr lang="nl"/>
              <a:t>COLLEGE 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471488" y="162413"/>
            <a:ext cx="5915100" cy="4413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454C69"/>
              </a:buClr>
              <a:buSzPct val="117857"/>
              <a:buFont typeface="Calibri"/>
              <a:buNone/>
            </a:pPr>
            <a:r>
              <a:rPr lang="nl"/>
              <a:t>Opslaan van een routekaart in computergeheugen</a:t>
            </a:r>
            <a:endParaRPr/>
          </a:p>
        </p:txBody>
      </p:sp>
      <p:sp>
        <p:nvSpPr>
          <p:cNvPr id="83" name="Google Shape;83;p17"/>
          <p:cNvSpPr txBox="1"/>
          <p:nvPr>
            <p:ph idx="1" type="body"/>
          </p:nvPr>
        </p:nvSpPr>
        <p:spPr>
          <a:xfrm>
            <a:off x="628650" y="3159157"/>
            <a:ext cx="7886700" cy="1473600"/>
          </a:xfrm>
          <a:prstGeom prst="rect">
            <a:avLst/>
          </a:prstGeom>
          <a:noFill/>
          <a:ln>
            <a:noFill/>
          </a:ln>
        </p:spPr>
        <p:txBody>
          <a:bodyPr anchorCtr="0" anchor="t" bIns="34275" lIns="68575" spcFirstLastPara="1" rIns="68575" wrap="square" tIns="34275">
            <a:normAutofit fontScale="85000" lnSpcReduction="20000"/>
          </a:bodyPr>
          <a:lstStyle/>
          <a:p>
            <a:pPr indent="0" lvl="0" marL="0" rtl="0" algn="l">
              <a:lnSpc>
                <a:spcPct val="90000"/>
              </a:lnSpc>
              <a:spcBef>
                <a:spcPts val="0"/>
              </a:spcBef>
              <a:spcAft>
                <a:spcPts val="0"/>
              </a:spcAft>
              <a:buClr>
                <a:schemeClr val="dk1"/>
              </a:buClr>
              <a:buSzPct val="116667"/>
              <a:buNone/>
            </a:pPr>
            <a:r>
              <a:rPr lang="nl"/>
              <a:t>Een routekaart kun je modelleren als een </a:t>
            </a:r>
            <a:r>
              <a:rPr b="1" lang="nl"/>
              <a:t>graaf</a:t>
            </a:r>
            <a:r>
              <a:rPr lang="nl"/>
              <a:t>. Een graaf bevat</a:t>
            </a:r>
            <a:endParaRPr/>
          </a:p>
          <a:p>
            <a:pPr indent="-189548" lvl="0" marL="177800" rtl="0" algn="l">
              <a:lnSpc>
                <a:spcPct val="90000"/>
              </a:lnSpc>
              <a:spcBef>
                <a:spcPts val="800"/>
              </a:spcBef>
              <a:spcAft>
                <a:spcPts val="0"/>
              </a:spcAft>
              <a:buClr>
                <a:schemeClr val="dk1"/>
              </a:buClr>
              <a:buSzPct val="116667"/>
              <a:buChar char="●"/>
            </a:pPr>
            <a:r>
              <a:rPr b="1" lang="nl"/>
              <a:t>Knopen</a:t>
            </a:r>
            <a:r>
              <a:rPr lang="nl"/>
              <a:t> (denk aan steden of kruispunten)</a:t>
            </a:r>
            <a:endParaRPr/>
          </a:p>
          <a:p>
            <a:pPr indent="-189548" lvl="0" marL="177800" rtl="0" algn="l">
              <a:lnSpc>
                <a:spcPct val="90000"/>
              </a:lnSpc>
              <a:spcBef>
                <a:spcPts val="800"/>
              </a:spcBef>
              <a:spcAft>
                <a:spcPts val="0"/>
              </a:spcAft>
              <a:buClr>
                <a:schemeClr val="dk1"/>
              </a:buClr>
              <a:buSzPct val="116667"/>
              <a:buChar char="●"/>
            </a:pPr>
            <a:r>
              <a:rPr b="1" lang="nl"/>
              <a:t>Takken</a:t>
            </a:r>
            <a:r>
              <a:rPr lang="nl"/>
              <a:t> (Denk aan wegen tussen steden of kruispunten)</a:t>
            </a:r>
            <a:endParaRPr/>
          </a:p>
          <a:p>
            <a:pPr indent="-189548" lvl="0" marL="177800" rtl="0" algn="l">
              <a:lnSpc>
                <a:spcPct val="90000"/>
              </a:lnSpc>
              <a:spcBef>
                <a:spcPts val="800"/>
              </a:spcBef>
              <a:spcAft>
                <a:spcPts val="0"/>
              </a:spcAft>
              <a:buClr>
                <a:schemeClr val="dk1"/>
              </a:buClr>
              <a:buSzPct val="116667"/>
              <a:buChar char="●"/>
            </a:pPr>
            <a:r>
              <a:rPr b="1" lang="nl"/>
              <a:t>Gewicht</a:t>
            </a:r>
            <a:r>
              <a:rPr lang="nl"/>
              <a:t> (Denk aan reistijd of afstand per weg)</a:t>
            </a:r>
            <a:endParaRPr/>
          </a:p>
          <a:p>
            <a:pPr indent="-189548" lvl="0" marL="177800" rtl="0" algn="l">
              <a:lnSpc>
                <a:spcPct val="90000"/>
              </a:lnSpc>
              <a:spcBef>
                <a:spcPts val="800"/>
              </a:spcBef>
              <a:spcAft>
                <a:spcPts val="1200"/>
              </a:spcAft>
              <a:buClr>
                <a:schemeClr val="dk1"/>
              </a:buClr>
              <a:buSzPct val="116667"/>
              <a:buChar char="●"/>
            </a:pPr>
            <a:r>
              <a:rPr b="1" lang="nl"/>
              <a:t>Pad</a:t>
            </a:r>
            <a:r>
              <a:rPr lang="nl"/>
              <a:t> (Denk aan route over 1 of meerder takken van een startpunt naar een eindpunt)</a:t>
            </a:r>
            <a:endParaRPr b="1"/>
          </a:p>
        </p:txBody>
      </p:sp>
      <p:sp>
        <p:nvSpPr>
          <p:cNvPr id="84" name="Google Shape;84;p17"/>
          <p:cNvSpPr txBox="1"/>
          <p:nvPr>
            <p:ph idx="2" type="body"/>
          </p:nvPr>
        </p:nvSpPr>
        <p:spPr>
          <a:xfrm rot="-5400000">
            <a:off x="-1501500" y="1501442"/>
            <a:ext cx="3474600" cy="471600"/>
          </a:xfrm>
          <a:prstGeom prst="rect">
            <a:avLst/>
          </a:prstGeom>
          <a:noFill/>
          <a:ln>
            <a:noFill/>
          </a:ln>
        </p:spPr>
        <p:txBody>
          <a:bodyPr anchorCtr="0" anchor="ctr" bIns="34275" lIns="68575" spcFirstLastPara="1" rIns="68575" wrap="square" tIns="34275">
            <a:normAutofit lnSpcReduction="10000"/>
          </a:bodyPr>
          <a:lstStyle/>
          <a:p>
            <a:pPr indent="0" lvl="0" marL="0" rtl="0" algn="l">
              <a:lnSpc>
                <a:spcPct val="90000"/>
              </a:lnSpc>
              <a:spcBef>
                <a:spcPts val="0"/>
              </a:spcBef>
              <a:spcAft>
                <a:spcPts val="1200"/>
              </a:spcAft>
              <a:buClr>
                <a:schemeClr val="lt1"/>
              </a:buClr>
              <a:buSzPts val="3300"/>
              <a:buNone/>
            </a:pPr>
            <a:r>
              <a:rPr lang="nl"/>
              <a:t>COLLEGE 3</a:t>
            </a:r>
            <a:endParaRPr/>
          </a:p>
        </p:txBody>
      </p:sp>
      <p:graphicFrame>
        <p:nvGraphicFramePr>
          <p:cNvPr id="85" name="Google Shape;85;p17"/>
          <p:cNvGraphicFramePr/>
          <p:nvPr/>
        </p:nvGraphicFramePr>
        <p:xfrm>
          <a:off x="3945988" y="936904"/>
          <a:ext cx="3000000" cy="3000000"/>
        </p:xfrm>
        <a:graphic>
          <a:graphicData uri="http://schemas.openxmlformats.org/drawingml/2006/table">
            <a:tbl>
              <a:tblPr bandRow="1" firstRow="1">
                <a:noFill/>
                <a:tableStyleId>{72D9C608-60B5-47DD-8038-5D1848548C28}</a:tableStyleId>
              </a:tblPr>
              <a:tblGrid>
                <a:gridCol w="1349775"/>
                <a:gridCol w="1349775"/>
                <a:gridCol w="1349775"/>
              </a:tblGrid>
              <a:tr h="278150">
                <a:tc>
                  <a:txBody>
                    <a:bodyPr/>
                    <a:lstStyle/>
                    <a:p>
                      <a:pPr indent="0" lvl="0" marL="0" marR="0" rtl="0" algn="l">
                        <a:spcBef>
                          <a:spcPts val="0"/>
                        </a:spcBef>
                        <a:spcAft>
                          <a:spcPts val="0"/>
                        </a:spcAft>
                        <a:buNone/>
                      </a:pPr>
                      <a:r>
                        <a:rPr lang="nl" sz="1800"/>
                        <a:t>Startpunt</a:t>
                      </a:r>
                      <a:endParaRPr sz="1100"/>
                    </a:p>
                  </a:txBody>
                  <a:tcPr marT="34300" marB="34300" marR="68600" marL="68600"/>
                </a:tc>
                <a:tc>
                  <a:txBody>
                    <a:bodyPr/>
                    <a:lstStyle/>
                    <a:p>
                      <a:pPr indent="0" lvl="0" marL="0" marR="0" rtl="0" algn="l">
                        <a:spcBef>
                          <a:spcPts val="0"/>
                        </a:spcBef>
                        <a:spcAft>
                          <a:spcPts val="0"/>
                        </a:spcAft>
                        <a:buNone/>
                      </a:pPr>
                      <a:r>
                        <a:rPr lang="nl" sz="1800"/>
                        <a:t>Eindpunt</a:t>
                      </a:r>
                      <a:endParaRPr sz="1100"/>
                    </a:p>
                  </a:txBody>
                  <a:tcPr marT="34300" marB="34300" marR="68600" marL="68600"/>
                </a:tc>
                <a:tc>
                  <a:txBody>
                    <a:bodyPr/>
                    <a:lstStyle/>
                    <a:p>
                      <a:pPr indent="0" lvl="0" marL="0" marR="0" rtl="0" algn="l">
                        <a:spcBef>
                          <a:spcPts val="0"/>
                        </a:spcBef>
                        <a:spcAft>
                          <a:spcPts val="0"/>
                        </a:spcAft>
                        <a:buNone/>
                      </a:pPr>
                      <a:r>
                        <a:rPr lang="nl" sz="1800"/>
                        <a:t>Reistijd</a:t>
                      </a:r>
                      <a:endParaRPr sz="1100"/>
                    </a:p>
                  </a:txBody>
                  <a:tcPr marT="34300" marB="34300" marR="68600" marL="68600"/>
                </a:tc>
              </a:tr>
              <a:tr h="278150">
                <a:tc>
                  <a:txBody>
                    <a:bodyPr/>
                    <a:lstStyle/>
                    <a:p>
                      <a:pPr indent="0" lvl="0" marL="0" marR="0" rtl="0" algn="l">
                        <a:spcBef>
                          <a:spcPts val="0"/>
                        </a:spcBef>
                        <a:spcAft>
                          <a:spcPts val="0"/>
                        </a:spcAft>
                        <a:buNone/>
                      </a:pPr>
                      <a:r>
                        <a:rPr lang="nl" sz="1800"/>
                        <a:t>Amsterdam</a:t>
                      </a:r>
                      <a:endParaRPr sz="1100"/>
                    </a:p>
                  </a:txBody>
                  <a:tcPr marT="34300" marB="34300" marR="68600" marL="68600"/>
                </a:tc>
                <a:tc>
                  <a:txBody>
                    <a:bodyPr/>
                    <a:lstStyle/>
                    <a:p>
                      <a:pPr indent="0" lvl="0" marL="0" marR="0" rtl="0" algn="l">
                        <a:spcBef>
                          <a:spcPts val="0"/>
                        </a:spcBef>
                        <a:spcAft>
                          <a:spcPts val="0"/>
                        </a:spcAft>
                        <a:buNone/>
                      </a:pPr>
                      <a:r>
                        <a:rPr lang="nl" sz="1800"/>
                        <a:t>Den Haag</a:t>
                      </a:r>
                      <a:endParaRPr sz="1100"/>
                    </a:p>
                  </a:txBody>
                  <a:tcPr marT="34300" marB="34300" marR="68600" marL="68600"/>
                </a:tc>
                <a:tc>
                  <a:txBody>
                    <a:bodyPr/>
                    <a:lstStyle/>
                    <a:p>
                      <a:pPr indent="0" lvl="0" marL="0" marR="0" rtl="0" algn="l">
                        <a:spcBef>
                          <a:spcPts val="0"/>
                        </a:spcBef>
                        <a:spcAft>
                          <a:spcPts val="0"/>
                        </a:spcAft>
                        <a:buNone/>
                      </a:pPr>
                      <a:r>
                        <a:rPr lang="nl" sz="1800"/>
                        <a:t>6</a:t>
                      </a:r>
                      <a:endParaRPr sz="1100"/>
                    </a:p>
                  </a:txBody>
                  <a:tcPr marT="34300" marB="34300" marR="68600" marL="68600"/>
                </a:tc>
              </a:tr>
              <a:tr h="278150">
                <a:tc>
                  <a:txBody>
                    <a:bodyPr/>
                    <a:lstStyle/>
                    <a:p>
                      <a:pPr indent="0" lvl="0" marL="0" marR="0" rtl="0" algn="l">
                        <a:spcBef>
                          <a:spcPts val="0"/>
                        </a:spcBef>
                        <a:spcAft>
                          <a:spcPts val="0"/>
                        </a:spcAft>
                        <a:buNone/>
                      </a:pPr>
                      <a:r>
                        <a:rPr lang="nl" sz="1800"/>
                        <a:t>Amsterdam</a:t>
                      </a:r>
                      <a:endParaRPr sz="1100"/>
                    </a:p>
                  </a:txBody>
                  <a:tcPr marT="34300" marB="34300" marR="68600" marL="68600"/>
                </a:tc>
                <a:tc>
                  <a:txBody>
                    <a:bodyPr/>
                    <a:lstStyle/>
                    <a:p>
                      <a:pPr indent="0" lvl="0" marL="0" marR="0" rtl="0" algn="l">
                        <a:spcBef>
                          <a:spcPts val="0"/>
                        </a:spcBef>
                        <a:spcAft>
                          <a:spcPts val="0"/>
                        </a:spcAft>
                        <a:buNone/>
                      </a:pPr>
                      <a:r>
                        <a:rPr lang="nl" sz="1800"/>
                        <a:t>Utrecht</a:t>
                      </a:r>
                      <a:endParaRPr sz="1100"/>
                    </a:p>
                  </a:txBody>
                  <a:tcPr marT="34300" marB="34300" marR="68600" marL="68600"/>
                </a:tc>
                <a:tc>
                  <a:txBody>
                    <a:bodyPr/>
                    <a:lstStyle/>
                    <a:p>
                      <a:pPr indent="0" lvl="0" marL="0" marR="0" rtl="0" algn="l">
                        <a:spcBef>
                          <a:spcPts val="0"/>
                        </a:spcBef>
                        <a:spcAft>
                          <a:spcPts val="0"/>
                        </a:spcAft>
                        <a:buNone/>
                      </a:pPr>
                      <a:r>
                        <a:rPr lang="nl" sz="1800"/>
                        <a:t>1</a:t>
                      </a:r>
                      <a:endParaRPr sz="1100"/>
                    </a:p>
                  </a:txBody>
                  <a:tcPr marT="34300" marB="34300" marR="68600" marL="68600"/>
                </a:tc>
              </a:tr>
              <a:tr h="278150">
                <a:tc>
                  <a:txBody>
                    <a:bodyPr/>
                    <a:lstStyle/>
                    <a:p>
                      <a:pPr indent="0" lvl="0" marL="0" marR="0" rtl="0" algn="l">
                        <a:spcBef>
                          <a:spcPts val="0"/>
                        </a:spcBef>
                        <a:spcAft>
                          <a:spcPts val="0"/>
                        </a:spcAft>
                        <a:buNone/>
                      </a:pPr>
                      <a:r>
                        <a:rPr lang="nl" sz="1800"/>
                        <a:t>Den Haag</a:t>
                      </a:r>
                      <a:endParaRPr sz="1100"/>
                    </a:p>
                  </a:txBody>
                  <a:tcPr marT="34300" marB="34300" marR="68600" marL="68600"/>
                </a:tc>
                <a:tc>
                  <a:txBody>
                    <a:bodyPr/>
                    <a:lstStyle/>
                    <a:p>
                      <a:pPr indent="0" lvl="0" marL="0" marR="0" rtl="0" algn="l">
                        <a:spcBef>
                          <a:spcPts val="0"/>
                        </a:spcBef>
                        <a:spcAft>
                          <a:spcPts val="0"/>
                        </a:spcAft>
                        <a:buNone/>
                      </a:pPr>
                      <a:r>
                        <a:rPr lang="nl" sz="1800"/>
                        <a:t>Rotterdam</a:t>
                      </a:r>
                      <a:endParaRPr sz="1100"/>
                    </a:p>
                  </a:txBody>
                  <a:tcPr marT="34300" marB="34300" marR="68600" marL="68600"/>
                </a:tc>
                <a:tc>
                  <a:txBody>
                    <a:bodyPr/>
                    <a:lstStyle/>
                    <a:p>
                      <a:pPr indent="0" lvl="0" marL="0" marR="0" rtl="0" algn="l">
                        <a:spcBef>
                          <a:spcPts val="0"/>
                        </a:spcBef>
                        <a:spcAft>
                          <a:spcPts val="0"/>
                        </a:spcAft>
                        <a:buNone/>
                      </a:pPr>
                      <a:r>
                        <a:rPr lang="nl" sz="1800"/>
                        <a:t>5</a:t>
                      </a:r>
                      <a:endParaRPr sz="1100"/>
                    </a:p>
                  </a:txBody>
                  <a:tcPr marT="34300" marB="34300" marR="68600" marL="68600"/>
                </a:tc>
              </a:tr>
              <a:tr h="278150">
                <a:tc>
                  <a:txBody>
                    <a:bodyPr/>
                    <a:lstStyle/>
                    <a:p>
                      <a:pPr indent="0" lvl="0" marL="0" marR="0" rtl="0" algn="l">
                        <a:spcBef>
                          <a:spcPts val="0"/>
                        </a:spcBef>
                        <a:spcAft>
                          <a:spcPts val="0"/>
                        </a:spcAft>
                        <a:buNone/>
                      </a:pPr>
                      <a:r>
                        <a:rPr lang="nl" sz="1800"/>
                        <a:t>Den Haag</a:t>
                      </a:r>
                      <a:endParaRPr sz="1100"/>
                    </a:p>
                  </a:txBody>
                  <a:tcPr marT="34300" marB="34300" marR="68600" marL="68600"/>
                </a:tc>
                <a:tc>
                  <a:txBody>
                    <a:bodyPr/>
                    <a:lstStyle/>
                    <a:p>
                      <a:pPr indent="0" lvl="0" marL="0" marR="0" rtl="0" algn="l">
                        <a:spcBef>
                          <a:spcPts val="0"/>
                        </a:spcBef>
                        <a:spcAft>
                          <a:spcPts val="0"/>
                        </a:spcAft>
                        <a:buNone/>
                      </a:pPr>
                      <a:r>
                        <a:rPr lang="nl" sz="1800"/>
                        <a:t>Utrecht</a:t>
                      </a:r>
                      <a:endParaRPr sz="1100"/>
                    </a:p>
                  </a:txBody>
                  <a:tcPr marT="34300" marB="34300" marR="68600" marL="68600"/>
                </a:tc>
                <a:tc>
                  <a:txBody>
                    <a:bodyPr/>
                    <a:lstStyle/>
                    <a:p>
                      <a:pPr indent="0" lvl="0" marL="0" marR="0" rtl="0" algn="l">
                        <a:spcBef>
                          <a:spcPts val="0"/>
                        </a:spcBef>
                        <a:spcAft>
                          <a:spcPts val="0"/>
                        </a:spcAft>
                        <a:buNone/>
                      </a:pPr>
                      <a:r>
                        <a:rPr lang="nl" sz="1800"/>
                        <a:t>9</a:t>
                      </a:r>
                      <a:endParaRPr sz="1100"/>
                    </a:p>
                  </a:txBody>
                  <a:tcPr marT="34300" marB="34300" marR="68600" marL="68600"/>
                </a:tc>
              </a:tr>
              <a:tr h="278150">
                <a:tc>
                  <a:txBody>
                    <a:bodyPr/>
                    <a:lstStyle/>
                    <a:p>
                      <a:pPr indent="0" lvl="0" marL="0" marR="0" rtl="0" algn="l">
                        <a:spcBef>
                          <a:spcPts val="0"/>
                        </a:spcBef>
                        <a:spcAft>
                          <a:spcPts val="0"/>
                        </a:spcAft>
                        <a:buNone/>
                      </a:pPr>
                      <a:r>
                        <a:rPr lang="nl" sz="1800"/>
                        <a:t>Rotterdam</a:t>
                      </a:r>
                      <a:endParaRPr sz="1100"/>
                    </a:p>
                  </a:txBody>
                  <a:tcPr marT="34300" marB="34300" marR="68600" marL="68600"/>
                </a:tc>
                <a:tc>
                  <a:txBody>
                    <a:bodyPr/>
                    <a:lstStyle/>
                    <a:p>
                      <a:pPr indent="0" lvl="0" marL="0" marR="0" rtl="0" algn="l">
                        <a:spcBef>
                          <a:spcPts val="0"/>
                        </a:spcBef>
                        <a:spcAft>
                          <a:spcPts val="0"/>
                        </a:spcAft>
                        <a:buNone/>
                      </a:pPr>
                      <a:r>
                        <a:rPr lang="nl" sz="1800"/>
                        <a:t>Utrecht</a:t>
                      </a:r>
                      <a:endParaRPr sz="1100"/>
                    </a:p>
                  </a:txBody>
                  <a:tcPr marT="34300" marB="34300" marR="68600" marL="68600"/>
                </a:tc>
                <a:tc>
                  <a:txBody>
                    <a:bodyPr/>
                    <a:lstStyle/>
                    <a:p>
                      <a:pPr indent="0" lvl="0" marL="0" marR="0" rtl="0" algn="l">
                        <a:spcBef>
                          <a:spcPts val="0"/>
                        </a:spcBef>
                        <a:spcAft>
                          <a:spcPts val="0"/>
                        </a:spcAft>
                        <a:buNone/>
                      </a:pPr>
                      <a:r>
                        <a:rPr lang="nl" sz="1800"/>
                        <a:t>3</a:t>
                      </a:r>
                      <a:endParaRPr sz="1100"/>
                    </a:p>
                  </a:txBody>
                  <a:tcPr marT="34300" marB="34300" marR="68600" marL="68600"/>
                </a:tc>
              </a:tr>
            </a:tbl>
          </a:graphicData>
        </a:graphic>
      </p:graphicFrame>
      <p:grpSp>
        <p:nvGrpSpPr>
          <p:cNvPr id="86" name="Google Shape;86;p17"/>
          <p:cNvGrpSpPr/>
          <p:nvPr/>
        </p:nvGrpSpPr>
        <p:grpSpPr>
          <a:xfrm>
            <a:off x="725231" y="936904"/>
            <a:ext cx="1864139" cy="2020268"/>
            <a:chOff x="944879" y="3714842"/>
            <a:chExt cx="2485518" cy="2693690"/>
          </a:xfrm>
        </p:grpSpPr>
        <p:sp>
          <p:nvSpPr>
            <p:cNvPr id="87" name="Google Shape;87;p17"/>
            <p:cNvSpPr/>
            <p:nvPr/>
          </p:nvSpPr>
          <p:spPr>
            <a:xfrm>
              <a:off x="1871003" y="3714842"/>
              <a:ext cx="464100" cy="463200"/>
            </a:xfrm>
            <a:prstGeom prst="ellipse">
              <a:avLst/>
            </a:prstGeom>
            <a:solidFill>
              <a:srgbClr val="B3C6E7"/>
            </a:solidFill>
            <a:ln cap="flat" cmpd="sng" w="2857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nl" sz="1800">
                  <a:solidFill>
                    <a:schemeClr val="dk1"/>
                  </a:solidFill>
                  <a:latin typeface="Calibri"/>
                  <a:ea typeface="Calibri"/>
                  <a:cs typeface="Calibri"/>
                  <a:sym typeface="Calibri"/>
                </a:rPr>
                <a:t>A</a:t>
              </a:r>
              <a:endParaRPr sz="1400">
                <a:solidFill>
                  <a:schemeClr val="dk1"/>
                </a:solidFill>
                <a:latin typeface="Calibri"/>
                <a:ea typeface="Calibri"/>
                <a:cs typeface="Calibri"/>
                <a:sym typeface="Calibri"/>
              </a:endParaRPr>
            </a:p>
          </p:txBody>
        </p:sp>
        <p:cxnSp>
          <p:nvCxnSpPr>
            <p:cNvPr id="88" name="Google Shape;88;p17"/>
            <p:cNvCxnSpPr>
              <a:stCxn id="87" idx="5"/>
              <a:endCxn id="89" idx="1"/>
            </p:cNvCxnSpPr>
            <p:nvPr/>
          </p:nvCxnSpPr>
          <p:spPr>
            <a:xfrm>
              <a:off x="2267137" y="4110208"/>
              <a:ext cx="767100" cy="758100"/>
            </a:xfrm>
            <a:prstGeom prst="straightConnector1">
              <a:avLst/>
            </a:prstGeom>
            <a:noFill/>
            <a:ln cap="flat" cmpd="sng" w="28575">
              <a:solidFill>
                <a:schemeClr val="dk1"/>
              </a:solidFill>
              <a:prstDash val="solid"/>
              <a:miter lim="800000"/>
              <a:headEnd len="sm" w="sm" type="none"/>
              <a:tailEnd len="sm" w="sm" type="none"/>
            </a:ln>
          </p:spPr>
        </p:cxnSp>
        <p:sp>
          <p:nvSpPr>
            <p:cNvPr id="90" name="Google Shape;90;p17"/>
            <p:cNvSpPr txBox="1"/>
            <p:nvPr/>
          </p:nvSpPr>
          <p:spPr>
            <a:xfrm>
              <a:off x="2595889" y="4078463"/>
              <a:ext cx="340200" cy="461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nl" sz="1800">
                  <a:solidFill>
                    <a:schemeClr val="dk1"/>
                  </a:solidFill>
                  <a:latin typeface="Calibri"/>
                  <a:ea typeface="Calibri"/>
                  <a:cs typeface="Calibri"/>
                  <a:sym typeface="Calibri"/>
                </a:rPr>
                <a:t>1</a:t>
              </a:r>
              <a:endParaRPr sz="1400">
                <a:solidFill>
                  <a:schemeClr val="dk1"/>
                </a:solidFill>
                <a:latin typeface="Calibri"/>
                <a:ea typeface="Calibri"/>
                <a:cs typeface="Calibri"/>
                <a:sym typeface="Calibri"/>
              </a:endParaRPr>
            </a:p>
          </p:txBody>
        </p:sp>
        <p:sp>
          <p:nvSpPr>
            <p:cNvPr id="91" name="Google Shape;91;p17"/>
            <p:cNvSpPr/>
            <p:nvPr/>
          </p:nvSpPr>
          <p:spPr>
            <a:xfrm>
              <a:off x="944879" y="4800599"/>
              <a:ext cx="464100" cy="463200"/>
            </a:xfrm>
            <a:prstGeom prst="ellipse">
              <a:avLst/>
            </a:prstGeom>
            <a:solidFill>
              <a:srgbClr val="B3C6E7"/>
            </a:solidFill>
            <a:ln cap="flat" cmpd="sng" w="2857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nl" sz="1800">
                  <a:solidFill>
                    <a:schemeClr val="dk1"/>
                  </a:solidFill>
                  <a:latin typeface="Calibri"/>
                  <a:ea typeface="Calibri"/>
                  <a:cs typeface="Calibri"/>
                  <a:sym typeface="Calibri"/>
                </a:rPr>
                <a:t>D</a:t>
              </a:r>
              <a:endParaRPr sz="1400">
                <a:solidFill>
                  <a:schemeClr val="dk1"/>
                </a:solidFill>
                <a:latin typeface="Calibri"/>
                <a:ea typeface="Calibri"/>
                <a:cs typeface="Calibri"/>
                <a:sym typeface="Calibri"/>
              </a:endParaRPr>
            </a:p>
          </p:txBody>
        </p:sp>
        <p:sp>
          <p:nvSpPr>
            <p:cNvPr id="92" name="Google Shape;92;p17"/>
            <p:cNvSpPr/>
            <p:nvPr/>
          </p:nvSpPr>
          <p:spPr>
            <a:xfrm>
              <a:off x="1871003" y="5945332"/>
              <a:ext cx="464100" cy="463200"/>
            </a:xfrm>
            <a:prstGeom prst="ellipse">
              <a:avLst/>
            </a:prstGeom>
            <a:solidFill>
              <a:srgbClr val="B3C6E7"/>
            </a:solidFill>
            <a:ln cap="flat" cmpd="sng" w="2857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nl" sz="1800">
                  <a:solidFill>
                    <a:schemeClr val="dk1"/>
                  </a:solidFill>
                  <a:latin typeface="Calibri"/>
                  <a:ea typeface="Calibri"/>
                  <a:cs typeface="Calibri"/>
                  <a:sym typeface="Calibri"/>
                </a:rPr>
                <a:t>R</a:t>
              </a:r>
              <a:endParaRPr sz="1400">
                <a:solidFill>
                  <a:schemeClr val="dk1"/>
                </a:solidFill>
                <a:latin typeface="Calibri"/>
                <a:ea typeface="Calibri"/>
                <a:cs typeface="Calibri"/>
                <a:sym typeface="Calibri"/>
              </a:endParaRPr>
            </a:p>
          </p:txBody>
        </p:sp>
        <p:sp>
          <p:nvSpPr>
            <p:cNvPr id="89" name="Google Shape;89;p17"/>
            <p:cNvSpPr/>
            <p:nvPr/>
          </p:nvSpPr>
          <p:spPr>
            <a:xfrm>
              <a:off x="2966297" y="4800600"/>
              <a:ext cx="464100" cy="463200"/>
            </a:xfrm>
            <a:prstGeom prst="ellipse">
              <a:avLst/>
            </a:prstGeom>
            <a:solidFill>
              <a:srgbClr val="B3C6E7"/>
            </a:solidFill>
            <a:ln cap="flat" cmpd="sng" w="2857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nl" sz="1800">
                  <a:solidFill>
                    <a:schemeClr val="dk1"/>
                  </a:solidFill>
                  <a:latin typeface="Calibri"/>
                  <a:ea typeface="Calibri"/>
                  <a:cs typeface="Calibri"/>
                  <a:sym typeface="Calibri"/>
                </a:rPr>
                <a:t>U</a:t>
              </a:r>
              <a:endParaRPr sz="1400">
                <a:solidFill>
                  <a:schemeClr val="dk1"/>
                </a:solidFill>
                <a:latin typeface="Calibri"/>
                <a:ea typeface="Calibri"/>
                <a:cs typeface="Calibri"/>
                <a:sym typeface="Calibri"/>
              </a:endParaRPr>
            </a:p>
          </p:txBody>
        </p:sp>
        <p:cxnSp>
          <p:nvCxnSpPr>
            <p:cNvPr id="93" name="Google Shape;93;p17"/>
            <p:cNvCxnSpPr>
              <a:stCxn id="91" idx="6"/>
              <a:endCxn id="89" idx="2"/>
            </p:cNvCxnSpPr>
            <p:nvPr/>
          </p:nvCxnSpPr>
          <p:spPr>
            <a:xfrm>
              <a:off x="1408979" y="5032199"/>
              <a:ext cx="1557300" cy="0"/>
            </a:xfrm>
            <a:prstGeom prst="straightConnector1">
              <a:avLst/>
            </a:prstGeom>
            <a:noFill/>
            <a:ln cap="flat" cmpd="sng" w="28575">
              <a:solidFill>
                <a:schemeClr val="dk1"/>
              </a:solidFill>
              <a:prstDash val="solid"/>
              <a:miter lim="800000"/>
              <a:headEnd len="sm" w="sm" type="none"/>
              <a:tailEnd len="sm" w="sm" type="none"/>
            </a:ln>
          </p:spPr>
        </p:cxnSp>
        <p:cxnSp>
          <p:nvCxnSpPr>
            <p:cNvPr id="94" name="Google Shape;94;p17"/>
            <p:cNvCxnSpPr>
              <a:stCxn id="91" idx="5"/>
              <a:endCxn id="92" idx="1"/>
            </p:cNvCxnSpPr>
            <p:nvPr/>
          </p:nvCxnSpPr>
          <p:spPr>
            <a:xfrm>
              <a:off x="1341013" y="5195965"/>
              <a:ext cx="597900" cy="817200"/>
            </a:xfrm>
            <a:prstGeom prst="straightConnector1">
              <a:avLst/>
            </a:prstGeom>
            <a:noFill/>
            <a:ln cap="flat" cmpd="sng" w="28575">
              <a:solidFill>
                <a:schemeClr val="dk1"/>
              </a:solidFill>
              <a:prstDash val="solid"/>
              <a:miter lim="800000"/>
              <a:headEnd len="sm" w="sm" type="none"/>
              <a:tailEnd len="sm" w="sm" type="none"/>
            </a:ln>
          </p:spPr>
        </p:cxnSp>
        <p:cxnSp>
          <p:nvCxnSpPr>
            <p:cNvPr id="95" name="Google Shape;95;p17"/>
            <p:cNvCxnSpPr>
              <a:stCxn id="89" idx="3"/>
              <a:endCxn id="92" idx="7"/>
            </p:cNvCxnSpPr>
            <p:nvPr/>
          </p:nvCxnSpPr>
          <p:spPr>
            <a:xfrm flipH="1">
              <a:off x="2267163" y="5195966"/>
              <a:ext cx="767100" cy="817200"/>
            </a:xfrm>
            <a:prstGeom prst="straightConnector1">
              <a:avLst/>
            </a:prstGeom>
            <a:noFill/>
            <a:ln cap="flat" cmpd="sng" w="28575">
              <a:solidFill>
                <a:schemeClr val="dk1"/>
              </a:solidFill>
              <a:prstDash val="solid"/>
              <a:miter lim="800000"/>
              <a:headEnd len="sm" w="sm" type="none"/>
              <a:tailEnd len="sm" w="sm" type="none"/>
            </a:ln>
          </p:spPr>
        </p:cxnSp>
        <p:cxnSp>
          <p:nvCxnSpPr>
            <p:cNvPr id="96" name="Google Shape;96;p17"/>
            <p:cNvCxnSpPr>
              <a:stCxn id="87" idx="3"/>
              <a:endCxn id="91" idx="7"/>
            </p:cNvCxnSpPr>
            <p:nvPr/>
          </p:nvCxnSpPr>
          <p:spPr>
            <a:xfrm flipH="1">
              <a:off x="1341069" y="4110208"/>
              <a:ext cx="597900" cy="758100"/>
            </a:xfrm>
            <a:prstGeom prst="straightConnector1">
              <a:avLst/>
            </a:prstGeom>
            <a:noFill/>
            <a:ln cap="flat" cmpd="sng" w="28575">
              <a:solidFill>
                <a:schemeClr val="dk1"/>
              </a:solidFill>
              <a:prstDash val="solid"/>
              <a:miter lim="800000"/>
              <a:headEnd len="sm" w="sm" type="none"/>
              <a:tailEnd len="sm" w="sm" type="none"/>
            </a:ln>
          </p:spPr>
        </p:cxnSp>
        <p:sp>
          <p:nvSpPr>
            <p:cNvPr id="97" name="Google Shape;97;p17"/>
            <p:cNvSpPr txBox="1"/>
            <p:nvPr/>
          </p:nvSpPr>
          <p:spPr>
            <a:xfrm>
              <a:off x="1265908" y="5483667"/>
              <a:ext cx="340200" cy="461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nl" sz="1800">
                  <a:solidFill>
                    <a:schemeClr val="dk1"/>
                  </a:solidFill>
                  <a:latin typeface="Calibri"/>
                  <a:ea typeface="Calibri"/>
                  <a:cs typeface="Calibri"/>
                  <a:sym typeface="Calibri"/>
                </a:rPr>
                <a:t>5</a:t>
              </a:r>
              <a:endParaRPr sz="1400">
                <a:solidFill>
                  <a:schemeClr val="dk1"/>
                </a:solidFill>
                <a:latin typeface="Calibri"/>
                <a:ea typeface="Calibri"/>
                <a:cs typeface="Calibri"/>
                <a:sym typeface="Calibri"/>
              </a:endParaRPr>
            </a:p>
          </p:txBody>
        </p:sp>
        <p:sp>
          <p:nvSpPr>
            <p:cNvPr id="98" name="Google Shape;98;p17"/>
            <p:cNvSpPr txBox="1"/>
            <p:nvPr/>
          </p:nvSpPr>
          <p:spPr>
            <a:xfrm>
              <a:off x="1342592" y="4151300"/>
              <a:ext cx="340200" cy="461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nl" sz="1800">
                  <a:solidFill>
                    <a:schemeClr val="dk1"/>
                  </a:solidFill>
                  <a:latin typeface="Calibri"/>
                  <a:ea typeface="Calibri"/>
                  <a:cs typeface="Calibri"/>
                  <a:sym typeface="Calibri"/>
                </a:rPr>
                <a:t>6</a:t>
              </a:r>
              <a:endParaRPr sz="1400">
                <a:solidFill>
                  <a:schemeClr val="dk1"/>
                </a:solidFill>
                <a:latin typeface="Calibri"/>
                <a:ea typeface="Calibri"/>
                <a:cs typeface="Calibri"/>
                <a:sym typeface="Calibri"/>
              </a:endParaRPr>
            </a:p>
          </p:txBody>
        </p:sp>
        <p:sp>
          <p:nvSpPr>
            <p:cNvPr id="99" name="Google Shape;99;p17"/>
            <p:cNvSpPr txBox="1"/>
            <p:nvPr/>
          </p:nvSpPr>
          <p:spPr>
            <a:xfrm>
              <a:off x="1934214" y="4599296"/>
              <a:ext cx="340200" cy="461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nl" sz="1800">
                  <a:solidFill>
                    <a:schemeClr val="dk1"/>
                  </a:solidFill>
                  <a:latin typeface="Calibri"/>
                  <a:ea typeface="Calibri"/>
                  <a:cs typeface="Calibri"/>
                  <a:sym typeface="Calibri"/>
                </a:rPr>
                <a:t>9</a:t>
              </a:r>
              <a:endParaRPr sz="1400">
                <a:solidFill>
                  <a:schemeClr val="dk1"/>
                </a:solidFill>
                <a:latin typeface="Calibri"/>
                <a:ea typeface="Calibri"/>
                <a:cs typeface="Calibri"/>
                <a:sym typeface="Calibri"/>
              </a:endParaRPr>
            </a:p>
          </p:txBody>
        </p:sp>
        <p:sp>
          <p:nvSpPr>
            <p:cNvPr id="100" name="Google Shape;100;p17"/>
            <p:cNvSpPr txBox="1"/>
            <p:nvPr/>
          </p:nvSpPr>
          <p:spPr>
            <a:xfrm>
              <a:off x="2640347" y="5523538"/>
              <a:ext cx="340200" cy="461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nl" sz="1800">
                  <a:solidFill>
                    <a:schemeClr val="dk1"/>
                  </a:solidFill>
                  <a:latin typeface="Calibri"/>
                  <a:ea typeface="Calibri"/>
                  <a:cs typeface="Calibri"/>
                  <a:sym typeface="Calibri"/>
                </a:rPr>
                <a:t>3</a:t>
              </a:r>
              <a:endParaRPr sz="1400">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txBox="1"/>
          <p:nvPr>
            <p:ph type="title"/>
          </p:nvPr>
        </p:nvSpPr>
        <p:spPr>
          <a:xfrm>
            <a:off x="471488" y="162413"/>
            <a:ext cx="5915100" cy="4413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454C69"/>
              </a:buClr>
              <a:buSzPct val="117857"/>
              <a:buFont typeface="Calibri"/>
              <a:buNone/>
            </a:pPr>
            <a:r>
              <a:rPr lang="nl"/>
              <a:t>Opslaan van een routekaart in computergeheugen</a:t>
            </a:r>
            <a:endParaRPr/>
          </a:p>
        </p:txBody>
      </p:sp>
      <p:sp>
        <p:nvSpPr>
          <p:cNvPr id="106" name="Google Shape;106;p18"/>
          <p:cNvSpPr txBox="1"/>
          <p:nvPr>
            <p:ph idx="1" type="body"/>
          </p:nvPr>
        </p:nvSpPr>
        <p:spPr>
          <a:xfrm>
            <a:off x="628650" y="3159157"/>
            <a:ext cx="7886700" cy="1473600"/>
          </a:xfrm>
          <a:prstGeom prst="rect">
            <a:avLst/>
          </a:prstGeom>
          <a:noFill/>
          <a:ln>
            <a:noFill/>
          </a:ln>
        </p:spPr>
        <p:txBody>
          <a:bodyPr anchorCtr="0" anchor="t" bIns="34275" lIns="68575" spcFirstLastPara="1" rIns="68575" wrap="square" tIns="34275">
            <a:normAutofit fontScale="92500" lnSpcReduction="20000"/>
          </a:bodyPr>
          <a:lstStyle/>
          <a:p>
            <a:pPr indent="0" lvl="0" marL="0" rtl="0" algn="l">
              <a:lnSpc>
                <a:spcPct val="90000"/>
              </a:lnSpc>
              <a:spcBef>
                <a:spcPts val="0"/>
              </a:spcBef>
              <a:spcAft>
                <a:spcPts val="0"/>
              </a:spcAft>
              <a:buClr>
                <a:schemeClr val="dk1"/>
              </a:buClr>
              <a:buSzPct val="116667"/>
              <a:buNone/>
            </a:pPr>
            <a:r>
              <a:rPr lang="nl"/>
              <a:t>In ons eenvoudige voorbeeld geldt:</a:t>
            </a:r>
            <a:endParaRPr/>
          </a:p>
          <a:p>
            <a:pPr indent="-161449" lvl="0" marL="177800" rtl="0" algn="l">
              <a:lnSpc>
                <a:spcPct val="90000"/>
              </a:lnSpc>
              <a:spcBef>
                <a:spcPts val="800"/>
              </a:spcBef>
              <a:spcAft>
                <a:spcPts val="0"/>
              </a:spcAft>
              <a:buClr>
                <a:schemeClr val="dk1"/>
              </a:buClr>
              <a:buSzPct val="116667"/>
              <a:buChar char="●"/>
            </a:pPr>
            <a:r>
              <a:rPr lang="nl"/>
              <a:t>Maximaal 1 directe weg tussen twee steden </a:t>
            </a:r>
            <a:endParaRPr/>
          </a:p>
          <a:p>
            <a:pPr indent="-161449" lvl="0" marL="177800" rtl="0" algn="l">
              <a:lnSpc>
                <a:spcPct val="90000"/>
              </a:lnSpc>
              <a:spcBef>
                <a:spcPts val="800"/>
              </a:spcBef>
              <a:spcAft>
                <a:spcPts val="0"/>
              </a:spcAft>
              <a:buClr>
                <a:schemeClr val="dk1"/>
              </a:buClr>
              <a:buSzPct val="116667"/>
              <a:buChar char="●"/>
            </a:pPr>
            <a:r>
              <a:rPr lang="nl"/>
              <a:t>Heenweg duurt net zolang als terugweg</a:t>
            </a:r>
            <a:endParaRPr/>
          </a:p>
          <a:p>
            <a:pPr indent="-161449" lvl="0" marL="177800" rtl="0" algn="l">
              <a:lnSpc>
                <a:spcPct val="90000"/>
              </a:lnSpc>
              <a:spcBef>
                <a:spcPts val="800"/>
              </a:spcBef>
              <a:spcAft>
                <a:spcPts val="0"/>
              </a:spcAft>
              <a:buClr>
                <a:schemeClr val="dk1"/>
              </a:buClr>
              <a:buSzPct val="116667"/>
              <a:buChar char="●"/>
            </a:pPr>
            <a:r>
              <a:rPr lang="nl"/>
              <a:t>Geen informatie over soort weg, locatie van stad enzovoort</a:t>
            </a:r>
            <a:endParaRPr/>
          </a:p>
          <a:p>
            <a:pPr indent="-38100" lvl="0" marL="177800" rtl="0" algn="l">
              <a:lnSpc>
                <a:spcPct val="90000"/>
              </a:lnSpc>
              <a:spcBef>
                <a:spcPts val="800"/>
              </a:spcBef>
              <a:spcAft>
                <a:spcPts val="1200"/>
              </a:spcAft>
              <a:buClr>
                <a:schemeClr val="dk1"/>
              </a:buClr>
              <a:buSzPct val="116667"/>
              <a:buNone/>
            </a:pPr>
            <a:r>
              <a:t/>
            </a:r>
            <a:endParaRPr/>
          </a:p>
        </p:txBody>
      </p:sp>
      <p:sp>
        <p:nvSpPr>
          <p:cNvPr id="107" name="Google Shape;107;p18"/>
          <p:cNvSpPr txBox="1"/>
          <p:nvPr>
            <p:ph idx="2" type="body"/>
          </p:nvPr>
        </p:nvSpPr>
        <p:spPr>
          <a:xfrm rot="-5400000">
            <a:off x="-1501500" y="1501442"/>
            <a:ext cx="3474600" cy="471600"/>
          </a:xfrm>
          <a:prstGeom prst="rect">
            <a:avLst/>
          </a:prstGeom>
          <a:noFill/>
          <a:ln>
            <a:noFill/>
          </a:ln>
        </p:spPr>
        <p:txBody>
          <a:bodyPr anchorCtr="0" anchor="ctr" bIns="34275" lIns="68575" spcFirstLastPara="1" rIns="68575" wrap="square" tIns="34275">
            <a:normAutofit lnSpcReduction="10000"/>
          </a:bodyPr>
          <a:lstStyle/>
          <a:p>
            <a:pPr indent="0" lvl="0" marL="0" rtl="0" algn="l">
              <a:lnSpc>
                <a:spcPct val="90000"/>
              </a:lnSpc>
              <a:spcBef>
                <a:spcPts val="0"/>
              </a:spcBef>
              <a:spcAft>
                <a:spcPts val="1200"/>
              </a:spcAft>
              <a:buClr>
                <a:schemeClr val="lt1"/>
              </a:buClr>
              <a:buSzPts val="3300"/>
              <a:buNone/>
            </a:pPr>
            <a:r>
              <a:rPr lang="nl"/>
              <a:t>COLLEGE 3</a:t>
            </a:r>
            <a:endParaRPr/>
          </a:p>
        </p:txBody>
      </p:sp>
      <p:graphicFrame>
        <p:nvGraphicFramePr>
          <p:cNvPr id="108" name="Google Shape;108;p18"/>
          <p:cNvGraphicFramePr/>
          <p:nvPr/>
        </p:nvGraphicFramePr>
        <p:xfrm>
          <a:off x="3945988" y="936904"/>
          <a:ext cx="3000000" cy="3000000"/>
        </p:xfrm>
        <a:graphic>
          <a:graphicData uri="http://schemas.openxmlformats.org/drawingml/2006/table">
            <a:tbl>
              <a:tblPr bandRow="1" firstRow="1">
                <a:noFill/>
                <a:tableStyleId>{72D9C608-60B5-47DD-8038-5D1848548C28}</a:tableStyleId>
              </a:tblPr>
              <a:tblGrid>
                <a:gridCol w="1349775"/>
                <a:gridCol w="1349775"/>
                <a:gridCol w="1349775"/>
              </a:tblGrid>
              <a:tr h="278150">
                <a:tc>
                  <a:txBody>
                    <a:bodyPr/>
                    <a:lstStyle/>
                    <a:p>
                      <a:pPr indent="0" lvl="0" marL="0" marR="0" rtl="0" algn="l">
                        <a:spcBef>
                          <a:spcPts val="0"/>
                        </a:spcBef>
                        <a:spcAft>
                          <a:spcPts val="0"/>
                        </a:spcAft>
                        <a:buNone/>
                      </a:pPr>
                      <a:r>
                        <a:rPr lang="nl" sz="1800"/>
                        <a:t>Startpunt</a:t>
                      </a:r>
                      <a:endParaRPr sz="1100"/>
                    </a:p>
                  </a:txBody>
                  <a:tcPr marT="34300" marB="34300" marR="68600" marL="68600"/>
                </a:tc>
                <a:tc>
                  <a:txBody>
                    <a:bodyPr/>
                    <a:lstStyle/>
                    <a:p>
                      <a:pPr indent="0" lvl="0" marL="0" marR="0" rtl="0" algn="l">
                        <a:spcBef>
                          <a:spcPts val="0"/>
                        </a:spcBef>
                        <a:spcAft>
                          <a:spcPts val="0"/>
                        </a:spcAft>
                        <a:buNone/>
                      </a:pPr>
                      <a:r>
                        <a:rPr lang="nl" sz="1800"/>
                        <a:t>Eindpunt</a:t>
                      </a:r>
                      <a:endParaRPr sz="1100"/>
                    </a:p>
                  </a:txBody>
                  <a:tcPr marT="34300" marB="34300" marR="68600" marL="68600"/>
                </a:tc>
                <a:tc>
                  <a:txBody>
                    <a:bodyPr/>
                    <a:lstStyle/>
                    <a:p>
                      <a:pPr indent="0" lvl="0" marL="0" marR="0" rtl="0" algn="l">
                        <a:spcBef>
                          <a:spcPts val="0"/>
                        </a:spcBef>
                        <a:spcAft>
                          <a:spcPts val="0"/>
                        </a:spcAft>
                        <a:buNone/>
                      </a:pPr>
                      <a:r>
                        <a:rPr lang="nl" sz="1800"/>
                        <a:t>Reistijd</a:t>
                      </a:r>
                      <a:endParaRPr sz="1100"/>
                    </a:p>
                  </a:txBody>
                  <a:tcPr marT="34300" marB="34300" marR="68600" marL="68600"/>
                </a:tc>
              </a:tr>
              <a:tr h="278150">
                <a:tc>
                  <a:txBody>
                    <a:bodyPr/>
                    <a:lstStyle/>
                    <a:p>
                      <a:pPr indent="0" lvl="0" marL="0" marR="0" rtl="0" algn="l">
                        <a:spcBef>
                          <a:spcPts val="0"/>
                        </a:spcBef>
                        <a:spcAft>
                          <a:spcPts val="0"/>
                        </a:spcAft>
                        <a:buNone/>
                      </a:pPr>
                      <a:r>
                        <a:rPr lang="nl" sz="1800"/>
                        <a:t>Amsterdam</a:t>
                      </a:r>
                      <a:endParaRPr sz="1100"/>
                    </a:p>
                  </a:txBody>
                  <a:tcPr marT="34300" marB="34300" marR="68600" marL="68600"/>
                </a:tc>
                <a:tc>
                  <a:txBody>
                    <a:bodyPr/>
                    <a:lstStyle/>
                    <a:p>
                      <a:pPr indent="0" lvl="0" marL="0" marR="0" rtl="0" algn="l">
                        <a:spcBef>
                          <a:spcPts val="0"/>
                        </a:spcBef>
                        <a:spcAft>
                          <a:spcPts val="0"/>
                        </a:spcAft>
                        <a:buNone/>
                      </a:pPr>
                      <a:r>
                        <a:rPr lang="nl" sz="1800"/>
                        <a:t>Den Haag</a:t>
                      </a:r>
                      <a:endParaRPr sz="1100"/>
                    </a:p>
                  </a:txBody>
                  <a:tcPr marT="34300" marB="34300" marR="68600" marL="68600"/>
                </a:tc>
                <a:tc>
                  <a:txBody>
                    <a:bodyPr/>
                    <a:lstStyle/>
                    <a:p>
                      <a:pPr indent="0" lvl="0" marL="0" marR="0" rtl="0" algn="l">
                        <a:spcBef>
                          <a:spcPts val="0"/>
                        </a:spcBef>
                        <a:spcAft>
                          <a:spcPts val="0"/>
                        </a:spcAft>
                        <a:buNone/>
                      </a:pPr>
                      <a:r>
                        <a:rPr lang="nl" sz="1800"/>
                        <a:t>6</a:t>
                      </a:r>
                      <a:endParaRPr sz="1100"/>
                    </a:p>
                  </a:txBody>
                  <a:tcPr marT="34300" marB="34300" marR="68600" marL="68600"/>
                </a:tc>
              </a:tr>
              <a:tr h="278150">
                <a:tc>
                  <a:txBody>
                    <a:bodyPr/>
                    <a:lstStyle/>
                    <a:p>
                      <a:pPr indent="0" lvl="0" marL="0" marR="0" rtl="0" algn="l">
                        <a:spcBef>
                          <a:spcPts val="0"/>
                        </a:spcBef>
                        <a:spcAft>
                          <a:spcPts val="0"/>
                        </a:spcAft>
                        <a:buNone/>
                      </a:pPr>
                      <a:r>
                        <a:rPr lang="nl" sz="1800"/>
                        <a:t>Amsterdam</a:t>
                      </a:r>
                      <a:endParaRPr sz="1100"/>
                    </a:p>
                  </a:txBody>
                  <a:tcPr marT="34300" marB="34300" marR="68600" marL="68600"/>
                </a:tc>
                <a:tc>
                  <a:txBody>
                    <a:bodyPr/>
                    <a:lstStyle/>
                    <a:p>
                      <a:pPr indent="0" lvl="0" marL="0" marR="0" rtl="0" algn="l">
                        <a:spcBef>
                          <a:spcPts val="0"/>
                        </a:spcBef>
                        <a:spcAft>
                          <a:spcPts val="0"/>
                        </a:spcAft>
                        <a:buNone/>
                      </a:pPr>
                      <a:r>
                        <a:rPr lang="nl" sz="1800"/>
                        <a:t>Utrecht</a:t>
                      </a:r>
                      <a:endParaRPr sz="1100"/>
                    </a:p>
                  </a:txBody>
                  <a:tcPr marT="34300" marB="34300" marR="68600" marL="68600"/>
                </a:tc>
                <a:tc>
                  <a:txBody>
                    <a:bodyPr/>
                    <a:lstStyle/>
                    <a:p>
                      <a:pPr indent="0" lvl="0" marL="0" marR="0" rtl="0" algn="l">
                        <a:spcBef>
                          <a:spcPts val="0"/>
                        </a:spcBef>
                        <a:spcAft>
                          <a:spcPts val="0"/>
                        </a:spcAft>
                        <a:buNone/>
                      </a:pPr>
                      <a:r>
                        <a:rPr lang="nl" sz="1800"/>
                        <a:t>1</a:t>
                      </a:r>
                      <a:endParaRPr sz="1100"/>
                    </a:p>
                  </a:txBody>
                  <a:tcPr marT="34300" marB="34300" marR="68600" marL="68600"/>
                </a:tc>
              </a:tr>
              <a:tr h="278150">
                <a:tc>
                  <a:txBody>
                    <a:bodyPr/>
                    <a:lstStyle/>
                    <a:p>
                      <a:pPr indent="0" lvl="0" marL="0" marR="0" rtl="0" algn="l">
                        <a:spcBef>
                          <a:spcPts val="0"/>
                        </a:spcBef>
                        <a:spcAft>
                          <a:spcPts val="0"/>
                        </a:spcAft>
                        <a:buNone/>
                      </a:pPr>
                      <a:r>
                        <a:rPr lang="nl" sz="1800"/>
                        <a:t>Den Haag</a:t>
                      </a:r>
                      <a:endParaRPr sz="1100"/>
                    </a:p>
                  </a:txBody>
                  <a:tcPr marT="34300" marB="34300" marR="68600" marL="68600"/>
                </a:tc>
                <a:tc>
                  <a:txBody>
                    <a:bodyPr/>
                    <a:lstStyle/>
                    <a:p>
                      <a:pPr indent="0" lvl="0" marL="0" marR="0" rtl="0" algn="l">
                        <a:spcBef>
                          <a:spcPts val="0"/>
                        </a:spcBef>
                        <a:spcAft>
                          <a:spcPts val="0"/>
                        </a:spcAft>
                        <a:buNone/>
                      </a:pPr>
                      <a:r>
                        <a:rPr lang="nl" sz="1800"/>
                        <a:t>Rotterdam</a:t>
                      </a:r>
                      <a:endParaRPr sz="1100"/>
                    </a:p>
                  </a:txBody>
                  <a:tcPr marT="34300" marB="34300" marR="68600" marL="68600"/>
                </a:tc>
                <a:tc>
                  <a:txBody>
                    <a:bodyPr/>
                    <a:lstStyle/>
                    <a:p>
                      <a:pPr indent="0" lvl="0" marL="0" marR="0" rtl="0" algn="l">
                        <a:spcBef>
                          <a:spcPts val="0"/>
                        </a:spcBef>
                        <a:spcAft>
                          <a:spcPts val="0"/>
                        </a:spcAft>
                        <a:buNone/>
                      </a:pPr>
                      <a:r>
                        <a:rPr lang="nl" sz="1800"/>
                        <a:t>5</a:t>
                      </a:r>
                      <a:endParaRPr sz="1100"/>
                    </a:p>
                  </a:txBody>
                  <a:tcPr marT="34300" marB="34300" marR="68600" marL="68600"/>
                </a:tc>
              </a:tr>
              <a:tr h="278150">
                <a:tc>
                  <a:txBody>
                    <a:bodyPr/>
                    <a:lstStyle/>
                    <a:p>
                      <a:pPr indent="0" lvl="0" marL="0" marR="0" rtl="0" algn="l">
                        <a:spcBef>
                          <a:spcPts val="0"/>
                        </a:spcBef>
                        <a:spcAft>
                          <a:spcPts val="0"/>
                        </a:spcAft>
                        <a:buNone/>
                      </a:pPr>
                      <a:r>
                        <a:rPr lang="nl" sz="1800"/>
                        <a:t>Den Haag</a:t>
                      </a:r>
                      <a:endParaRPr sz="1100"/>
                    </a:p>
                  </a:txBody>
                  <a:tcPr marT="34300" marB="34300" marR="68600" marL="68600"/>
                </a:tc>
                <a:tc>
                  <a:txBody>
                    <a:bodyPr/>
                    <a:lstStyle/>
                    <a:p>
                      <a:pPr indent="0" lvl="0" marL="0" marR="0" rtl="0" algn="l">
                        <a:spcBef>
                          <a:spcPts val="0"/>
                        </a:spcBef>
                        <a:spcAft>
                          <a:spcPts val="0"/>
                        </a:spcAft>
                        <a:buNone/>
                      </a:pPr>
                      <a:r>
                        <a:rPr lang="nl" sz="1800"/>
                        <a:t>Utrecht</a:t>
                      </a:r>
                      <a:endParaRPr sz="1100"/>
                    </a:p>
                  </a:txBody>
                  <a:tcPr marT="34300" marB="34300" marR="68600" marL="68600"/>
                </a:tc>
                <a:tc>
                  <a:txBody>
                    <a:bodyPr/>
                    <a:lstStyle/>
                    <a:p>
                      <a:pPr indent="0" lvl="0" marL="0" marR="0" rtl="0" algn="l">
                        <a:spcBef>
                          <a:spcPts val="0"/>
                        </a:spcBef>
                        <a:spcAft>
                          <a:spcPts val="0"/>
                        </a:spcAft>
                        <a:buNone/>
                      </a:pPr>
                      <a:r>
                        <a:rPr lang="nl" sz="1800"/>
                        <a:t>9</a:t>
                      </a:r>
                      <a:endParaRPr sz="1100"/>
                    </a:p>
                  </a:txBody>
                  <a:tcPr marT="34300" marB="34300" marR="68600" marL="68600"/>
                </a:tc>
              </a:tr>
              <a:tr h="278150">
                <a:tc>
                  <a:txBody>
                    <a:bodyPr/>
                    <a:lstStyle/>
                    <a:p>
                      <a:pPr indent="0" lvl="0" marL="0" marR="0" rtl="0" algn="l">
                        <a:spcBef>
                          <a:spcPts val="0"/>
                        </a:spcBef>
                        <a:spcAft>
                          <a:spcPts val="0"/>
                        </a:spcAft>
                        <a:buNone/>
                      </a:pPr>
                      <a:r>
                        <a:rPr lang="nl" sz="1800"/>
                        <a:t>Rotterdam</a:t>
                      </a:r>
                      <a:endParaRPr sz="1100"/>
                    </a:p>
                  </a:txBody>
                  <a:tcPr marT="34300" marB="34300" marR="68600" marL="68600"/>
                </a:tc>
                <a:tc>
                  <a:txBody>
                    <a:bodyPr/>
                    <a:lstStyle/>
                    <a:p>
                      <a:pPr indent="0" lvl="0" marL="0" marR="0" rtl="0" algn="l">
                        <a:spcBef>
                          <a:spcPts val="0"/>
                        </a:spcBef>
                        <a:spcAft>
                          <a:spcPts val="0"/>
                        </a:spcAft>
                        <a:buNone/>
                      </a:pPr>
                      <a:r>
                        <a:rPr lang="nl" sz="1800"/>
                        <a:t>Utrecht</a:t>
                      </a:r>
                      <a:endParaRPr sz="1100"/>
                    </a:p>
                  </a:txBody>
                  <a:tcPr marT="34300" marB="34300" marR="68600" marL="68600"/>
                </a:tc>
                <a:tc>
                  <a:txBody>
                    <a:bodyPr/>
                    <a:lstStyle/>
                    <a:p>
                      <a:pPr indent="0" lvl="0" marL="0" marR="0" rtl="0" algn="l">
                        <a:spcBef>
                          <a:spcPts val="0"/>
                        </a:spcBef>
                        <a:spcAft>
                          <a:spcPts val="0"/>
                        </a:spcAft>
                        <a:buNone/>
                      </a:pPr>
                      <a:r>
                        <a:rPr lang="nl" sz="1800"/>
                        <a:t>3</a:t>
                      </a:r>
                      <a:endParaRPr sz="1100"/>
                    </a:p>
                  </a:txBody>
                  <a:tcPr marT="34300" marB="34300" marR="68600" marL="68600"/>
                </a:tc>
              </a:tr>
            </a:tbl>
          </a:graphicData>
        </a:graphic>
      </p:graphicFrame>
      <p:grpSp>
        <p:nvGrpSpPr>
          <p:cNvPr id="109" name="Google Shape;109;p18"/>
          <p:cNvGrpSpPr/>
          <p:nvPr/>
        </p:nvGrpSpPr>
        <p:grpSpPr>
          <a:xfrm>
            <a:off x="725231" y="936904"/>
            <a:ext cx="1864139" cy="2020268"/>
            <a:chOff x="944879" y="3714842"/>
            <a:chExt cx="2485518" cy="2693690"/>
          </a:xfrm>
        </p:grpSpPr>
        <p:sp>
          <p:nvSpPr>
            <p:cNvPr id="110" name="Google Shape;110;p18"/>
            <p:cNvSpPr/>
            <p:nvPr/>
          </p:nvSpPr>
          <p:spPr>
            <a:xfrm>
              <a:off x="1871003" y="3714842"/>
              <a:ext cx="464100" cy="463200"/>
            </a:xfrm>
            <a:prstGeom prst="ellipse">
              <a:avLst/>
            </a:prstGeom>
            <a:solidFill>
              <a:srgbClr val="B3C6E7"/>
            </a:solidFill>
            <a:ln cap="flat" cmpd="sng" w="2857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nl" sz="1800">
                  <a:solidFill>
                    <a:schemeClr val="dk1"/>
                  </a:solidFill>
                  <a:latin typeface="Calibri"/>
                  <a:ea typeface="Calibri"/>
                  <a:cs typeface="Calibri"/>
                  <a:sym typeface="Calibri"/>
                </a:rPr>
                <a:t>A</a:t>
              </a:r>
              <a:endParaRPr sz="1400">
                <a:solidFill>
                  <a:schemeClr val="dk1"/>
                </a:solidFill>
                <a:latin typeface="Calibri"/>
                <a:ea typeface="Calibri"/>
                <a:cs typeface="Calibri"/>
                <a:sym typeface="Calibri"/>
              </a:endParaRPr>
            </a:p>
          </p:txBody>
        </p:sp>
        <p:cxnSp>
          <p:nvCxnSpPr>
            <p:cNvPr id="111" name="Google Shape;111;p18"/>
            <p:cNvCxnSpPr>
              <a:stCxn id="110" idx="5"/>
              <a:endCxn id="112" idx="1"/>
            </p:cNvCxnSpPr>
            <p:nvPr/>
          </p:nvCxnSpPr>
          <p:spPr>
            <a:xfrm>
              <a:off x="2267137" y="4110208"/>
              <a:ext cx="767100" cy="758100"/>
            </a:xfrm>
            <a:prstGeom prst="straightConnector1">
              <a:avLst/>
            </a:prstGeom>
            <a:noFill/>
            <a:ln cap="flat" cmpd="sng" w="28575">
              <a:solidFill>
                <a:schemeClr val="dk1"/>
              </a:solidFill>
              <a:prstDash val="solid"/>
              <a:miter lim="800000"/>
              <a:headEnd len="sm" w="sm" type="none"/>
              <a:tailEnd len="sm" w="sm" type="none"/>
            </a:ln>
          </p:spPr>
        </p:cxnSp>
        <p:sp>
          <p:nvSpPr>
            <p:cNvPr id="113" name="Google Shape;113;p18"/>
            <p:cNvSpPr txBox="1"/>
            <p:nvPr/>
          </p:nvSpPr>
          <p:spPr>
            <a:xfrm>
              <a:off x="2595889" y="4078463"/>
              <a:ext cx="340200" cy="461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nl" sz="1800">
                  <a:solidFill>
                    <a:schemeClr val="dk1"/>
                  </a:solidFill>
                  <a:latin typeface="Calibri"/>
                  <a:ea typeface="Calibri"/>
                  <a:cs typeface="Calibri"/>
                  <a:sym typeface="Calibri"/>
                </a:rPr>
                <a:t>1</a:t>
              </a:r>
              <a:endParaRPr sz="1400">
                <a:solidFill>
                  <a:schemeClr val="dk1"/>
                </a:solidFill>
                <a:latin typeface="Calibri"/>
                <a:ea typeface="Calibri"/>
                <a:cs typeface="Calibri"/>
                <a:sym typeface="Calibri"/>
              </a:endParaRPr>
            </a:p>
          </p:txBody>
        </p:sp>
        <p:sp>
          <p:nvSpPr>
            <p:cNvPr id="114" name="Google Shape;114;p18"/>
            <p:cNvSpPr/>
            <p:nvPr/>
          </p:nvSpPr>
          <p:spPr>
            <a:xfrm>
              <a:off x="944879" y="4800599"/>
              <a:ext cx="464100" cy="463200"/>
            </a:xfrm>
            <a:prstGeom prst="ellipse">
              <a:avLst/>
            </a:prstGeom>
            <a:solidFill>
              <a:srgbClr val="B3C6E7"/>
            </a:solidFill>
            <a:ln cap="flat" cmpd="sng" w="2857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nl" sz="1800">
                  <a:solidFill>
                    <a:schemeClr val="dk1"/>
                  </a:solidFill>
                  <a:latin typeface="Calibri"/>
                  <a:ea typeface="Calibri"/>
                  <a:cs typeface="Calibri"/>
                  <a:sym typeface="Calibri"/>
                </a:rPr>
                <a:t>D</a:t>
              </a:r>
              <a:endParaRPr sz="1400">
                <a:solidFill>
                  <a:schemeClr val="dk1"/>
                </a:solidFill>
                <a:latin typeface="Calibri"/>
                <a:ea typeface="Calibri"/>
                <a:cs typeface="Calibri"/>
                <a:sym typeface="Calibri"/>
              </a:endParaRPr>
            </a:p>
          </p:txBody>
        </p:sp>
        <p:sp>
          <p:nvSpPr>
            <p:cNvPr id="115" name="Google Shape;115;p18"/>
            <p:cNvSpPr/>
            <p:nvPr/>
          </p:nvSpPr>
          <p:spPr>
            <a:xfrm>
              <a:off x="1871003" y="5945332"/>
              <a:ext cx="464100" cy="463200"/>
            </a:xfrm>
            <a:prstGeom prst="ellipse">
              <a:avLst/>
            </a:prstGeom>
            <a:solidFill>
              <a:srgbClr val="B3C6E7"/>
            </a:solidFill>
            <a:ln cap="flat" cmpd="sng" w="2857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nl" sz="1800">
                  <a:solidFill>
                    <a:schemeClr val="dk1"/>
                  </a:solidFill>
                  <a:latin typeface="Calibri"/>
                  <a:ea typeface="Calibri"/>
                  <a:cs typeface="Calibri"/>
                  <a:sym typeface="Calibri"/>
                </a:rPr>
                <a:t>R</a:t>
              </a:r>
              <a:endParaRPr sz="1400">
                <a:solidFill>
                  <a:schemeClr val="dk1"/>
                </a:solidFill>
                <a:latin typeface="Calibri"/>
                <a:ea typeface="Calibri"/>
                <a:cs typeface="Calibri"/>
                <a:sym typeface="Calibri"/>
              </a:endParaRPr>
            </a:p>
          </p:txBody>
        </p:sp>
        <p:sp>
          <p:nvSpPr>
            <p:cNvPr id="112" name="Google Shape;112;p18"/>
            <p:cNvSpPr/>
            <p:nvPr/>
          </p:nvSpPr>
          <p:spPr>
            <a:xfrm>
              <a:off x="2966297" y="4800600"/>
              <a:ext cx="464100" cy="463200"/>
            </a:xfrm>
            <a:prstGeom prst="ellipse">
              <a:avLst/>
            </a:prstGeom>
            <a:solidFill>
              <a:srgbClr val="B3C6E7"/>
            </a:solidFill>
            <a:ln cap="flat" cmpd="sng" w="2857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nl" sz="1800">
                  <a:solidFill>
                    <a:schemeClr val="dk1"/>
                  </a:solidFill>
                  <a:latin typeface="Calibri"/>
                  <a:ea typeface="Calibri"/>
                  <a:cs typeface="Calibri"/>
                  <a:sym typeface="Calibri"/>
                </a:rPr>
                <a:t>U</a:t>
              </a:r>
              <a:endParaRPr sz="1400">
                <a:solidFill>
                  <a:schemeClr val="dk1"/>
                </a:solidFill>
                <a:latin typeface="Calibri"/>
                <a:ea typeface="Calibri"/>
                <a:cs typeface="Calibri"/>
                <a:sym typeface="Calibri"/>
              </a:endParaRPr>
            </a:p>
          </p:txBody>
        </p:sp>
        <p:cxnSp>
          <p:nvCxnSpPr>
            <p:cNvPr id="116" name="Google Shape;116;p18"/>
            <p:cNvCxnSpPr>
              <a:stCxn id="114" idx="6"/>
              <a:endCxn id="112" idx="2"/>
            </p:cNvCxnSpPr>
            <p:nvPr/>
          </p:nvCxnSpPr>
          <p:spPr>
            <a:xfrm>
              <a:off x="1408979" y="5032199"/>
              <a:ext cx="1557300" cy="0"/>
            </a:xfrm>
            <a:prstGeom prst="straightConnector1">
              <a:avLst/>
            </a:prstGeom>
            <a:noFill/>
            <a:ln cap="flat" cmpd="sng" w="28575">
              <a:solidFill>
                <a:schemeClr val="dk1"/>
              </a:solidFill>
              <a:prstDash val="solid"/>
              <a:miter lim="800000"/>
              <a:headEnd len="sm" w="sm" type="none"/>
              <a:tailEnd len="sm" w="sm" type="none"/>
            </a:ln>
          </p:spPr>
        </p:cxnSp>
        <p:cxnSp>
          <p:nvCxnSpPr>
            <p:cNvPr id="117" name="Google Shape;117;p18"/>
            <p:cNvCxnSpPr>
              <a:stCxn id="114" idx="5"/>
              <a:endCxn id="115" idx="1"/>
            </p:cNvCxnSpPr>
            <p:nvPr/>
          </p:nvCxnSpPr>
          <p:spPr>
            <a:xfrm>
              <a:off x="1341013" y="5195965"/>
              <a:ext cx="597900" cy="817200"/>
            </a:xfrm>
            <a:prstGeom prst="straightConnector1">
              <a:avLst/>
            </a:prstGeom>
            <a:noFill/>
            <a:ln cap="flat" cmpd="sng" w="28575">
              <a:solidFill>
                <a:schemeClr val="dk1"/>
              </a:solidFill>
              <a:prstDash val="solid"/>
              <a:miter lim="800000"/>
              <a:headEnd len="sm" w="sm" type="none"/>
              <a:tailEnd len="sm" w="sm" type="none"/>
            </a:ln>
          </p:spPr>
        </p:cxnSp>
        <p:cxnSp>
          <p:nvCxnSpPr>
            <p:cNvPr id="118" name="Google Shape;118;p18"/>
            <p:cNvCxnSpPr>
              <a:stCxn id="112" idx="3"/>
              <a:endCxn id="115" idx="7"/>
            </p:cNvCxnSpPr>
            <p:nvPr/>
          </p:nvCxnSpPr>
          <p:spPr>
            <a:xfrm flipH="1">
              <a:off x="2267163" y="5195966"/>
              <a:ext cx="767100" cy="817200"/>
            </a:xfrm>
            <a:prstGeom prst="straightConnector1">
              <a:avLst/>
            </a:prstGeom>
            <a:noFill/>
            <a:ln cap="flat" cmpd="sng" w="28575">
              <a:solidFill>
                <a:schemeClr val="dk1"/>
              </a:solidFill>
              <a:prstDash val="solid"/>
              <a:miter lim="800000"/>
              <a:headEnd len="sm" w="sm" type="none"/>
              <a:tailEnd len="sm" w="sm" type="none"/>
            </a:ln>
          </p:spPr>
        </p:cxnSp>
        <p:cxnSp>
          <p:nvCxnSpPr>
            <p:cNvPr id="119" name="Google Shape;119;p18"/>
            <p:cNvCxnSpPr>
              <a:stCxn id="110" idx="3"/>
              <a:endCxn id="114" idx="7"/>
            </p:cNvCxnSpPr>
            <p:nvPr/>
          </p:nvCxnSpPr>
          <p:spPr>
            <a:xfrm flipH="1">
              <a:off x="1341069" y="4110208"/>
              <a:ext cx="597900" cy="758100"/>
            </a:xfrm>
            <a:prstGeom prst="straightConnector1">
              <a:avLst/>
            </a:prstGeom>
            <a:noFill/>
            <a:ln cap="flat" cmpd="sng" w="28575">
              <a:solidFill>
                <a:schemeClr val="dk1"/>
              </a:solidFill>
              <a:prstDash val="solid"/>
              <a:miter lim="800000"/>
              <a:headEnd len="sm" w="sm" type="none"/>
              <a:tailEnd len="sm" w="sm" type="none"/>
            </a:ln>
          </p:spPr>
        </p:cxnSp>
        <p:sp>
          <p:nvSpPr>
            <p:cNvPr id="120" name="Google Shape;120;p18"/>
            <p:cNvSpPr txBox="1"/>
            <p:nvPr/>
          </p:nvSpPr>
          <p:spPr>
            <a:xfrm>
              <a:off x="1265908" y="5483667"/>
              <a:ext cx="340200" cy="461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nl" sz="1800">
                  <a:solidFill>
                    <a:schemeClr val="dk1"/>
                  </a:solidFill>
                  <a:latin typeface="Calibri"/>
                  <a:ea typeface="Calibri"/>
                  <a:cs typeface="Calibri"/>
                  <a:sym typeface="Calibri"/>
                </a:rPr>
                <a:t>5</a:t>
              </a:r>
              <a:endParaRPr sz="1400">
                <a:solidFill>
                  <a:schemeClr val="dk1"/>
                </a:solidFill>
                <a:latin typeface="Calibri"/>
                <a:ea typeface="Calibri"/>
                <a:cs typeface="Calibri"/>
                <a:sym typeface="Calibri"/>
              </a:endParaRPr>
            </a:p>
          </p:txBody>
        </p:sp>
        <p:sp>
          <p:nvSpPr>
            <p:cNvPr id="121" name="Google Shape;121;p18"/>
            <p:cNvSpPr txBox="1"/>
            <p:nvPr/>
          </p:nvSpPr>
          <p:spPr>
            <a:xfrm>
              <a:off x="1342592" y="4151300"/>
              <a:ext cx="340200" cy="461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nl" sz="1800">
                  <a:solidFill>
                    <a:schemeClr val="dk1"/>
                  </a:solidFill>
                  <a:latin typeface="Calibri"/>
                  <a:ea typeface="Calibri"/>
                  <a:cs typeface="Calibri"/>
                  <a:sym typeface="Calibri"/>
                </a:rPr>
                <a:t>6</a:t>
              </a:r>
              <a:endParaRPr sz="1400">
                <a:solidFill>
                  <a:schemeClr val="dk1"/>
                </a:solidFill>
                <a:latin typeface="Calibri"/>
                <a:ea typeface="Calibri"/>
                <a:cs typeface="Calibri"/>
                <a:sym typeface="Calibri"/>
              </a:endParaRPr>
            </a:p>
          </p:txBody>
        </p:sp>
        <p:sp>
          <p:nvSpPr>
            <p:cNvPr id="122" name="Google Shape;122;p18"/>
            <p:cNvSpPr txBox="1"/>
            <p:nvPr/>
          </p:nvSpPr>
          <p:spPr>
            <a:xfrm>
              <a:off x="1934214" y="4599296"/>
              <a:ext cx="340200" cy="461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nl" sz="1800">
                  <a:solidFill>
                    <a:schemeClr val="dk1"/>
                  </a:solidFill>
                  <a:latin typeface="Calibri"/>
                  <a:ea typeface="Calibri"/>
                  <a:cs typeface="Calibri"/>
                  <a:sym typeface="Calibri"/>
                </a:rPr>
                <a:t>9</a:t>
              </a:r>
              <a:endParaRPr sz="1400">
                <a:solidFill>
                  <a:schemeClr val="dk1"/>
                </a:solidFill>
                <a:latin typeface="Calibri"/>
                <a:ea typeface="Calibri"/>
                <a:cs typeface="Calibri"/>
                <a:sym typeface="Calibri"/>
              </a:endParaRPr>
            </a:p>
          </p:txBody>
        </p:sp>
        <p:sp>
          <p:nvSpPr>
            <p:cNvPr id="123" name="Google Shape;123;p18"/>
            <p:cNvSpPr txBox="1"/>
            <p:nvPr/>
          </p:nvSpPr>
          <p:spPr>
            <a:xfrm>
              <a:off x="2640347" y="5523538"/>
              <a:ext cx="340200" cy="461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nl" sz="1800">
                  <a:solidFill>
                    <a:schemeClr val="dk1"/>
                  </a:solidFill>
                  <a:latin typeface="Calibri"/>
                  <a:ea typeface="Calibri"/>
                  <a:cs typeface="Calibri"/>
                  <a:sym typeface="Calibri"/>
                </a:rPr>
                <a:t>3</a:t>
              </a:r>
              <a:endParaRPr sz="1400">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9"/>
          <p:cNvSpPr txBox="1"/>
          <p:nvPr>
            <p:ph type="title"/>
          </p:nvPr>
        </p:nvSpPr>
        <p:spPr>
          <a:xfrm>
            <a:off x="471505" y="162425"/>
            <a:ext cx="8241300" cy="4413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454C69"/>
              </a:buClr>
              <a:buSzPct val="117857"/>
              <a:buFont typeface="Calibri"/>
              <a:buNone/>
            </a:pPr>
            <a:r>
              <a:rPr lang="nl"/>
              <a:t>Algoritme 1: Kies steeds meest dichtbije buur</a:t>
            </a:r>
            <a:endParaRPr/>
          </a:p>
        </p:txBody>
      </p:sp>
      <p:sp>
        <p:nvSpPr>
          <p:cNvPr id="129" name="Google Shape;129;p19"/>
          <p:cNvSpPr txBox="1"/>
          <p:nvPr>
            <p:ph idx="1" type="body"/>
          </p:nvPr>
        </p:nvSpPr>
        <p:spPr>
          <a:xfrm>
            <a:off x="2843000" y="673849"/>
            <a:ext cx="5777700" cy="44214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2100"/>
              <a:buNone/>
            </a:pPr>
            <a:r>
              <a:rPr lang="nl"/>
              <a:t>Algoritme:</a:t>
            </a:r>
            <a:endParaRPr/>
          </a:p>
          <a:p>
            <a:pPr indent="-196850" lvl="0" marL="177800" rtl="0" algn="l">
              <a:lnSpc>
                <a:spcPct val="90000"/>
              </a:lnSpc>
              <a:spcBef>
                <a:spcPts val="800"/>
              </a:spcBef>
              <a:spcAft>
                <a:spcPts val="0"/>
              </a:spcAft>
              <a:buClr>
                <a:schemeClr val="dk1"/>
              </a:buClr>
              <a:buSzPts val="2100"/>
              <a:buChar char="●"/>
            </a:pPr>
            <a:r>
              <a:rPr lang="nl"/>
              <a:t>Ga steeds over een weg naar een naast-liggende</a:t>
            </a:r>
            <a:br>
              <a:rPr lang="nl"/>
            </a:br>
            <a:r>
              <a:rPr lang="nl"/>
              <a:t>stad waar je nog niet geweest bent, kies daarbij de stad die achter de kortste weg ligt.</a:t>
            </a:r>
            <a:endParaRPr/>
          </a:p>
          <a:p>
            <a:pPr indent="-196850" lvl="0" marL="177800" rtl="0" algn="l">
              <a:lnSpc>
                <a:spcPct val="90000"/>
              </a:lnSpc>
              <a:spcBef>
                <a:spcPts val="800"/>
              </a:spcBef>
              <a:spcAft>
                <a:spcPts val="0"/>
              </a:spcAft>
              <a:buClr>
                <a:schemeClr val="dk1"/>
              </a:buClr>
              <a:buSzPts val="2100"/>
              <a:buChar char="●"/>
            </a:pPr>
            <a:r>
              <a:rPr lang="nl"/>
              <a:t>Als je in alle naastliggende steden geweest bent en je hebt het eindpunt nog niet gevonden, ga dan steeds een stap terug, totdat je weer naar een naastliggende stad kunt waar je nog nooit bent geweest.</a:t>
            </a:r>
            <a:endParaRPr/>
          </a:p>
          <a:p>
            <a:pPr indent="-196850" lvl="0" marL="177800" rtl="0" algn="l">
              <a:lnSpc>
                <a:spcPct val="90000"/>
              </a:lnSpc>
              <a:spcBef>
                <a:spcPts val="800"/>
              </a:spcBef>
              <a:spcAft>
                <a:spcPts val="0"/>
              </a:spcAft>
              <a:buClr>
                <a:schemeClr val="dk1"/>
              </a:buClr>
              <a:buSzPts val="2100"/>
              <a:buChar char="●"/>
            </a:pPr>
            <a:r>
              <a:rPr lang="nl"/>
              <a:t>Als je in het eindpunt bent, dan ben je klaar</a:t>
            </a:r>
            <a:endParaRPr/>
          </a:p>
          <a:p>
            <a:pPr indent="-63500" lvl="0" marL="177800" rtl="0" algn="l">
              <a:lnSpc>
                <a:spcPct val="90000"/>
              </a:lnSpc>
              <a:spcBef>
                <a:spcPts val="800"/>
              </a:spcBef>
              <a:spcAft>
                <a:spcPts val="1200"/>
              </a:spcAft>
              <a:buClr>
                <a:schemeClr val="dk1"/>
              </a:buClr>
              <a:buSzPts val="2100"/>
              <a:buNone/>
            </a:pPr>
            <a:r>
              <a:t/>
            </a:r>
            <a:endParaRPr/>
          </a:p>
        </p:txBody>
      </p:sp>
      <p:sp>
        <p:nvSpPr>
          <p:cNvPr id="130" name="Google Shape;130;p19"/>
          <p:cNvSpPr txBox="1"/>
          <p:nvPr>
            <p:ph idx="2" type="body"/>
          </p:nvPr>
        </p:nvSpPr>
        <p:spPr>
          <a:xfrm rot="-5400000">
            <a:off x="-1501500" y="1501442"/>
            <a:ext cx="3474600" cy="471600"/>
          </a:xfrm>
          <a:prstGeom prst="rect">
            <a:avLst/>
          </a:prstGeom>
          <a:noFill/>
          <a:ln>
            <a:noFill/>
          </a:ln>
        </p:spPr>
        <p:txBody>
          <a:bodyPr anchorCtr="0" anchor="ctr" bIns="34275" lIns="68575" spcFirstLastPara="1" rIns="68575" wrap="square" tIns="34275">
            <a:normAutofit lnSpcReduction="10000"/>
          </a:bodyPr>
          <a:lstStyle/>
          <a:p>
            <a:pPr indent="0" lvl="0" marL="0" rtl="0" algn="l">
              <a:lnSpc>
                <a:spcPct val="90000"/>
              </a:lnSpc>
              <a:spcBef>
                <a:spcPts val="0"/>
              </a:spcBef>
              <a:spcAft>
                <a:spcPts val="1200"/>
              </a:spcAft>
              <a:buClr>
                <a:schemeClr val="lt1"/>
              </a:buClr>
              <a:buSzPts val="3300"/>
              <a:buNone/>
            </a:pPr>
            <a:r>
              <a:rPr lang="nl"/>
              <a:t>COLLEGE 3</a:t>
            </a:r>
            <a:endParaRPr/>
          </a:p>
        </p:txBody>
      </p:sp>
      <p:grpSp>
        <p:nvGrpSpPr>
          <p:cNvPr id="131" name="Google Shape;131;p19"/>
          <p:cNvGrpSpPr/>
          <p:nvPr/>
        </p:nvGrpSpPr>
        <p:grpSpPr>
          <a:xfrm>
            <a:off x="725231" y="936904"/>
            <a:ext cx="1864139" cy="2020268"/>
            <a:chOff x="944879" y="3714842"/>
            <a:chExt cx="2485518" cy="2693690"/>
          </a:xfrm>
        </p:grpSpPr>
        <p:sp>
          <p:nvSpPr>
            <p:cNvPr id="132" name="Google Shape;132;p19"/>
            <p:cNvSpPr/>
            <p:nvPr/>
          </p:nvSpPr>
          <p:spPr>
            <a:xfrm>
              <a:off x="1871003" y="3714842"/>
              <a:ext cx="464100" cy="463200"/>
            </a:xfrm>
            <a:prstGeom prst="ellipse">
              <a:avLst/>
            </a:prstGeom>
            <a:solidFill>
              <a:srgbClr val="B3C6E7"/>
            </a:solidFill>
            <a:ln cap="flat" cmpd="sng" w="2857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nl" sz="1800">
                  <a:solidFill>
                    <a:schemeClr val="dk1"/>
                  </a:solidFill>
                  <a:latin typeface="Calibri"/>
                  <a:ea typeface="Calibri"/>
                  <a:cs typeface="Calibri"/>
                  <a:sym typeface="Calibri"/>
                </a:rPr>
                <a:t>A</a:t>
              </a:r>
              <a:endParaRPr sz="1400">
                <a:solidFill>
                  <a:schemeClr val="dk1"/>
                </a:solidFill>
                <a:latin typeface="Calibri"/>
                <a:ea typeface="Calibri"/>
                <a:cs typeface="Calibri"/>
                <a:sym typeface="Calibri"/>
              </a:endParaRPr>
            </a:p>
          </p:txBody>
        </p:sp>
        <p:cxnSp>
          <p:nvCxnSpPr>
            <p:cNvPr id="133" name="Google Shape;133;p19"/>
            <p:cNvCxnSpPr>
              <a:stCxn id="132" idx="5"/>
              <a:endCxn id="134" idx="1"/>
            </p:cNvCxnSpPr>
            <p:nvPr/>
          </p:nvCxnSpPr>
          <p:spPr>
            <a:xfrm>
              <a:off x="2267137" y="4110208"/>
              <a:ext cx="767100" cy="758100"/>
            </a:xfrm>
            <a:prstGeom prst="straightConnector1">
              <a:avLst/>
            </a:prstGeom>
            <a:noFill/>
            <a:ln cap="flat" cmpd="sng" w="28575">
              <a:solidFill>
                <a:schemeClr val="dk1"/>
              </a:solidFill>
              <a:prstDash val="solid"/>
              <a:miter lim="800000"/>
              <a:headEnd len="sm" w="sm" type="none"/>
              <a:tailEnd len="sm" w="sm" type="none"/>
            </a:ln>
          </p:spPr>
        </p:cxnSp>
        <p:sp>
          <p:nvSpPr>
            <p:cNvPr id="135" name="Google Shape;135;p19"/>
            <p:cNvSpPr txBox="1"/>
            <p:nvPr/>
          </p:nvSpPr>
          <p:spPr>
            <a:xfrm>
              <a:off x="2595889" y="4078463"/>
              <a:ext cx="340200" cy="461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nl" sz="1800">
                  <a:solidFill>
                    <a:schemeClr val="dk1"/>
                  </a:solidFill>
                  <a:latin typeface="Calibri"/>
                  <a:ea typeface="Calibri"/>
                  <a:cs typeface="Calibri"/>
                  <a:sym typeface="Calibri"/>
                </a:rPr>
                <a:t>1</a:t>
              </a:r>
              <a:endParaRPr sz="1400">
                <a:solidFill>
                  <a:schemeClr val="dk1"/>
                </a:solidFill>
                <a:latin typeface="Calibri"/>
                <a:ea typeface="Calibri"/>
                <a:cs typeface="Calibri"/>
                <a:sym typeface="Calibri"/>
              </a:endParaRPr>
            </a:p>
          </p:txBody>
        </p:sp>
        <p:sp>
          <p:nvSpPr>
            <p:cNvPr id="136" name="Google Shape;136;p19"/>
            <p:cNvSpPr/>
            <p:nvPr/>
          </p:nvSpPr>
          <p:spPr>
            <a:xfrm>
              <a:off x="944879" y="4800599"/>
              <a:ext cx="464100" cy="463200"/>
            </a:xfrm>
            <a:prstGeom prst="ellipse">
              <a:avLst/>
            </a:prstGeom>
            <a:solidFill>
              <a:srgbClr val="B3C6E7"/>
            </a:solidFill>
            <a:ln cap="flat" cmpd="sng" w="2857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nl" sz="1800">
                  <a:solidFill>
                    <a:schemeClr val="dk1"/>
                  </a:solidFill>
                  <a:latin typeface="Calibri"/>
                  <a:ea typeface="Calibri"/>
                  <a:cs typeface="Calibri"/>
                  <a:sym typeface="Calibri"/>
                </a:rPr>
                <a:t>D</a:t>
              </a:r>
              <a:endParaRPr sz="1400">
                <a:solidFill>
                  <a:schemeClr val="dk1"/>
                </a:solidFill>
                <a:latin typeface="Calibri"/>
                <a:ea typeface="Calibri"/>
                <a:cs typeface="Calibri"/>
                <a:sym typeface="Calibri"/>
              </a:endParaRPr>
            </a:p>
          </p:txBody>
        </p:sp>
        <p:sp>
          <p:nvSpPr>
            <p:cNvPr id="137" name="Google Shape;137;p19"/>
            <p:cNvSpPr/>
            <p:nvPr/>
          </p:nvSpPr>
          <p:spPr>
            <a:xfrm>
              <a:off x="1871003" y="5945332"/>
              <a:ext cx="464100" cy="463200"/>
            </a:xfrm>
            <a:prstGeom prst="ellipse">
              <a:avLst/>
            </a:prstGeom>
            <a:solidFill>
              <a:srgbClr val="B3C6E7"/>
            </a:solidFill>
            <a:ln cap="flat" cmpd="sng" w="2857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nl" sz="1800">
                  <a:solidFill>
                    <a:schemeClr val="dk1"/>
                  </a:solidFill>
                  <a:latin typeface="Calibri"/>
                  <a:ea typeface="Calibri"/>
                  <a:cs typeface="Calibri"/>
                  <a:sym typeface="Calibri"/>
                </a:rPr>
                <a:t>R</a:t>
              </a:r>
              <a:endParaRPr sz="1400">
                <a:solidFill>
                  <a:schemeClr val="dk1"/>
                </a:solidFill>
                <a:latin typeface="Calibri"/>
                <a:ea typeface="Calibri"/>
                <a:cs typeface="Calibri"/>
                <a:sym typeface="Calibri"/>
              </a:endParaRPr>
            </a:p>
          </p:txBody>
        </p:sp>
        <p:sp>
          <p:nvSpPr>
            <p:cNvPr id="134" name="Google Shape;134;p19"/>
            <p:cNvSpPr/>
            <p:nvPr/>
          </p:nvSpPr>
          <p:spPr>
            <a:xfrm>
              <a:off x="2966297" y="4800600"/>
              <a:ext cx="464100" cy="463200"/>
            </a:xfrm>
            <a:prstGeom prst="ellipse">
              <a:avLst/>
            </a:prstGeom>
            <a:solidFill>
              <a:srgbClr val="B3C6E7"/>
            </a:solidFill>
            <a:ln cap="flat" cmpd="sng" w="2857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nl" sz="1800">
                  <a:solidFill>
                    <a:schemeClr val="dk1"/>
                  </a:solidFill>
                  <a:latin typeface="Calibri"/>
                  <a:ea typeface="Calibri"/>
                  <a:cs typeface="Calibri"/>
                  <a:sym typeface="Calibri"/>
                </a:rPr>
                <a:t>U</a:t>
              </a:r>
              <a:endParaRPr sz="1400">
                <a:solidFill>
                  <a:schemeClr val="dk1"/>
                </a:solidFill>
                <a:latin typeface="Calibri"/>
                <a:ea typeface="Calibri"/>
                <a:cs typeface="Calibri"/>
                <a:sym typeface="Calibri"/>
              </a:endParaRPr>
            </a:p>
          </p:txBody>
        </p:sp>
        <p:cxnSp>
          <p:nvCxnSpPr>
            <p:cNvPr id="138" name="Google Shape;138;p19"/>
            <p:cNvCxnSpPr>
              <a:stCxn id="136" idx="6"/>
              <a:endCxn id="134" idx="2"/>
            </p:cNvCxnSpPr>
            <p:nvPr/>
          </p:nvCxnSpPr>
          <p:spPr>
            <a:xfrm>
              <a:off x="1408979" y="5032199"/>
              <a:ext cx="1557300" cy="0"/>
            </a:xfrm>
            <a:prstGeom prst="straightConnector1">
              <a:avLst/>
            </a:prstGeom>
            <a:noFill/>
            <a:ln cap="flat" cmpd="sng" w="28575">
              <a:solidFill>
                <a:schemeClr val="dk1"/>
              </a:solidFill>
              <a:prstDash val="solid"/>
              <a:miter lim="800000"/>
              <a:headEnd len="sm" w="sm" type="none"/>
              <a:tailEnd len="sm" w="sm" type="none"/>
            </a:ln>
          </p:spPr>
        </p:cxnSp>
        <p:cxnSp>
          <p:nvCxnSpPr>
            <p:cNvPr id="139" name="Google Shape;139;p19"/>
            <p:cNvCxnSpPr>
              <a:stCxn id="136" idx="5"/>
              <a:endCxn id="137" idx="1"/>
            </p:cNvCxnSpPr>
            <p:nvPr/>
          </p:nvCxnSpPr>
          <p:spPr>
            <a:xfrm>
              <a:off x="1341013" y="5195965"/>
              <a:ext cx="597900" cy="817200"/>
            </a:xfrm>
            <a:prstGeom prst="straightConnector1">
              <a:avLst/>
            </a:prstGeom>
            <a:noFill/>
            <a:ln cap="flat" cmpd="sng" w="28575">
              <a:solidFill>
                <a:schemeClr val="dk1"/>
              </a:solidFill>
              <a:prstDash val="solid"/>
              <a:miter lim="800000"/>
              <a:headEnd len="sm" w="sm" type="none"/>
              <a:tailEnd len="sm" w="sm" type="none"/>
            </a:ln>
          </p:spPr>
        </p:cxnSp>
        <p:cxnSp>
          <p:nvCxnSpPr>
            <p:cNvPr id="140" name="Google Shape;140;p19"/>
            <p:cNvCxnSpPr>
              <a:stCxn id="134" idx="3"/>
              <a:endCxn id="137" idx="7"/>
            </p:cNvCxnSpPr>
            <p:nvPr/>
          </p:nvCxnSpPr>
          <p:spPr>
            <a:xfrm flipH="1">
              <a:off x="2267163" y="5195966"/>
              <a:ext cx="767100" cy="817200"/>
            </a:xfrm>
            <a:prstGeom prst="straightConnector1">
              <a:avLst/>
            </a:prstGeom>
            <a:noFill/>
            <a:ln cap="flat" cmpd="sng" w="28575">
              <a:solidFill>
                <a:schemeClr val="dk1"/>
              </a:solidFill>
              <a:prstDash val="solid"/>
              <a:miter lim="800000"/>
              <a:headEnd len="sm" w="sm" type="none"/>
              <a:tailEnd len="sm" w="sm" type="none"/>
            </a:ln>
          </p:spPr>
        </p:cxnSp>
        <p:cxnSp>
          <p:nvCxnSpPr>
            <p:cNvPr id="141" name="Google Shape;141;p19"/>
            <p:cNvCxnSpPr>
              <a:stCxn id="132" idx="3"/>
              <a:endCxn id="136" idx="7"/>
            </p:cNvCxnSpPr>
            <p:nvPr/>
          </p:nvCxnSpPr>
          <p:spPr>
            <a:xfrm flipH="1">
              <a:off x="1341069" y="4110208"/>
              <a:ext cx="597900" cy="758100"/>
            </a:xfrm>
            <a:prstGeom prst="straightConnector1">
              <a:avLst/>
            </a:prstGeom>
            <a:noFill/>
            <a:ln cap="flat" cmpd="sng" w="28575">
              <a:solidFill>
                <a:schemeClr val="dk1"/>
              </a:solidFill>
              <a:prstDash val="solid"/>
              <a:miter lim="800000"/>
              <a:headEnd len="sm" w="sm" type="none"/>
              <a:tailEnd len="sm" w="sm" type="none"/>
            </a:ln>
          </p:spPr>
        </p:cxnSp>
        <p:sp>
          <p:nvSpPr>
            <p:cNvPr id="142" name="Google Shape;142;p19"/>
            <p:cNvSpPr txBox="1"/>
            <p:nvPr/>
          </p:nvSpPr>
          <p:spPr>
            <a:xfrm>
              <a:off x="1265908" y="5483667"/>
              <a:ext cx="340200" cy="461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nl" sz="1800">
                  <a:solidFill>
                    <a:schemeClr val="dk1"/>
                  </a:solidFill>
                  <a:latin typeface="Calibri"/>
                  <a:ea typeface="Calibri"/>
                  <a:cs typeface="Calibri"/>
                  <a:sym typeface="Calibri"/>
                </a:rPr>
                <a:t>5</a:t>
              </a:r>
              <a:endParaRPr sz="1400">
                <a:solidFill>
                  <a:schemeClr val="dk1"/>
                </a:solidFill>
                <a:latin typeface="Calibri"/>
                <a:ea typeface="Calibri"/>
                <a:cs typeface="Calibri"/>
                <a:sym typeface="Calibri"/>
              </a:endParaRPr>
            </a:p>
          </p:txBody>
        </p:sp>
        <p:sp>
          <p:nvSpPr>
            <p:cNvPr id="143" name="Google Shape;143;p19"/>
            <p:cNvSpPr txBox="1"/>
            <p:nvPr/>
          </p:nvSpPr>
          <p:spPr>
            <a:xfrm>
              <a:off x="1342592" y="4151300"/>
              <a:ext cx="340200" cy="461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nl" sz="1800">
                  <a:solidFill>
                    <a:schemeClr val="dk1"/>
                  </a:solidFill>
                  <a:latin typeface="Calibri"/>
                  <a:ea typeface="Calibri"/>
                  <a:cs typeface="Calibri"/>
                  <a:sym typeface="Calibri"/>
                </a:rPr>
                <a:t>6</a:t>
              </a:r>
              <a:endParaRPr sz="1400">
                <a:solidFill>
                  <a:schemeClr val="dk1"/>
                </a:solidFill>
                <a:latin typeface="Calibri"/>
                <a:ea typeface="Calibri"/>
                <a:cs typeface="Calibri"/>
                <a:sym typeface="Calibri"/>
              </a:endParaRPr>
            </a:p>
          </p:txBody>
        </p:sp>
        <p:sp>
          <p:nvSpPr>
            <p:cNvPr id="144" name="Google Shape;144;p19"/>
            <p:cNvSpPr txBox="1"/>
            <p:nvPr/>
          </p:nvSpPr>
          <p:spPr>
            <a:xfrm>
              <a:off x="1934214" y="4599296"/>
              <a:ext cx="340200" cy="461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nl" sz="1800">
                  <a:solidFill>
                    <a:schemeClr val="dk1"/>
                  </a:solidFill>
                  <a:latin typeface="Calibri"/>
                  <a:ea typeface="Calibri"/>
                  <a:cs typeface="Calibri"/>
                  <a:sym typeface="Calibri"/>
                </a:rPr>
                <a:t>9</a:t>
              </a:r>
              <a:endParaRPr sz="1400">
                <a:solidFill>
                  <a:schemeClr val="dk1"/>
                </a:solidFill>
                <a:latin typeface="Calibri"/>
                <a:ea typeface="Calibri"/>
                <a:cs typeface="Calibri"/>
                <a:sym typeface="Calibri"/>
              </a:endParaRPr>
            </a:p>
          </p:txBody>
        </p:sp>
        <p:sp>
          <p:nvSpPr>
            <p:cNvPr id="145" name="Google Shape;145;p19"/>
            <p:cNvSpPr txBox="1"/>
            <p:nvPr/>
          </p:nvSpPr>
          <p:spPr>
            <a:xfrm>
              <a:off x="2640347" y="5523538"/>
              <a:ext cx="340200" cy="461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nl" sz="1800">
                  <a:solidFill>
                    <a:schemeClr val="dk1"/>
                  </a:solidFill>
                  <a:latin typeface="Calibri"/>
                  <a:ea typeface="Calibri"/>
                  <a:cs typeface="Calibri"/>
                  <a:sym typeface="Calibri"/>
                </a:rPr>
                <a:t>3</a:t>
              </a:r>
              <a:endParaRPr sz="1400">
                <a:solidFill>
                  <a:schemeClr val="dk1"/>
                </a:solidFill>
                <a:latin typeface="Calibri"/>
                <a:ea typeface="Calibri"/>
                <a:cs typeface="Calibri"/>
                <a:sym typeface="Calibri"/>
              </a:endParaRPr>
            </a:p>
          </p:txBody>
        </p:sp>
      </p:grpSp>
      <p:sp>
        <p:nvSpPr>
          <p:cNvPr id="146" name="Google Shape;146;p19"/>
          <p:cNvSpPr txBox="1"/>
          <p:nvPr/>
        </p:nvSpPr>
        <p:spPr>
          <a:xfrm>
            <a:off x="549275" y="3703325"/>
            <a:ext cx="8071500" cy="717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800"/>
              </a:spcBef>
              <a:spcAft>
                <a:spcPts val="0"/>
              </a:spcAft>
              <a:buClr>
                <a:schemeClr val="dk1"/>
              </a:buClr>
              <a:buSzPts val="2100"/>
              <a:buFont typeface="Arial"/>
              <a:buNone/>
            </a:pPr>
            <a:r>
              <a:rPr lang="nl" sz="1800">
                <a:solidFill>
                  <a:schemeClr val="dk2"/>
                </a:solidFill>
              </a:rPr>
              <a:t>Dit algoritme is niet goed, want het vindt niet altijd het kortste pad.</a:t>
            </a:r>
            <a:endParaRPr sz="1800">
              <a:solidFill>
                <a:schemeClr val="dk2"/>
              </a:solidFill>
            </a:endParaRPr>
          </a:p>
          <a:p>
            <a:pPr indent="-196850" lvl="0" marL="177800" rtl="0" algn="l">
              <a:lnSpc>
                <a:spcPct val="90000"/>
              </a:lnSpc>
              <a:spcBef>
                <a:spcPts val="800"/>
              </a:spcBef>
              <a:spcAft>
                <a:spcPts val="0"/>
              </a:spcAft>
              <a:buClr>
                <a:schemeClr val="dk1"/>
              </a:buClr>
              <a:buSzPts val="2100"/>
              <a:buChar char="●"/>
            </a:pPr>
            <a:r>
              <a:rPr lang="nl" sz="1800">
                <a:solidFill>
                  <a:schemeClr val="dk2"/>
                </a:solidFill>
              </a:rPr>
              <a:t>Probeer het algoritme maar eens met de route van Den Haag naar Utrecht.</a:t>
            </a:r>
            <a:endParaRPr sz="1800">
              <a:solidFill>
                <a:schemeClr val="dk2"/>
              </a:solidFill>
            </a:endParaRPr>
          </a:p>
          <a:p>
            <a:pPr indent="-196850" lvl="0" marL="177800" rtl="0" algn="l">
              <a:lnSpc>
                <a:spcPct val="90000"/>
              </a:lnSpc>
              <a:spcBef>
                <a:spcPts val="800"/>
              </a:spcBef>
              <a:spcAft>
                <a:spcPts val="0"/>
              </a:spcAft>
              <a:buClr>
                <a:schemeClr val="dk1"/>
              </a:buClr>
              <a:buSzPts val="2100"/>
              <a:buChar char="●"/>
            </a:pPr>
            <a:r>
              <a:rPr lang="nl" sz="1800">
                <a:solidFill>
                  <a:schemeClr val="dk2"/>
                </a:solidFill>
              </a:rPr>
              <a:t>Het algoritme kiest voor D-R-U, terwijl D-A-U korter is</a:t>
            </a:r>
            <a:endParaRPr sz="18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0"/>
          <p:cNvSpPr txBox="1"/>
          <p:nvPr>
            <p:ph type="title"/>
          </p:nvPr>
        </p:nvSpPr>
        <p:spPr>
          <a:xfrm>
            <a:off x="471488" y="162413"/>
            <a:ext cx="5915100" cy="4413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454C69"/>
              </a:buClr>
              <a:buSzPct val="117857"/>
              <a:buFont typeface="Calibri"/>
              <a:buNone/>
            </a:pPr>
            <a:r>
              <a:rPr lang="nl"/>
              <a:t>Algoritme 2: Probeer alle mogelijkheden</a:t>
            </a:r>
            <a:endParaRPr/>
          </a:p>
        </p:txBody>
      </p:sp>
      <p:sp>
        <p:nvSpPr>
          <p:cNvPr id="152" name="Google Shape;152;p20"/>
          <p:cNvSpPr txBox="1"/>
          <p:nvPr>
            <p:ph idx="1" type="body"/>
          </p:nvPr>
        </p:nvSpPr>
        <p:spPr>
          <a:xfrm>
            <a:off x="628650" y="936904"/>
            <a:ext cx="7886700" cy="36960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2100"/>
              <a:buNone/>
            </a:pPr>
            <a:r>
              <a:rPr lang="nl"/>
              <a:t>Dit algoritme is niet efficiënt.</a:t>
            </a:r>
            <a:endParaRPr/>
          </a:p>
          <a:p>
            <a:pPr indent="-171450" lvl="0" marL="177800" rtl="0" algn="l">
              <a:lnSpc>
                <a:spcPct val="90000"/>
              </a:lnSpc>
              <a:spcBef>
                <a:spcPts val="800"/>
              </a:spcBef>
              <a:spcAft>
                <a:spcPts val="0"/>
              </a:spcAft>
              <a:buClr>
                <a:schemeClr val="dk1"/>
              </a:buClr>
              <a:buSzPts val="2100"/>
              <a:buChar char="●"/>
            </a:pPr>
            <a:r>
              <a:rPr lang="nl"/>
              <a:t>Je moet heel veel mogelijkheden proberen.</a:t>
            </a:r>
            <a:endParaRPr/>
          </a:p>
          <a:p>
            <a:pPr indent="-171450" lvl="0" marL="177800" rtl="0" algn="l">
              <a:lnSpc>
                <a:spcPct val="90000"/>
              </a:lnSpc>
              <a:spcBef>
                <a:spcPts val="800"/>
              </a:spcBef>
              <a:spcAft>
                <a:spcPts val="1200"/>
              </a:spcAft>
              <a:buClr>
                <a:schemeClr val="dk1"/>
              </a:buClr>
              <a:buSzPts val="2100"/>
              <a:buChar char="●"/>
            </a:pPr>
            <a:r>
              <a:rPr lang="nl"/>
              <a:t>Het onderstaande voorbeeld heeft alleen voor een pad van 6 takken al 64 mogelijkheden.</a:t>
            </a:r>
            <a:endParaRPr/>
          </a:p>
        </p:txBody>
      </p:sp>
      <p:sp>
        <p:nvSpPr>
          <p:cNvPr id="153" name="Google Shape;153;p20"/>
          <p:cNvSpPr txBox="1"/>
          <p:nvPr>
            <p:ph idx="2" type="body"/>
          </p:nvPr>
        </p:nvSpPr>
        <p:spPr>
          <a:xfrm rot="-5400000">
            <a:off x="-1501500" y="1501442"/>
            <a:ext cx="3474600" cy="471600"/>
          </a:xfrm>
          <a:prstGeom prst="rect">
            <a:avLst/>
          </a:prstGeom>
          <a:noFill/>
          <a:ln>
            <a:noFill/>
          </a:ln>
        </p:spPr>
        <p:txBody>
          <a:bodyPr anchorCtr="0" anchor="ctr" bIns="34275" lIns="68575" spcFirstLastPara="1" rIns="68575" wrap="square" tIns="34275">
            <a:normAutofit lnSpcReduction="10000"/>
          </a:bodyPr>
          <a:lstStyle/>
          <a:p>
            <a:pPr indent="0" lvl="0" marL="0" rtl="0" algn="l">
              <a:lnSpc>
                <a:spcPct val="90000"/>
              </a:lnSpc>
              <a:spcBef>
                <a:spcPts val="0"/>
              </a:spcBef>
              <a:spcAft>
                <a:spcPts val="1200"/>
              </a:spcAft>
              <a:buClr>
                <a:schemeClr val="lt1"/>
              </a:buClr>
              <a:buSzPts val="3300"/>
              <a:buNone/>
            </a:pPr>
            <a:r>
              <a:rPr lang="nl"/>
              <a:t>COLLEGE 3</a:t>
            </a:r>
            <a:endParaRPr/>
          </a:p>
        </p:txBody>
      </p:sp>
      <p:sp>
        <p:nvSpPr>
          <p:cNvPr id="154" name="Google Shape;154;p20"/>
          <p:cNvSpPr/>
          <p:nvPr/>
        </p:nvSpPr>
        <p:spPr>
          <a:xfrm>
            <a:off x="919740" y="3481547"/>
            <a:ext cx="348000" cy="347400"/>
          </a:xfrm>
          <a:prstGeom prst="ellipse">
            <a:avLst/>
          </a:prstGeom>
          <a:solidFill>
            <a:srgbClr val="B3C6E7"/>
          </a:solidFill>
          <a:ln cap="flat" cmpd="sng" w="2857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nl" sz="1800">
                <a:solidFill>
                  <a:schemeClr val="dk1"/>
                </a:solidFill>
                <a:latin typeface="Calibri"/>
                <a:ea typeface="Calibri"/>
                <a:cs typeface="Calibri"/>
                <a:sym typeface="Calibri"/>
              </a:rPr>
              <a:t>A</a:t>
            </a:r>
            <a:endParaRPr sz="1400">
              <a:solidFill>
                <a:schemeClr val="dk1"/>
              </a:solidFill>
              <a:latin typeface="Calibri"/>
              <a:ea typeface="Calibri"/>
              <a:cs typeface="Calibri"/>
              <a:sym typeface="Calibri"/>
            </a:endParaRPr>
          </a:p>
        </p:txBody>
      </p:sp>
      <p:sp>
        <p:nvSpPr>
          <p:cNvPr id="155" name="Google Shape;155;p20"/>
          <p:cNvSpPr/>
          <p:nvPr/>
        </p:nvSpPr>
        <p:spPr>
          <a:xfrm>
            <a:off x="1991413" y="3517088"/>
            <a:ext cx="348000" cy="347400"/>
          </a:xfrm>
          <a:prstGeom prst="ellipse">
            <a:avLst/>
          </a:prstGeom>
          <a:solidFill>
            <a:srgbClr val="B3C6E7"/>
          </a:solidFill>
          <a:ln cap="flat" cmpd="sng" w="2857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nl" sz="1800">
                <a:solidFill>
                  <a:schemeClr val="dk1"/>
                </a:solidFill>
                <a:latin typeface="Calibri"/>
                <a:ea typeface="Calibri"/>
                <a:cs typeface="Calibri"/>
                <a:sym typeface="Calibri"/>
              </a:rPr>
              <a:t>B</a:t>
            </a:r>
            <a:endParaRPr sz="1400">
              <a:solidFill>
                <a:schemeClr val="dk1"/>
              </a:solidFill>
              <a:latin typeface="Calibri"/>
              <a:ea typeface="Calibri"/>
              <a:cs typeface="Calibri"/>
              <a:sym typeface="Calibri"/>
            </a:endParaRPr>
          </a:p>
        </p:txBody>
      </p:sp>
      <p:sp>
        <p:nvSpPr>
          <p:cNvPr id="156" name="Google Shape;156;p20"/>
          <p:cNvSpPr txBox="1"/>
          <p:nvPr/>
        </p:nvSpPr>
        <p:spPr>
          <a:xfrm>
            <a:off x="1494338" y="4051073"/>
            <a:ext cx="2553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nl" sz="1800">
                <a:solidFill>
                  <a:schemeClr val="dk1"/>
                </a:solidFill>
                <a:latin typeface="Calibri"/>
                <a:ea typeface="Calibri"/>
                <a:cs typeface="Calibri"/>
                <a:sym typeface="Calibri"/>
              </a:rPr>
              <a:t>2</a:t>
            </a:r>
            <a:endParaRPr sz="1400">
              <a:solidFill>
                <a:schemeClr val="dk1"/>
              </a:solidFill>
              <a:latin typeface="Calibri"/>
              <a:ea typeface="Calibri"/>
              <a:cs typeface="Calibri"/>
              <a:sym typeface="Calibri"/>
            </a:endParaRPr>
          </a:p>
        </p:txBody>
      </p:sp>
      <p:sp>
        <p:nvSpPr>
          <p:cNvPr id="157" name="Google Shape;157;p20"/>
          <p:cNvSpPr txBox="1"/>
          <p:nvPr/>
        </p:nvSpPr>
        <p:spPr>
          <a:xfrm>
            <a:off x="1494338" y="3009983"/>
            <a:ext cx="2553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nl" sz="1800">
                <a:solidFill>
                  <a:schemeClr val="dk1"/>
                </a:solidFill>
                <a:latin typeface="Calibri"/>
                <a:ea typeface="Calibri"/>
                <a:cs typeface="Calibri"/>
                <a:sym typeface="Calibri"/>
              </a:rPr>
              <a:t>3</a:t>
            </a:r>
            <a:endParaRPr sz="1400">
              <a:solidFill>
                <a:schemeClr val="dk1"/>
              </a:solidFill>
              <a:latin typeface="Calibri"/>
              <a:ea typeface="Calibri"/>
              <a:cs typeface="Calibri"/>
              <a:sym typeface="Calibri"/>
            </a:endParaRPr>
          </a:p>
        </p:txBody>
      </p:sp>
      <p:cxnSp>
        <p:nvCxnSpPr>
          <p:cNvPr id="158" name="Google Shape;158;p20"/>
          <p:cNvCxnSpPr>
            <a:stCxn id="154" idx="5"/>
            <a:endCxn id="155" idx="3"/>
          </p:cNvCxnSpPr>
          <p:nvPr/>
        </p:nvCxnSpPr>
        <p:spPr>
          <a:xfrm flipH="1" rot="-5400000">
            <a:off x="1611877" y="3382972"/>
            <a:ext cx="35400" cy="825600"/>
          </a:xfrm>
          <a:prstGeom prst="curvedConnector3">
            <a:avLst>
              <a:gd fmla="val 725379" name="adj1"/>
            </a:avLst>
          </a:prstGeom>
          <a:noFill/>
          <a:ln cap="flat" cmpd="sng" w="28575">
            <a:solidFill>
              <a:schemeClr val="dk1"/>
            </a:solidFill>
            <a:prstDash val="solid"/>
            <a:miter lim="800000"/>
            <a:headEnd len="sm" w="sm" type="none"/>
            <a:tailEnd len="sm" w="sm" type="none"/>
          </a:ln>
        </p:spPr>
      </p:cxnSp>
      <p:cxnSp>
        <p:nvCxnSpPr>
          <p:cNvPr id="159" name="Google Shape;159;p20"/>
          <p:cNvCxnSpPr>
            <a:stCxn id="154" idx="7"/>
            <a:endCxn id="155" idx="1"/>
          </p:cNvCxnSpPr>
          <p:nvPr/>
        </p:nvCxnSpPr>
        <p:spPr>
          <a:xfrm flipH="1" rot="-5400000">
            <a:off x="1611877" y="3137323"/>
            <a:ext cx="35400" cy="825600"/>
          </a:xfrm>
          <a:prstGeom prst="curvedConnector3">
            <a:avLst>
              <a:gd fmla="val -625408" name="adj1"/>
            </a:avLst>
          </a:prstGeom>
          <a:noFill/>
          <a:ln cap="flat" cmpd="sng" w="28575">
            <a:solidFill>
              <a:schemeClr val="dk1"/>
            </a:solidFill>
            <a:prstDash val="solid"/>
            <a:miter lim="800000"/>
            <a:headEnd len="sm" w="sm" type="none"/>
            <a:tailEnd len="sm" w="sm" type="none"/>
          </a:ln>
        </p:spPr>
      </p:cxnSp>
      <p:sp>
        <p:nvSpPr>
          <p:cNvPr id="160" name="Google Shape;160;p20"/>
          <p:cNvSpPr/>
          <p:nvPr/>
        </p:nvSpPr>
        <p:spPr>
          <a:xfrm>
            <a:off x="1989559" y="3517088"/>
            <a:ext cx="348000" cy="347400"/>
          </a:xfrm>
          <a:prstGeom prst="ellipse">
            <a:avLst/>
          </a:prstGeom>
          <a:solidFill>
            <a:srgbClr val="B3C6E7"/>
          </a:solidFill>
          <a:ln cap="flat" cmpd="sng" w="2857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nl" sz="1800">
                <a:solidFill>
                  <a:schemeClr val="dk1"/>
                </a:solidFill>
                <a:latin typeface="Calibri"/>
                <a:ea typeface="Calibri"/>
                <a:cs typeface="Calibri"/>
                <a:sym typeface="Calibri"/>
              </a:rPr>
              <a:t>B</a:t>
            </a:r>
            <a:endParaRPr sz="1400">
              <a:solidFill>
                <a:schemeClr val="dk1"/>
              </a:solidFill>
              <a:latin typeface="Calibri"/>
              <a:ea typeface="Calibri"/>
              <a:cs typeface="Calibri"/>
              <a:sym typeface="Calibri"/>
            </a:endParaRPr>
          </a:p>
        </p:txBody>
      </p:sp>
      <p:sp>
        <p:nvSpPr>
          <p:cNvPr id="161" name="Google Shape;161;p20"/>
          <p:cNvSpPr/>
          <p:nvPr/>
        </p:nvSpPr>
        <p:spPr>
          <a:xfrm>
            <a:off x="3061231" y="3552628"/>
            <a:ext cx="348000" cy="347400"/>
          </a:xfrm>
          <a:prstGeom prst="ellipse">
            <a:avLst/>
          </a:prstGeom>
          <a:solidFill>
            <a:srgbClr val="B3C6E7"/>
          </a:solidFill>
          <a:ln cap="flat" cmpd="sng" w="2857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nl" sz="1800">
                <a:solidFill>
                  <a:schemeClr val="dk1"/>
                </a:solidFill>
                <a:latin typeface="Calibri"/>
                <a:ea typeface="Calibri"/>
                <a:cs typeface="Calibri"/>
                <a:sym typeface="Calibri"/>
              </a:rPr>
              <a:t>B</a:t>
            </a:r>
            <a:endParaRPr sz="1400">
              <a:solidFill>
                <a:schemeClr val="dk1"/>
              </a:solidFill>
              <a:latin typeface="Calibri"/>
              <a:ea typeface="Calibri"/>
              <a:cs typeface="Calibri"/>
              <a:sym typeface="Calibri"/>
            </a:endParaRPr>
          </a:p>
        </p:txBody>
      </p:sp>
      <p:sp>
        <p:nvSpPr>
          <p:cNvPr id="162" name="Google Shape;162;p20"/>
          <p:cNvSpPr txBox="1"/>
          <p:nvPr/>
        </p:nvSpPr>
        <p:spPr>
          <a:xfrm>
            <a:off x="2564157" y="4086613"/>
            <a:ext cx="2553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nl" sz="1800">
                <a:solidFill>
                  <a:schemeClr val="dk1"/>
                </a:solidFill>
                <a:latin typeface="Calibri"/>
                <a:ea typeface="Calibri"/>
                <a:cs typeface="Calibri"/>
                <a:sym typeface="Calibri"/>
              </a:rPr>
              <a:t>2</a:t>
            </a:r>
            <a:endParaRPr sz="1400">
              <a:solidFill>
                <a:schemeClr val="dk1"/>
              </a:solidFill>
              <a:latin typeface="Calibri"/>
              <a:ea typeface="Calibri"/>
              <a:cs typeface="Calibri"/>
              <a:sym typeface="Calibri"/>
            </a:endParaRPr>
          </a:p>
        </p:txBody>
      </p:sp>
      <p:sp>
        <p:nvSpPr>
          <p:cNvPr id="163" name="Google Shape;163;p20"/>
          <p:cNvSpPr txBox="1"/>
          <p:nvPr/>
        </p:nvSpPr>
        <p:spPr>
          <a:xfrm>
            <a:off x="2564157" y="3045524"/>
            <a:ext cx="2553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nl" sz="1800">
                <a:solidFill>
                  <a:schemeClr val="dk1"/>
                </a:solidFill>
                <a:latin typeface="Calibri"/>
                <a:ea typeface="Calibri"/>
                <a:cs typeface="Calibri"/>
                <a:sym typeface="Calibri"/>
              </a:rPr>
              <a:t>3</a:t>
            </a:r>
            <a:endParaRPr sz="1400">
              <a:solidFill>
                <a:schemeClr val="dk1"/>
              </a:solidFill>
              <a:latin typeface="Calibri"/>
              <a:ea typeface="Calibri"/>
              <a:cs typeface="Calibri"/>
              <a:sym typeface="Calibri"/>
            </a:endParaRPr>
          </a:p>
        </p:txBody>
      </p:sp>
      <p:cxnSp>
        <p:nvCxnSpPr>
          <p:cNvPr id="164" name="Google Shape;164;p20"/>
          <p:cNvCxnSpPr>
            <a:stCxn id="160" idx="5"/>
            <a:endCxn id="161" idx="3"/>
          </p:cNvCxnSpPr>
          <p:nvPr/>
        </p:nvCxnSpPr>
        <p:spPr>
          <a:xfrm flipH="1" rot="-5400000">
            <a:off x="2681695" y="3418512"/>
            <a:ext cx="35400" cy="825600"/>
          </a:xfrm>
          <a:prstGeom prst="curvedConnector3">
            <a:avLst>
              <a:gd fmla="val 725379" name="adj1"/>
            </a:avLst>
          </a:prstGeom>
          <a:noFill/>
          <a:ln cap="flat" cmpd="sng" w="28575">
            <a:solidFill>
              <a:schemeClr val="dk1"/>
            </a:solidFill>
            <a:prstDash val="solid"/>
            <a:miter lim="800000"/>
            <a:headEnd len="sm" w="sm" type="none"/>
            <a:tailEnd len="sm" w="sm" type="none"/>
          </a:ln>
        </p:spPr>
      </p:cxnSp>
      <p:cxnSp>
        <p:nvCxnSpPr>
          <p:cNvPr id="165" name="Google Shape;165;p20"/>
          <p:cNvCxnSpPr>
            <a:stCxn id="160" idx="7"/>
            <a:endCxn id="161" idx="1"/>
          </p:cNvCxnSpPr>
          <p:nvPr/>
        </p:nvCxnSpPr>
        <p:spPr>
          <a:xfrm flipH="1" rot="-5400000">
            <a:off x="2681695" y="3172863"/>
            <a:ext cx="35400" cy="825600"/>
          </a:xfrm>
          <a:prstGeom prst="curvedConnector3">
            <a:avLst>
              <a:gd fmla="val -625408" name="adj1"/>
            </a:avLst>
          </a:prstGeom>
          <a:noFill/>
          <a:ln cap="flat" cmpd="sng" w="28575">
            <a:solidFill>
              <a:schemeClr val="dk1"/>
            </a:solidFill>
            <a:prstDash val="solid"/>
            <a:miter lim="800000"/>
            <a:headEnd len="sm" w="sm" type="none"/>
            <a:tailEnd len="sm" w="sm" type="none"/>
          </a:ln>
        </p:spPr>
      </p:cxnSp>
      <p:sp>
        <p:nvSpPr>
          <p:cNvPr id="166" name="Google Shape;166;p20"/>
          <p:cNvSpPr/>
          <p:nvPr/>
        </p:nvSpPr>
        <p:spPr>
          <a:xfrm>
            <a:off x="3061231" y="3556066"/>
            <a:ext cx="348000" cy="347400"/>
          </a:xfrm>
          <a:prstGeom prst="ellipse">
            <a:avLst/>
          </a:prstGeom>
          <a:solidFill>
            <a:srgbClr val="B3C6E7"/>
          </a:solidFill>
          <a:ln cap="flat" cmpd="sng" w="2857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nl" sz="1800">
                <a:solidFill>
                  <a:schemeClr val="dk1"/>
                </a:solidFill>
                <a:latin typeface="Calibri"/>
                <a:ea typeface="Calibri"/>
                <a:cs typeface="Calibri"/>
                <a:sym typeface="Calibri"/>
              </a:rPr>
              <a:t>C</a:t>
            </a:r>
            <a:endParaRPr sz="1400">
              <a:solidFill>
                <a:schemeClr val="dk1"/>
              </a:solidFill>
              <a:latin typeface="Calibri"/>
              <a:ea typeface="Calibri"/>
              <a:cs typeface="Calibri"/>
              <a:sym typeface="Calibri"/>
            </a:endParaRPr>
          </a:p>
        </p:txBody>
      </p:sp>
      <p:sp>
        <p:nvSpPr>
          <p:cNvPr id="167" name="Google Shape;167;p20"/>
          <p:cNvSpPr/>
          <p:nvPr/>
        </p:nvSpPr>
        <p:spPr>
          <a:xfrm>
            <a:off x="4132904" y="3591606"/>
            <a:ext cx="348000" cy="347400"/>
          </a:xfrm>
          <a:prstGeom prst="ellipse">
            <a:avLst/>
          </a:prstGeom>
          <a:solidFill>
            <a:srgbClr val="B3C6E7"/>
          </a:solidFill>
          <a:ln cap="flat" cmpd="sng" w="2857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nl" sz="1800">
                <a:solidFill>
                  <a:schemeClr val="dk1"/>
                </a:solidFill>
                <a:latin typeface="Calibri"/>
                <a:ea typeface="Calibri"/>
                <a:cs typeface="Calibri"/>
                <a:sym typeface="Calibri"/>
              </a:rPr>
              <a:t>B</a:t>
            </a:r>
            <a:endParaRPr sz="1400">
              <a:solidFill>
                <a:schemeClr val="dk1"/>
              </a:solidFill>
              <a:latin typeface="Calibri"/>
              <a:ea typeface="Calibri"/>
              <a:cs typeface="Calibri"/>
              <a:sym typeface="Calibri"/>
            </a:endParaRPr>
          </a:p>
        </p:txBody>
      </p:sp>
      <p:sp>
        <p:nvSpPr>
          <p:cNvPr id="168" name="Google Shape;168;p20"/>
          <p:cNvSpPr txBox="1"/>
          <p:nvPr/>
        </p:nvSpPr>
        <p:spPr>
          <a:xfrm>
            <a:off x="3635830" y="4125591"/>
            <a:ext cx="2553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nl" sz="1800">
                <a:solidFill>
                  <a:schemeClr val="dk1"/>
                </a:solidFill>
                <a:latin typeface="Calibri"/>
                <a:ea typeface="Calibri"/>
                <a:cs typeface="Calibri"/>
                <a:sym typeface="Calibri"/>
              </a:rPr>
              <a:t>2</a:t>
            </a:r>
            <a:endParaRPr sz="1400">
              <a:solidFill>
                <a:schemeClr val="dk1"/>
              </a:solidFill>
              <a:latin typeface="Calibri"/>
              <a:ea typeface="Calibri"/>
              <a:cs typeface="Calibri"/>
              <a:sym typeface="Calibri"/>
            </a:endParaRPr>
          </a:p>
        </p:txBody>
      </p:sp>
      <p:sp>
        <p:nvSpPr>
          <p:cNvPr id="169" name="Google Shape;169;p20"/>
          <p:cNvSpPr txBox="1"/>
          <p:nvPr/>
        </p:nvSpPr>
        <p:spPr>
          <a:xfrm>
            <a:off x="3635830" y="3084502"/>
            <a:ext cx="2553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nl" sz="1800">
                <a:solidFill>
                  <a:schemeClr val="dk1"/>
                </a:solidFill>
                <a:latin typeface="Calibri"/>
                <a:ea typeface="Calibri"/>
                <a:cs typeface="Calibri"/>
                <a:sym typeface="Calibri"/>
              </a:rPr>
              <a:t>3</a:t>
            </a:r>
            <a:endParaRPr sz="1400">
              <a:solidFill>
                <a:schemeClr val="dk1"/>
              </a:solidFill>
              <a:latin typeface="Calibri"/>
              <a:ea typeface="Calibri"/>
              <a:cs typeface="Calibri"/>
              <a:sym typeface="Calibri"/>
            </a:endParaRPr>
          </a:p>
        </p:txBody>
      </p:sp>
      <p:cxnSp>
        <p:nvCxnSpPr>
          <p:cNvPr id="170" name="Google Shape;170;p20"/>
          <p:cNvCxnSpPr>
            <a:stCxn id="166" idx="5"/>
            <a:endCxn id="167" idx="3"/>
          </p:cNvCxnSpPr>
          <p:nvPr/>
        </p:nvCxnSpPr>
        <p:spPr>
          <a:xfrm flipH="1" rot="-5400000">
            <a:off x="3753368" y="3457490"/>
            <a:ext cx="35400" cy="825600"/>
          </a:xfrm>
          <a:prstGeom prst="curvedConnector3">
            <a:avLst>
              <a:gd fmla="val 725379" name="adj1"/>
            </a:avLst>
          </a:prstGeom>
          <a:noFill/>
          <a:ln cap="flat" cmpd="sng" w="28575">
            <a:solidFill>
              <a:schemeClr val="dk1"/>
            </a:solidFill>
            <a:prstDash val="solid"/>
            <a:miter lim="800000"/>
            <a:headEnd len="sm" w="sm" type="none"/>
            <a:tailEnd len="sm" w="sm" type="none"/>
          </a:ln>
        </p:spPr>
      </p:cxnSp>
      <p:cxnSp>
        <p:nvCxnSpPr>
          <p:cNvPr id="171" name="Google Shape;171;p20"/>
          <p:cNvCxnSpPr>
            <a:stCxn id="166" idx="7"/>
            <a:endCxn id="167" idx="1"/>
          </p:cNvCxnSpPr>
          <p:nvPr/>
        </p:nvCxnSpPr>
        <p:spPr>
          <a:xfrm flipH="1" rot="-5400000">
            <a:off x="3753368" y="3211841"/>
            <a:ext cx="35400" cy="825600"/>
          </a:xfrm>
          <a:prstGeom prst="curvedConnector3">
            <a:avLst>
              <a:gd fmla="val -625408" name="adj1"/>
            </a:avLst>
          </a:prstGeom>
          <a:noFill/>
          <a:ln cap="flat" cmpd="sng" w="28575">
            <a:solidFill>
              <a:schemeClr val="dk1"/>
            </a:solidFill>
            <a:prstDash val="solid"/>
            <a:miter lim="800000"/>
            <a:headEnd len="sm" w="sm" type="none"/>
            <a:tailEnd len="sm" w="sm" type="none"/>
          </a:ln>
        </p:spPr>
      </p:cxnSp>
      <p:sp>
        <p:nvSpPr>
          <p:cNvPr id="172" name="Google Shape;172;p20"/>
          <p:cNvSpPr/>
          <p:nvPr/>
        </p:nvSpPr>
        <p:spPr>
          <a:xfrm>
            <a:off x="4124953" y="3604387"/>
            <a:ext cx="348000" cy="347400"/>
          </a:xfrm>
          <a:prstGeom prst="ellipse">
            <a:avLst/>
          </a:prstGeom>
          <a:solidFill>
            <a:srgbClr val="B3C6E7"/>
          </a:solidFill>
          <a:ln cap="flat" cmpd="sng" w="2857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nl" sz="1800">
                <a:solidFill>
                  <a:schemeClr val="dk1"/>
                </a:solidFill>
                <a:latin typeface="Calibri"/>
                <a:ea typeface="Calibri"/>
                <a:cs typeface="Calibri"/>
                <a:sym typeface="Calibri"/>
              </a:rPr>
              <a:t>D</a:t>
            </a:r>
            <a:endParaRPr sz="1400">
              <a:solidFill>
                <a:schemeClr val="dk1"/>
              </a:solidFill>
              <a:latin typeface="Calibri"/>
              <a:ea typeface="Calibri"/>
              <a:cs typeface="Calibri"/>
              <a:sym typeface="Calibri"/>
            </a:endParaRPr>
          </a:p>
        </p:txBody>
      </p:sp>
      <p:sp>
        <p:nvSpPr>
          <p:cNvPr id="173" name="Google Shape;173;p20"/>
          <p:cNvSpPr/>
          <p:nvPr/>
        </p:nvSpPr>
        <p:spPr>
          <a:xfrm>
            <a:off x="5196626" y="3639927"/>
            <a:ext cx="348000" cy="347400"/>
          </a:xfrm>
          <a:prstGeom prst="ellipse">
            <a:avLst/>
          </a:prstGeom>
          <a:solidFill>
            <a:srgbClr val="B3C6E7"/>
          </a:solidFill>
          <a:ln cap="flat" cmpd="sng" w="2857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nl" sz="1800">
                <a:solidFill>
                  <a:schemeClr val="dk1"/>
                </a:solidFill>
                <a:latin typeface="Calibri"/>
                <a:ea typeface="Calibri"/>
                <a:cs typeface="Calibri"/>
                <a:sym typeface="Calibri"/>
              </a:rPr>
              <a:t>B</a:t>
            </a:r>
            <a:endParaRPr sz="1400">
              <a:solidFill>
                <a:schemeClr val="dk1"/>
              </a:solidFill>
              <a:latin typeface="Calibri"/>
              <a:ea typeface="Calibri"/>
              <a:cs typeface="Calibri"/>
              <a:sym typeface="Calibri"/>
            </a:endParaRPr>
          </a:p>
        </p:txBody>
      </p:sp>
      <p:sp>
        <p:nvSpPr>
          <p:cNvPr id="174" name="Google Shape;174;p20"/>
          <p:cNvSpPr txBox="1"/>
          <p:nvPr/>
        </p:nvSpPr>
        <p:spPr>
          <a:xfrm>
            <a:off x="4699551" y="4173912"/>
            <a:ext cx="2553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nl" sz="1800">
                <a:solidFill>
                  <a:schemeClr val="dk1"/>
                </a:solidFill>
                <a:latin typeface="Calibri"/>
                <a:ea typeface="Calibri"/>
                <a:cs typeface="Calibri"/>
                <a:sym typeface="Calibri"/>
              </a:rPr>
              <a:t>2</a:t>
            </a:r>
            <a:endParaRPr sz="1400">
              <a:solidFill>
                <a:schemeClr val="dk1"/>
              </a:solidFill>
              <a:latin typeface="Calibri"/>
              <a:ea typeface="Calibri"/>
              <a:cs typeface="Calibri"/>
              <a:sym typeface="Calibri"/>
            </a:endParaRPr>
          </a:p>
        </p:txBody>
      </p:sp>
      <p:sp>
        <p:nvSpPr>
          <p:cNvPr id="175" name="Google Shape;175;p20"/>
          <p:cNvSpPr txBox="1"/>
          <p:nvPr/>
        </p:nvSpPr>
        <p:spPr>
          <a:xfrm>
            <a:off x="4699551" y="3132823"/>
            <a:ext cx="2553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nl" sz="1800">
                <a:solidFill>
                  <a:schemeClr val="dk1"/>
                </a:solidFill>
                <a:latin typeface="Calibri"/>
                <a:ea typeface="Calibri"/>
                <a:cs typeface="Calibri"/>
                <a:sym typeface="Calibri"/>
              </a:rPr>
              <a:t>3</a:t>
            </a:r>
            <a:endParaRPr sz="1400">
              <a:solidFill>
                <a:schemeClr val="dk1"/>
              </a:solidFill>
              <a:latin typeface="Calibri"/>
              <a:ea typeface="Calibri"/>
              <a:cs typeface="Calibri"/>
              <a:sym typeface="Calibri"/>
            </a:endParaRPr>
          </a:p>
        </p:txBody>
      </p:sp>
      <p:cxnSp>
        <p:nvCxnSpPr>
          <p:cNvPr id="176" name="Google Shape;176;p20"/>
          <p:cNvCxnSpPr>
            <a:stCxn id="172" idx="5"/>
            <a:endCxn id="173" idx="3"/>
          </p:cNvCxnSpPr>
          <p:nvPr/>
        </p:nvCxnSpPr>
        <p:spPr>
          <a:xfrm flipH="1" rot="-5400000">
            <a:off x="4817089" y="3505811"/>
            <a:ext cx="35400" cy="825600"/>
          </a:xfrm>
          <a:prstGeom prst="curvedConnector3">
            <a:avLst>
              <a:gd fmla="val 725379" name="adj1"/>
            </a:avLst>
          </a:prstGeom>
          <a:noFill/>
          <a:ln cap="flat" cmpd="sng" w="28575">
            <a:solidFill>
              <a:schemeClr val="dk1"/>
            </a:solidFill>
            <a:prstDash val="solid"/>
            <a:miter lim="800000"/>
            <a:headEnd len="sm" w="sm" type="none"/>
            <a:tailEnd len="sm" w="sm" type="none"/>
          </a:ln>
        </p:spPr>
      </p:cxnSp>
      <p:cxnSp>
        <p:nvCxnSpPr>
          <p:cNvPr id="177" name="Google Shape;177;p20"/>
          <p:cNvCxnSpPr>
            <a:stCxn id="172" idx="7"/>
            <a:endCxn id="173" idx="1"/>
          </p:cNvCxnSpPr>
          <p:nvPr/>
        </p:nvCxnSpPr>
        <p:spPr>
          <a:xfrm flipH="1" rot="-5400000">
            <a:off x="4817089" y="3260162"/>
            <a:ext cx="35400" cy="825600"/>
          </a:xfrm>
          <a:prstGeom prst="curvedConnector3">
            <a:avLst>
              <a:gd fmla="val -625408" name="adj1"/>
            </a:avLst>
          </a:prstGeom>
          <a:noFill/>
          <a:ln cap="flat" cmpd="sng" w="28575">
            <a:solidFill>
              <a:schemeClr val="dk1"/>
            </a:solidFill>
            <a:prstDash val="solid"/>
            <a:miter lim="800000"/>
            <a:headEnd len="sm" w="sm" type="none"/>
            <a:tailEnd len="sm" w="sm" type="none"/>
          </a:ln>
        </p:spPr>
      </p:cxnSp>
      <p:sp>
        <p:nvSpPr>
          <p:cNvPr id="178" name="Google Shape;178;p20"/>
          <p:cNvSpPr/>
          <p:nvPr/>
        </p:nvSpPr>
        <p:spPr>
          <a:xfrm>
            <a:off x="5212190" y="3639928"/>
            <a:ext cx="348000" cy="347400"/>
          </a:xfrm>
          <a:prstGeom prst="ellipse">
            <a:avLst/>
          </a:prstGeom>
          <a:solidFill>
            <a:srgbClr val="B3C6E7"/>
          </a:solidFill>
          <a:ln cap="flat" cmpd="sng" w="2857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nl" sz="1800">
                <a:solidFill>
                  <a:schemeClr val="dk1"/>
                </a:solidFill>
                <a:latin typeface="Calibri"/>
                <a:ea typeface="Calibri"/>
                <a:cs typeface="Calibri"/>
                <a:sym typeface="Calibri"/>
              </a:rPr>
              <a:t>E</a:t>
            </a:r>
            <a:endParaRPr sz="1400">
              <a:solidFill>
                <a:schemeClr val="dk1"/>
              </a:solidFill>
              <a:latin typeface="Calibri"/>
              <a:ea typeface="Calibri"/>
              <a:cs typeface="Calibri"/>
              <a:sym typeface="Calibri"/>
            </a:endParaRPr>
          </a:p>
        </p:txBody>
      </p:sp>
      <p:sp>
        <p:nvSpPr>
          <p:cNvPr id="179" name="Google Shape;179;p20"/>
          <p:cNvSpPr/>
          <p:nvPr/>
        </p:nvSpPr>
        <p:spPr>
          <a:xfrm>
            <a:off x="6283862" y="3675468"/>
            <a:ext cx="348000" cy="347400"/>
          </a:xfrm>
          <a:prstGeom prst="ellipse">
            <a:avLst/>
          </a:prstGeom>
          <a:solidFill>
            <a:srgbClr val="B3C6E7"/>
          </a:solidFill>
          <a:ln cap="flat" cmpd="sng" w="2857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nl" sz="1800">
                <a:solidFill>
                  <a:schemeClr val="dk1"/>
                </a:solidFill>
                <a:latin typeface="Calibri"/>
                <a:ea typeface="Calibri"/>
                <a:cs typeface="Calibri"/>
                <a:sym typeface="Calibri"/>
              </a:rPr>
              <a:t>B</a:t>
            </a:r>
            <a:endParaRPr sz="1400">
              <a:solidFill>
                <a:schemeClr val="dk1"/>
              </a:solidFill>
              <a:latin typeface="Calibri"/>
              <a:ea typeface="Calibri"/>
              <a:cs typeface="Calibri"/>
              <a:sym typeface="Calibri"/>
            </a:endParaRPr>
          </a:p>
        </p:txBody>
      </p:sp>
      <p:sp>
        <p:nvSpPr>
          <p:cNvPr id="180" name="Google Shape;180;p20"/>
          <p:cNvSpPr txBox="1"/>
          <p:nvPr/>
        </p:nvSpPr>
        <p:spPr>
          <a:xfrm>
            <a:off x="5786788" y="4209453"/>
            <a:ext cx="2553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nl" sz="1800">
                <a:solidFill>
                  <a:schemeClr val="dk1"/>
                </a:solidFill>
                <a:latin typeface="Calibri"/>
                <a:ea typeface="Calibri"/>
                <a:cs typeface="Calibri"/>
                <a:sym typeface="Calibri"/>
              </a:rPr>
              <a:t>2</a:t>
            </a:r>
            <a:endParaRPr sz="1400">
              <a:solidFill>
                <a:schemeClr val="dk1"/>
              </a:solidFill>
              <a:latin typeface="Calibri"/>
              <a:ea typeface="Calibri"/>
              <a:cs typeface="Calibri"/>
              <a:sym typeface="Calibri"/>
            </a:endParaRPr>
          </a:p>
        </p:txBody>
      </p:sp>
      <p:sp>
        <p:nvSpPr>
          <p:cNvPr id="181" name="Google Shape;181;p20"/>
          <p:cNvSpPr txBox="1"/>
          <p:nvPr/>
        </p:nvSpPr>
        <p:spPr>
          <a:xfrm>
            <a:off x="5786788" y="3168364"/>
            <a:ext cx="2553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nl" sz="1800">
                <a:solidFill>
                  <a:schemeClr val="dk1"/>
                </a:solidFill>
                <a:latin typeface="Calibri"/>
                <a:ea typeface="Calibri"/>
                <a:cs typeface="Calibri"/>
                <a:sym typeface="Calibri"/>
              </a:rPr>
              <a:t>3</a:t>
            </a:r>
            <a:endParaRPr sz="1400">
              <a:solidFill>
                <a:schemeClr val="dk1"/>
              </a:solidFill>
              <a:latin typeface="Calibri"/>
              <a:ea typeface="Calibri"/>
              <a:cs typeface="Calibri"/>
              <a:sym typeface="Calibri"/>
            </a:endParaRPr>
          </a:p>
        </p:txBody>
      </p:sp>
      <p:cxnSp>
        <p:nvCxnSpPr>
          <p:cNvPr id="182" name="Google Shape;182;p20"/>
          <p:cNvCxnSpPr>
            <a:stCxn id="178" idx="5"/>
            <a:endCxn id="179" idx="3"/>
          </p:cNvCxnSpPr>
          <p:nvPr/>
        </p:nvCxnSpPr>
        <p:spPr>
          <a:xfrm flipH="1" rot="-5400000">
            <a:off x="5904326" y="3541352"/>
            <a:ext cx="35400" cy="825600"/>
          </a:xfrm>
          <a:prstGeom prst="curvedConnector3">
            <a:avLst>
              <a:gd fmla="val 725379" name="adj1"/>
            </a:avLst>
          </a:prstGeom>
          <a:noFill/>
          <a:ln cap="flat" cmpd="sng" w="28575">
            <a:solidFill>
              <a:schemeClr val="dk1"/>
            </a:solidFill>
            <a:prstDash val="solid"/>
            <a:miter lim="800000"/>
            <a:headEnd len="sm" w="sm" type="none"/>
            <a:tailEnd len="sm" w="sm" type="none"/>
          </a:ln>
        </p:spPr>
      </p:cxnSp>
      <p:cxnSp>
        <p:nvCxnSpPr>
          <p:cNvPr id="183" name="Google Shape;183;p20"/>
          <p:cNvCxnSpPr>
            <a:stCxn id="178" idx="7"/>
            <a:endCxn id="179" idx="1"/>
          </p:cNvCxnSpPr>
          <p:nvPr/>
        </p:nvCxnSpPr>
        <p:spPr>
          <a:xfrm flipH="1" rot="-5400000">
            <a:off x="5904326" y="3295703"/>
            <a:ext cx="35400" cy="825600"/>
          </a:xfrm>
          <a:prstGeom prst="curvedConnector3">
            <a:avLst>
              <a:gd fmla="val -625408" name="adj1"/>
            </a:avLst>
          </a:prstGeom>
          <a:noFill/>
          <a:ln cap="flat" cmpd="sng" w="28575">
            <a:solidFill>
              <a:schemeClr val="dk1"/>
            </a:solidFill>
            <a:prstDash val="solid"/>
            <a:miter lim="800000"/>
            <a:headEnd len="sm" w="sm" type="none"/>
            <a:tailEnd len="sm" w="sm" type="none"/>
          </a:ln>
        </p:spPr>
      </p:cxnSp>
      <p:sp>
        <p:nvSpPr>
          <p:cNvPr id="184" name="Google Shape;184;p20"/>
          <p:cNvSpPr/>
          <p:nvPr/>
        </p:nvSpPr>
        <p:spPr>
          <a:xfrm>
            <a:off x="6282609" y="3675468"/>
            <a:ext cx="348000" cy="347400"/>
          </a:xfrm>
          <a:prstGeom prst="ellipse">
            <a:avLst/>
          </a:prstGeom>
          <a:solidFill>
            <a:srgbClr val="B3C6E7"/>
          </a:solidFill>
          <a:ln cap="flat" cmpd="sng" w="2857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nl" sz="1800">
                <a:solidFill>
                  <a:schemeClr val="dk1"/>
                </a:solidFill>
                <a:latin typeface="Calibri"/>
                <a:ea typeface="Calibri"/>
                <a:cs typeface="Calibri"/>
                <a:sym typeface="Calibri"/>
              </a:rPr>
              <a:t>F</a:t>
            </a:r>
            <a:endParaRPr sz="1400">
              <a:solidFill>
                <a:schemeClr val="dk1"/>
              </a:solidFill>
              <a:latin typeface="Calibri"/>
              <a:ea typeface="Calibri"/>
              <a:cs typeface="Calibri"/>
              <a:sym typeface="Calibri"/>
            </a:endParaRPr>
          </a:p>
        </p:txBody>
      </p:sp>
      <p:sp>
        <p:nvSpPr>
          <p:cNvPr id="185" name="Google Shape;185;p20"/>
          <p:cNvSpPr/>
          <p:nvPr/>
        </p:nvSpPr>
        <p:spPr>
          <a:xfrm>
            <a:off x="7354282" y="3711008"/>
            <a:ext cx="348000" cy="347400"/>
          </a:xfrm>
          <a:prstGeom prst="ellipse">
            <a:avLst/>
          </a:prstGeom>
          <a:solidFill>
            <a:srgbClr val="B3C6E7"/>
          </a:solidFill>
          <a:ln cap="flat" cmpd="sng" w="2857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nl" sz="1800">
                <a:solidFill>
                  <a:schemeClr val="dk1"/>
                </a:solidFill>
                <a:latin typeface="Calibri"/>
                <a:ea typeface="Calibri"/>
                <a:cs typeface="Calibri"/>
                <a:sym typeface="Calibri"/>
              </a:rPr>
              <a:t>G</a:t>
            </a:r>
            <a:endParaRPr sz="1400">
              <a:solidFill>
                <a:schemeClr val="dk1"/>
              </a:solidFill>
              <a:latin typeface="Calibri"/>
              <a:ea typeface="Calibri"/>
              <a:cs typeface="Calibri"/>
              <a:sym typeface="Calibri"/>
            </a:endParaRPr>
          </a:p>
        </p:txBody>
      </p:sp>
      <p:sp>
        <p:nvSpPr>
          <p:cNvPr id="186" name="Google Shape;186;p20"/>
          <p:cNvSpPr txBox="1"/>
          <p:nvPr/>
        </p:nvSpPr>
        <p:spPr>
          <a:xfrm>
            <a:off x="6857207" y="4244993"/>
            <a:ext cx="2553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nl" sz="1800">
                <a:solidFill>
                  <a:schemeClr val="dk1"/>
                </a:solidFill>
                <a:latin typeface="Calibri"/>
                <a:ea typeface="Calibri"/>
                <a:cs typeface="Calibri"/>
                <a:sym typeface="Calibri"/>
              </a:rPr>
              <a:t>2</a:t>
            </a:r>
            <a:endParaRPr sz="1400">
              <a:solidFill>
                <a:schemeClr val="dk1"/>
              </a:solidFill>
              <a:latin typeface="Calibri"/>
              <a:ea typeface="Calibri"/>
              <a:cs typeface="Calibri"/>
              <a:sym typeface="Calibri"/>
            </a:endParaRPr>
          </a:p>
        </p:txBody>
      </p:sp>
      <p:sp>
        <p:nvSpPr>
          <p:cNvPr id="187" name="Google Shape;187;p20"/>
          <p:cNvSpPr txBox="1"/>
          <p:nvPr/>
        </p:nvSpPr>
        <p:spPr>
          <a:xfrm>
            <a:off x="6857207" y="3203904"/>
            <a:ext cx="2553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nl" sz="1800">
                <a:solidFill>
                  <a:schemeClr val="dk1"/>
                </a:solidFill>
                <a:latin typeface="Calibri"/>
                <a:ea typeface="Calibri"/>
                <a:cs typeface="Calibri"/>
                <a:sym typeface="Calibri"/>
              </a:rPr>
              <a:t>3</a:t>
            </a:r>
            <a:endParaRPr sz="1400">
              <a:solidFill>
                <a:schemeClr val="dk1"/>
              </a:solidFill>
              <a:latin typeface="Calibri"/>
              <a:ea typeface="Calibri"/>
              <a:cs typeface="Calibri"/>
              <a:sym typeface="Calibri"/>
            </a:endParaRPr>
          </a:p>
        </p:txBody>
      </p:sp>
      <p:cxnSp>
        <p:nvCxnSpPr>
          <p:cNvPr id="188" name="Google Shape;188;p20"/>
          <p:cNvCxnSpPr>
            <a:stCxn id="184" idx="5"/>
            <a:endCxn id="185" idx="3"/>
          </p:cNvCxnSpPr>
          <p:nvPr/>
        </p:nvCxnSpPr>
        <p:spPr>
          <a:xfrm flipH="1" rot="-5400000">
            <a:off x="6974746" y="3576892"/>
            <a:ext cx="35400" cy="825600"/>
          </a:xfrm>
          <a:prstGeom prst="curvedConnector3">
            <a:avLst>
              <a:gd fmla="val 725379" name="adj1"/>
            </a:avLst>
          </a:prstGeom>
          <a:noFill/>
          <a:ln cap="flat" cmpd="sng" w="28575">
            <a:solidFill>
              <a:schemeClr val="dk1"/>
            </a:solidFill>
            <a:prstDash val="solid"/>
            <a:miter lim="800000"/>
            <a:headEnd len="sm" w="sm" type="none"/>
            <a:tailEnd len="sm" w="sm" type="none"/>
          </a:ln>
        </p:spPr>
      </p:cxnSp>
      <p:cxnSp>
        <p:nvCxnSpPr>
          <p:cNvPr id="189" name="Google Shape;189;p20"/>
          <p:cNvCxnSpPr>
            <a:stCxn id="184" idx="7"/>
            <a:endCxn id="185" idx="1"/>
          </p:cNvCxnSpPr>
          <p:nvPr/>
        </p:nvCxnSpPr>
        <p:spPr>
          <a:xfrm flipH="1" rot="-5400000">
            <a:off x="6974746" y="3331244"/>
            <a:ext cx="35400" cy="825600"/>
          </a:xfrm>
          <a:prstGeom prst="curvedConnector3">
            <a:avLst>
              <a:gd fmla="val -625408" name="adj1"/>
            </a:avLst>
          </a:prstGeom>
          <a:noFill/>
          <a:ln cap="flat" cmpd="sng" w="28575">
            <a:solidFill>
              <a:schemeClr val="dk1"/>
            </a:solidFill>
            <a:prstDash val="solid"/>
            <a:miter lim="800000"/>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1"/>
          <p:cNvSpPr txBox="1"/>
          <p:nvPr>
            <p:ph type="title"/>
          </p:nvPr>
        </p:nvSpPr>
        <p:spPr>
          <a:xfrm>
            <a:off x="471488" y="162413"/>
            <a:ext cx="5915100" cy="4413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454C69"/>
              </a:buClr>
              <a:buSzPct val="117857"/>
              <a:buFont typeface="Calibri"/>
              <a:buNone/>
            </a:pPr>
            <a:r>
              <a:rPr lang="nl"/>
              <a:t>Edsger Wybe Dijkstra </a:t>
            </a:r>
            <a:br>
              <a:rPr lang="nl"/>
            </a:br>
            <a:r>
              <a:rPr lang="nl"/>
              <a:t>(1930-2002)</a:t>
            </a:r>
            <a:endParaRPr/>
          </a:p>
        </p:txBody>
      </p:sp>
      <p:sp>
        <p:nvSpPr>
          <p:cNvPr id="195" name="Google Shape;195;p21"/>
          <p:cNvSpPr txBox="1"/>
          <p:nvPr>
            <p:ph idx="1" type="body"/>
          </p:nvPr>
        </p:nvSpPr>
        <p:spPr>
          <a:xfrm>
            <a:off x="628650" y="939540"/>
            <a:ext cx="8515500" cy="4203900"/>
          </a:xfrm>
          <a:prstGeom prst="rect">
            <a:avLst/>
          </a:prstGeom>
          <a:noFill/>
          <a:ln>
            <a:noFill/>
          </a:ln>
        </p:spPr>
        <p:txBody>
          <a:bodyPr anchorCtr="0" anchor="t" bIns="34275" lIns="68575" spcFirstLastPara="1" rIns="68575" wrap="square" tIns="34275">
            <a:normAutofit fontScale="77500" lnSpcReduction="10000"/>
          </a:bodyPr>
          <a:lstStyle/>
          <a:p>
            <a:pPr indent="-184944" lvl="0" marL="177800" rtl="0" algn="l">
              <a:lnSpc>
                <a:spcPct val="90000"/>
              </a:lnSpc>
              <a:spcBef>
                <a:spcPts val="0"/>
              </a:spcBef>
              <a:spcAft>
                <a:spcPts val="0"/>
              </a:spcAft>
              <a:buClr>
                <a:schemeClr val="dk1"/>
              </a:buClr>
              <a:buSzPct val="100000"/>
              <a:buChar char="●"/>
            </a:pPr>
            <a:r>
              <a:rPr lang="nl" sz="3500"/>
              <a:t>Nederlandse wiskundige en informaticus</a:t>
            </a:r>
            <a:endParaRPr/>
          </a:p>
          <a:p>
            <a:pPr indent="-184944" lvl="0" marL="177800" rtl="0" algn="l">
              <a:lnSpc>
                <a:spcPct val="90000"/>
              </a:lnSpc>
              <a:spcBef>
                <a:spcPts val="800"/>
              </a:spcBef>
              <a:spcAft>
                <a:spcPts val="0"/>
              </a:spcAft>
              <a:buClr>
                <a:schemeClr val="dk1"/>
              </a:buClr>
              <a:buSzPct val="100000"/>
              <a:buChar char="●"/>
            </a:pPr>
            <a:r>
              <a:rPr lang="nl" sz="3500"/>
              <a:t>Geboren in Rotterdam</a:t>
            </a:r>
            <a:endParaRPr/>
          </a:p>
          <a:p>
            <a:pPr indent="-184944" lvl="0" marL="177800" rtl="0" algn="l">
              <a:lnSpc>
                <a:spcPct val="90000"/>
              </a:lnSpc>
              <a:spcBef>
                <a:spcPts val="800"/>
              </a:spcBef>
              <a:spcAft>
                <a:spcPts val="0"/>
              </a:spcAft>
              <a:buClr>
                <a:schemeClr val="dk1"/>
              </a:buClr>
              <a:buSzPct val="100000"/>
              <a:buChar char="●"/>
            </a:pPr>
            <a:r>
              <a:rPr lang="nl" sz="3500"/>
              <a:t>Bedacht het kortste-pad-algoritme (1959)</a:t>
            </a:r>
            <a:endParaRPr/>
          </a:p>
          <a:p>
            <a:pPr indent="0" lvl="0" marL="0" rtl="0" algn="l">
              <a:lnSpc>
                <a:spcPct val="90000"/>
              </a:lnSpc>
              <a:spcBef>
                <a:spcPts val="800"/>
              </a:spcBef>
              <a:spcAft>
                <a:spcPts val="0"/>
              </a:spcAft>
              <a:buClr>
                <a:schemeClr val="dk1"/>
              </a:buClr>
              <a:buSzPct val="116667"/>
              <a:buNone/>
            </a:pPr>
            <a:r>
              <a:rPr i="1" lang="nl"/>
              <a:t>What's the shortest way to travel from Rotterdam to Groningen? It is the algorithm for the shortest path, which I designed in about 20 minutes. One morning I was shopping in Amsterdam with my young fiancée, and tired, we sat down on the café terrace to drink a cup of coffee and I was just thinking about whether I could do this, and I then designed the algorithm for the shortest path. As I said, it was a 20-minute invention. In fact, it was published in 1959, three years later. The publication is still quite nice. One of the reasons that it is so nice was that I designed it without pencil and paper. Without pencil and paper you are almost forced to avoid all avoidable complexities. Eventually that algorithm became, to my great amazement, one of the cornerstones of my fame. I found it in the early 1960s in a German book on management science—"Das Dijkstra'sche Verfahren" ["Dijkstra's procedure"]. Suddenly, there was a method named after me. And it jumped again recently because it is extensively used in all travel planners. If, these days, you want to go from here to there and you have a car with a GPS and a screen, it can give you the shortest way.</a:t>
            </a:r>
            <a:br>
              <a:rPr i="1" lang="nl"/>
            </a:br>
            <a:endParaRPr i="1"/>
          </a:p>
          <a:p>
            <a:pPr indent="0" lvl="0" marL="0" rtl="0" algn="l">
              <a:lnSpc>
                <a:spcPct val="90000"/>
              </a:lnSpc>
              <a:spcBef>
                <a:spcPts val="800"/>
              </a:spcBef>
              <a:spcAft>
                <a:spcPts val="0"/>
              </a:spcAft>
              <a:buClr>
                <a:schemeClr val="dk1"/>
              </a:buClr>
              <a:buSzPct val="100000"/>
              <a:buNone/>
            </a:pPr>
            <a:r>
              <a:rPr lang="nl" sz="2000"/>
              <a:t>Bron: https://cacm.acm.org/magazines/2010/8/96632-an-interview-with-edsger-w-dijkstra/fulltext</a:t>
            </a:r>
            <a:endParaRPr i="1" sz="2000"/>
          </a:p>
          <a:p>
            <a:pPr indent="-76200" lvl="0" marL="177800" rtl="0" algn="l">
              <a:lnSpc>
                <a:spcPct val="90000"/>
              </a:lnSpc>
              <a:spcBef>
                <a:spcPts val="800"/>
              </a:spcBef>
              <a:spcAft>
                <a:spcPts val="1200"/>
              </a:spcAft>
              <a:buClr>
                <a:schemeClr val="dk1"/>
              </a:buClr>
              <a:buSzPct val="116667"/>
              <a:buNone/>
            </a:pPr>
            <a:r>
              <a:t/>
            </a:r>
            <a:endParaRPr/>
          </a:p>
        </p:txBody>
      </p:sp>
      <p:sp>
        <p:nvSpPr>
          <p:cNvPr id="196" name="Google Shape;196;p21"/>
          <p:cNvSpPr txBox="1"/>
          <p:nvPr>
            <p:ph idx="2" type="body"/>
          </p:nvPr>
        </p:nvSpPr>
        <p:spPr>
          <a:xfrm rot="-5400000">
            <a:off x="-1501500" y="1501442"/>
            <a:ext cx="3474600" cy="471600"/>
          </a:xfrm>
          <a:prstGeom prst="rect">
            <a:avLst/>
          </a:prstGeom>
          <a:noFill/>
          <a:ln>
            <a:noFill/>
          </a:ln>
        </p:spPr>
        <p:txBody>
          <a:bodyPr anchorCtr="0" anchor="ctr" bIns="34275" lIns="68575" spcFirstLastPara="1" rIns="68575" wrap="square" tIns="34275">
            <a:normAutofit lnSpcReduction="10000"/>
          </a:bodyPr>
          <a:lstStyle/>
          <a:p>
            <a:pPr indent="0" lvl="0" marL="0" rtl="0" algn="l">
              <a:lnSpc>
                <a:spcPct val="90000"/>
              </a:lnSpc>
              <a:spcBef>
                <a:spcPts val="0"/>
              </a:spcBef>
              <a:spcAft>
                <a:spcPts val="1200"/>
              </a:spcAft>
              <a:buClr>
                <a:schemeClr val="lt1"/>
              </a:buClr>
              <a:buSzPts val="3300"/>
              <a:buNone/>
            </a:pPr>
            <a:r>
              <a:rPr lang="nl"/>
              <a:t>COLLEGE 3</a:t>
            </a:r>
            <a:endParaRPr/>
          </a:p>
        </p:txBody>
      </p:sp>
      <p:pic>
        <p:nvPicPr>
          <p:cNvPr id="197" name="Google Shape;197;p21"/>
          <p:cNvPicPr preferRelativeResize="0"/>
          <p:nvPr/>
        </p:nvPicPr>
        <p:blipFill rotWithShape="1">
          <a:blip r:embed="rId3">
            <a:alphaModFix amt="50000"/>
          </a:blip>
          <a:srcRect b="0" l="0" r="0" t="0"/>
          <a:stretch/>
        </p:blipFill>
        <p:spPr>
          <a:xfrm>
            <a:off x="3960070" y="-20216"/>
            <a:ext cx="5183941" cy="518394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2"/>
          <p:cNvSpPr txBox="1"/>
          <p:nvPr>
            <p:ph type="title"/>
          </p:nvPr>
        </p:nvSpPr>
        <p:spPr>
          <a:xfrm>
            <a:off x="471488" y="162413"/>
            <a:ext cx="5915100" cy="4413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454C69"/>
              </a:buClr>
              <a:buSzPct val="117857"/>
              <a:buFont typeface="Calibri"/>
              <a:buNone/>
            </a:pPr>
            <a:r>
              <a:rPr lang="nl"/>
              <a:t>Dijkstra’s kortste-pad-algoritme (1)</a:t>
            </a:r>
            <a:endParaRPr/>
          </a:p>
        </p:txBody>
      </p:sp>
      <p:sp>
        <p:nvSpPr>
          <p:cNvPr id="205" name="Google Shape;205;p22"/>
          <p:cNvSpPr txBox="1"/>
          <p:nvPr>
            <p:ph idx="1" type="body"/>
          </p:nvPr>
        </p:nvSpPr>
        <p:spPr>
          <a:xfrm>
            <a:off x="471488" y="704656"/>
            <a:ext cx="5915100" cy="2769900"/>
          </a:xfrm>
          <a:prstGeom prst="rect">
            <a:avLst/>
          </a:prstGeom>
          <a:noFill/>
          <a:ln>
            <a:noFill/>
          </a:ln>
        </p:spPr>
        <p:txBody>
          <a:bodyPr anchorCtr="0" anchor="t" bIns="34275" lIns="68575" spcFirstLastPara="1" rIns="68575" wrap="square" tIns="34275">
            <a:normAutofit fontScale="85000" lnSpcReduction="20000"/>
          </a:bodyPr>
          <a:lstStyle/>
          <a:p>
            <a:pPr indent="0" lvl="0" marL="0" rtl="0" algn="l">
              <a:lnSpc>
                <a:spcPct val="90000"/>
              </a:lnSpc>
              <a:spcBef>
                <a:spcPts val="0"/>
              </a:spcBef>
              <a:spcAft>
                <a:spcPts val="0"/>
              </a:spcAft>
              <a:buClr>
                <a:schemeClr val="dk1"/>
              </a:buClr>
              <a:buSzPct val="116667"/>
              <a:buNone/>
            </a:pPr>
            <a:r>
              <a:rPr lang="nl"/>
              <a:t>Voor alle knopen bijhouden:</a:t>
            </a:r>
            <a:endParaRPr/>
          </a:p>
          <a:p>
            <a:pPr indent="-151448" lvl="0" marL="177800" rtl="0" algn="l">
              <a:lnSpc>
                <a:spcPct val="90000"/>
              </a:lnSpc>
              <a:spcBef>
                <a:spcPts val="800"/>
              </a:spcBef>
              <a:spcAft>
                <a:spcPts val="0"/>
              </a:spcAft>
              <a:buClr>
                <a:schemeClr val="dk1"/>
              </a:buClr>
              <a:buSzPct val="116667"/>
              <a:buChar char="●"/>
            </a:pPr>
            <a:r>
              <a:rPr lang="nl"/>
              <a:t>Welke knoop is de vorige in het </a:t>
            </a:r>
            <a:br>
              <a:rPr lang="nl"/>
            </a:br>
            <a:r>
              <a:rPr lang="nl"/>
              <a:t>tot nu toe gevonden kortste pad?</a:t>
            </a:r>
            <a:endParaRPr/>
          </a:p>
          <a:p>
            <a:pPr indent="-151448" lvl="0" marL="177800" rtl="0" algn="l">
              <a:lnSpc>
                <a:spcPct val="90000"/>
              </a:lnSpc>
              <a:spcBef>
                <a:spcPts val="800"/>
              </a:spcBef>
              <a:spcAft>
                <a:spcPts val="0"/>
              </a:spcAft>
              <a:buClr>
                <a:schemeClr val="dk1"/>
              </a:buClr>
              <a:buSzPct val="116667"/>
              <a:buChar char="●"/>
            </a:pPr>
            <a:r>
              <a:rPr lang="nl"/>
              <a:t>Wat is de afstand van het </a:t>
            </a:r>
            <a:br>
              <a:rPr lang="nl"/>
            </a:br>
            <a:r>
              <a:rPr lang="nl"/>
              <a:t>tot nu toe gevonden pad?</a:t>
            </a:r>
            <a:endParaRPr/>
          </a:p>
          <a:p>
            <a:pPr indent="-151448" lvl="0" marL="177800" rtl="0" algn="l">
              <a:lnSpc>
                <a:spcPct val="90000"/>
              </a:lnSpc>
              <a:spcBef>
                <a:spcPts val="800"/>
              </a:spcBef>
              <a:spcAft>
                <a:spcPts val="0"/>
              </a:spcAft>
              <a:buClr>
                <a:schemeClr val="dk1"/>
              </a:buClr>
              <a:buSzPct val="116667"/>
              <a:buChar char="●"/>
            </a:pPr>
            <a:r>
              <a:rPr lang="nl"/>
              <a:t> Status:</a:t>
            </a:r>
            <a:endParaRPr/>
          </a:p>
          <a:p>
            <a:pPr indent="-160655" lvl="1" marL="520700" rtl="0" algn="l">
              <a:lnSpc>
                <a:spcPct val="90000"/>
              </a:lnSpc>
              <a:spcBef>
                <a:spcPts val="400"/>
              </a:spcBef>
              <a:spcAft>
                <a:spcPts val="0"/>
              </a:spcAft>
              <a:buClr>
                <a:schemeClr val="dk1"/>
              </a:buClr>
              <a:buSzPct val="128571"/>
              <a:buChar char="○"/>
            </a:pPr>
            <a:r>
              <a:rPr lang="nl"/>
              <a:t>Klaar = kortste pad tot deze knoop gevonden</a:t>
            </a:r>
            <a:endParaRPr/>
          </a:p>
          <a:p>
            <a:pPr indent="-160655" lvl="1" marL="520700" rtl="0" algn="l">
              <a:lnSpc>
                <a:spcPct val="90000"/>
              </a:lnSpc>
              <a:spcBef>
                <a:spcPts val="400"/>
              </a:spcBef>
              <a:spcAft>
                <a:spcPts val="0"/>
              </a:spcAft>
              <a:buClr>
                <a:schemeClr val="dk1"/>
              </a:buClr>
              <a:buSzPct val="128571"/>
              <a:buChar char="○"/>
            </a:pPr>
            <a:r>
              <a:rPr lang="nl"/>
              <a:t>Wacht = kan TeDoen knoop worden</a:t>
            </a:r>
            <a:endParaRPr/>
          </a:p>
          <a:p>
            <a:pPr indent="-160655" lvl="1" marL="520700" rtl="0" algn="l">
              <a:lnSpc>
                <a:spcPct val="90000"/>
              </a:lnSpc>
              <a:spcBef>
                <a:spcPts val="400"/>
              </a:spcBef>
              <a:spcAft>
                <a:spcPts val="0"/>
              </a:spcAft>
              <a:buClr>
                <a:schemeClr val="dk1"/>
              </a:buClr>
              <a:buSzPct val="128571"/>
              <a:buChar char="○"/>
            </a:pPr>
            <a:r>
              <a:rPr lang="nl"/>
              <a:t>TeDoen = pad tot deze knoop gevonden, </a:t>
            </a:r>
            <a:br>
              <a:rPr lang="nl"/>
            </a:br>
            <a:r>
              <a:rPr lang="nl"/>
              <a:t>maar niet persé het kortste pad</a:t>
            </a:r>
            <a:endParaRPr/>
          </a:p>
          <a:p>
            <a:pPr indent="-63500" lvl="1" marL="520700" rtl="0" algn="l">
              <a:lnSpc>
                <a:spcPct val="90000"/>
              </a:lnSpc>
              <a:spcBef>
                <a:spcPts val="400"/>
              </a:spcBef>
              <a:spcAft>
                <a:spcPts val="0"/>
              </a:spcAft>
              <a:buClr>
                <a:schemeClr val="dk1"/>
              </a:buClr>
              <a:buSzPct val="128571"/>
              <a:buNone/>
            </a:pPr>
            <a:r>
              <a:t/>
            </a:r>
            <a:endParaRPr/>
          </a:p>
          <a:p>
            <a:pPr indent="0" lvl="0" marL="0" rtl="0" algn="l">
              <a:lnSpc>
                <a:spcPct val="90000"/>
              </a:lnSpc>
              <a:spcBef>
                <a:spcPts val="800"/>
              </a:spcBef>
              <a:spcAft>
                <a:spcPts val="1200"/>
              </a:spcAft>
              <a:buClr>
                <a:schemeClr val="dk1"/>
              </a:buClr>
              <a:buSzPct val="116667"/>
              <a:buNone/>
            </a:pPr>
            <a:r>
              <a:rPr lang="nl"/>
              <a:t>Plaatje: start</a:t>
            </a:r>
            <a:endParaRPr/>
          </a:p>
        </p:txBody>
      </p:sp>
      <p:sp>
        <p:nvSpPr>
          <p:cNvPr id="206" name="Google Shape;206;p22"/>
          <p:cNvSpPr txBox="1"/>
          <p:nvPr>
            <p:ph idx="12" type="sldNum"/>
          </p:nvPr>
        </p:nvSpPr>
        <p:spPr>
          <a:xfrm>
            <a:off x="4843463" y="3575447"/>
            <a:ext cx="1543200" cy="205500"/>
          </a:xfrm>
          <a:prstGeom prst="rect">
            <a:avLst/>
          </a:prstGeom>
          <a:noFill/>
          <a:ln>
            <a:noFill/>
          </a:ln>
        </p:spPr>
        <p:txBody>
          <a:bodyPr anchorCtr="0" anchor="ctr" bIns="34275" lIns="68575" spcFirstLastPara="1" rIns="68575" wrap="square" tIns="34275">
            <a:normAutofit lnSpcReduction="20000"/>
          </a:bodyPr>
          <a:lstStyle/>
          <a:p>
            <a:pPr indent="0" lvl="0" marL="0" rtl="0" algn="r">
              <a:spcBef>
                <a:spcPts val="0"/>
              </a:spcBef>
              <a:spcAft>
                <a:spcPts val="0"/>
              </a:spcAft>
              <a:buClr>
                <a:srgbClr val="000000"/>
              </a:buClr>
              <a:buFont typeface="Arial"/>
              <a:buNone/>
            </a:pPr>
            <a:fld id="{00000000-1234-1234-1234-123412341234}" type="slidenum">
              <a:rPr lang="nl"/>
              <a:t>‹#›</a:t>
            </a:fld>
            <a:endParaRPr/>
          </a:p>
        </p:txBody>
      </p:sp>
      <p:sp>
        <p:nvSpPr>
          <p:cNvPr id="207" name="Google Shape;207;p22"/>
          <p:cNvSpPr txBox="1"/>
          <p:nvPr>
            <p:ph idx="2" type="body"/>
          </p:nvPr>
        </p:nvSpPr>
        <p:spPr>
          <a:xfrm rot="-5400000">
            <a:off x="-1501500" y="1501442"/>
            <a:ext cx="3474600" cy="471600"/>
          </a:xfrm>
          <a:prstGeom prst="rect">
            <a:avLst/>
          </a:prstGeom>
          <a:noFill/>
          <a:ln>
            <a:noFill/>
          </a:ln>
        </p:spPr>
        <p:txBody>
          <a:bodyPr anchorCtr="0" anchor="ctr" bIns="34275" lIns="68575" spcFirstLastPara="1" rIns="68575" wrap="square" tIns="34275">
            <a:normAutofit lnSpcReduction="10000"/>
          </a:bodyPr>
          <a:lstStyle/>
          <a:p>
            <a:pPr indent="0" lvl="0" marL="0" rtl="0" algn="l">
              <a:lnSpc>
                <a:spcPct val="90000"/>
              </a:lnSpc>
              <a:spcBef>
                <a:spcPts val="0"/>
              </a:spcBef>
              <a:spcAft>
                <a:spcPts val="1200"/>
              </a:spcAft>
              <a:buClr>
                <a:schemeClr val="lt1"/>
              </a:buClr>
              <a:buSzPts val="3300"/>
              <a:buNone/>
            </a:pPr>
            <a:r>
              <a:rPr lang="nl"/>
              <a:t>COLLEGE 3</a:t>
            </a:r>
            <a:endParaRPr/>
          </a:p>
        </p:txBody>
      </p:sp>
      <p:pic>
        <p:nvPicPr>
          <p:cNvPr id="208" name="Google Shape;208;p22"/>
          <p:cNvPicPr preferRelativeResize="0"/>
          <p:nvPr/>
        </p:nvPicPr>
        <p:blipFill rotWithShape="1">
          <a:blip r:embed="rId3">
            <a:alphaModFix/>
          </a:blip>
          <a:srcRect b="0" l="0" r="0" t="0"/>
          <a:stretch/>
        </p:blipFill>
        <p:spPr>
          <a:xfrm>
            <a:off x="5521399" y="2114645"/>
            <a:ext cx="3009900" cy="2524125"/>
          </a:xfrm>
          <a:prstGeom prst="rect">
            <a:avLst/>
          </a:prstGeom>
          <a:noFill/>
          <a:ln>
            <a:noFill/>
          </a:ln>
        </p:spPr>
      </p:pic>
      <p:pic>
        <p:nvPicPr>
          <p:cNvPr id="209" name="Google Shape;209;p22"/>
          <p:cNvPicPr preferRelativeResize="0"/>
          <p:nvPr/>
        </p:nvPicPr>
        <p:blipFill rotWithShape="1">
          <a:blip r:embed="rId4">
            <a:alphaModFix/>
          </a:blip>
          <a:srcRect b="0" l="0" r="0" t="0"/>
          <a:stretch/>
        </p:blipFill>
        <p:spPr>
          <a:xfrm>
            <a:off x="6981825" y="802846"/>
            <a:ext cx="1533525" cy="1295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