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20b38331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20b38331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e480b80de0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3e480b80de0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e480b80de0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e480b80de0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e480b80de0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e480b80de0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e480b80de0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e480b80de0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e480b80de0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e480b80de0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e480b80de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e480b80de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e480b80de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e480b80de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e480b80de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e480b80de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e480b80de0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e480b80de0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e480b80de0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e480b80de0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e480b80de0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e480b80de0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e480b80de0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e480b80de0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Materiaal voor de les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Papier/Pen + Inloggen en een leeg programma openen op Khan Academy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Tijdens oefeningen verwacht ik dat je nadenkt en probeert de flowcharts te tekenen en oefeningen te programmeren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VWO: Het idee achter bubble sort</a:t>
            </a:r>
            <a:endParaRPr/>
          </a:p>
        </p:txBody>
      </p:sp>
      <p:sp>
        <p:nvSpPr>
          <p:cNvPr id="144" name="Google Shape;14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Vergelijk elementen op plek 0 en 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Als ze verkeerd staan wissel ze om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Vergelijk elementen op plek 1 en 2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Als ze verkeerd staan wissel ze om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Na elke herhaling staat in ieder geval het grootste element op het einde</a:t>
            </a:r>
            <a:br>
              <a:rPr lang="nl"/>
            </a:br>
            <a:r>
              <a:rPr lang="nl"/>
              <a:t>Herhaal dit net zo vaak als er elementen in de lijst staan en zo staat alles juist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VWO: Voorbeeld Bubble Sort</a:t>
            </a:r>
            <a:endParaRPr/>
          </a:p>
        </p:txBody>
      </p:sp>
      <p:pic>
        <p:nvPicPr>
          <p:cNvPr id="150" name="Google Shape;15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9813" y="1063100"/>
            <a:ext cx="6844367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VWO: Flowchart Bubble sort</a:t>
            </a:r>
            <a:endParaRPr/>
          </a:p>
        </p:txBody>
      </p:sp>
      <p:sp>
        <p:nvSpPr>
          <p:cNvPr id="156" name="Google Shape;156;p24"/>
          <p:cNvSpPr/>
          <p:nvPr/>
        </p:nvSpPr>
        <p:spPr>
          <a:xfrm>
            <a:off x="153713" y="3697550"/>
            <a:ext cx="963600" cy="3675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Einde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4"/>
          <p:cNvSpPr/>
          <p:nvPr/>
        </p:nvSpPr>
        <p:spPr>
          <a:xfrm>
            <a:off x="202138" y="1635300"/>
            <a:ext cx="1089000" cy="5727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Rij getallen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8" name="Google Shape;158;p24"/>
          <p:cNvCxnSpPr>
            <a:stCxn id="157" idx="6"/>
            <a:endCxn id="159" idx="1"/>
          </p:cNvCxnSpPr>
          <p:nvPr/>
        </p:nvCxnSpPr>
        <p:spPr>
          <a:xfrm>
            <a:off x="1291138" y="1921650"/>
            <a:ext cx="317100" cy="600"/>
          </a:xfrm>
          <a:prstGeom prst="bentConnector3">
            <a:avLst>
              <a:gd fmla="val 50000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59" name="Google Shape;159;p24"/>
          <p:cNvSpPr/>
          <p:nvPr/>
        </p:nvSpPr>
        <p:spPr>
          <a:xfrm>
            <a:off x="1608238" y="1522362"/>
            <a:ext cx="1435800" cy="7986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Neem eerste getal uit de rij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Ronde = 0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4"/>
          <p:cNvSpPr/>
          <p:nvPr/>
        </p:nvSpPr>
        <p:spPr>
          <a:xfrm>
            <a:off x="3399875" y="1463099"/>
            <a:ext cx="1721100" cy="9177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Is er nog een getal in de rij</a:t>
            </a:r>
            <a:endParaRPr/>
          </a:p>
        </p:txBody>
      </p:sp>
      <p:cxnSp>
        <p:nvCxnSpPr>
          <p:cNvPr id="161" name="Google Shape;161;p24"/>
          <p:cNvCxnSpPr>
            <a:stCxn id="159" idx="3"/>
            <a:endCxn id="160" idx="1"/>
          </p:cNvCxnSpPr>
          <p:nvPr/>
        </p:nvCxnSpPr>
        <p:spPr>
          <a:xfrm>
            <a:off x="3044038" y="1921662"/>
            <a:ext cx="355800" cy="600"/>
          </a:xfrm>
          <a:prstGeom prst="bentConnector3">
            <a:avLst>
              <a:gd fmla="val 50005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62" name="Google Shape;162;p24"/>
          <p:cNvSpPr txBox="1"/>
          <p:nvPr/>
        </p:nvSpPr>
        <p:spPr>
          <a:xfrm>
            <a:off x="4309038" y="3547001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ee</a:t>
            </a:r>
            <a:endParaRPr/>
          </a:p>
        </p:txBody>
      </p:sp>
      <p:sp>
        <p:nvSpPr>
          <p:cNvPr id="163" name="Google Shape;163;p24"/>
          <p:cNvSpPr/>
          <p:nvPr/>
        </p:nvSpPr>
        <p:spPr>
          <a:xfrm>
            <a:off x="5476800" y="1425900"/>
            <a:ext cx="1810500" cy="9921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Is dat getal kleiner dan het vorige?</a:t>
            </a:r>
            <a:endParaRPr/>
          </a:p>
        </p:txBody>
      </p:sp>
      <p:sp>
        <p:nvSpPr>
          <p:cNvPr id="164" name="Google Shape;164;p24"/>
          <p:cNvSpPr/>
          <p:nvPr/>
        </p:nvSpPr>
        <p:spPr>
          <a:xfrm>
            <a:off x="7708188" y="1522362"/>
            <a:ext cx="1435800" cy="7986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Wissel de getallen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4"/>
          <p:cNvSpPr/>
          <p:nvPr/>
        </p:nvSpPr>
        <p:spPr>
          <a:xfrm>
            <a:off x="5664138" y="2780312"/>
            <a:ext cx="1435800" cy="7986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Ga naar het volgende getal in de rij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4"/>
          <p:cNvSpPr/>
          <p:nvPr/>
        </p:nvSpPr>
        <p:spPr>
          <a:xfrm>
            <a:off x="839075" y="3859150"/>
            <a:ext cx="2302800" cy="10620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Is ronde &lt; het aantal getallen in de rij</a:t>
            </a:r>
            <a:endParaRPr/>
          </a:p>
        </p:txBody>
      </p:sp>
      <p:sp>
        <p:nvSpPr>
          <p:cNvPr id="167" name="Google Shape;167;p24"/>
          <p:cNvSpPr/>
          <p:nvPr/>
        </p:nvSpPr>
        <p:spPr>
          <a:xfrm>
            <a:off x="3542513" y="3990862"/>
            <a:ext cx="1435800" cy="7986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Verhoog ronde met 1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8" name="Google Shape;168;p24"/>
          <p:cNvCxnSpPr>
            <a:stCxn id="160" idx="3"/>
            <a:endCxn id="163" idx="1"/>
          </p:cNvCxnSpPr>
          <p:nvPr/>
        </p:nvCxnSpPr>
        <p:spPr>
          <a:xfrm>
            <a:off x="5120975" y="1921949"/>
            <a:ext cx="355800" cy="600"/>
          </a:xfrm>
          <a:prstGeom prst="bentConnector3">
            <a:avLst>
              <a:gd fmla="val 50004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69" name="Google Shape;169;p24"/>
          <p:cNvCxnSpPr>
            <a:stCxn id="163" idx="3"/>
            <a:endCxn id="164" idx="1"/>
          </p:cNvCxnSpPr>
          <p:nvPr/>
        </p:nvCxnSpPr>
        <p:spPr>
          <a:xfrm>
            <a:off x="7287300" y="1921950"/>
            <a:ext cx="420900" cy="600"/>
          </a:xfrm>
          <a:prstGeom prst="bentConnector3">
            <a:avLst>
              <a:gd fmla="val 49999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0" name="Google Shape;170;p24"/>
          <p:cNvCxnSpPr>
            <a:stCxn id="163" idx="2"/>
            <a:endCxn id="165" idx="0"/>
          </p:cNvCxnSpPr>
          <p:nvPr/>
        </p:nvCxnSpPr>
        <p:spPr>
          <a:xfrm flipH="1" rot="-5400000">
            <a:off x="6201150" y="2598900"/>
            <a:ext cx="362400" cy="600"/>
          </a:xfrm>
          <a:prstGeom prst="bentConnector3">
            <a:avLst>
              <a:gd fmla="val 49988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1" name="Google Shape;171;p24"/>
          <p:cNvCxnSpPr>
            <a:stCxn id="164" idx="2"/>
            <a:endCxn id="165" idx="3"/>
          </p:cNvCxnSpPr>
          <p:nvPr/>
        </p:nvCxnSpPr>
        <p:spPr>
          <a:xfrm rot="5400000">
            <a:off x="7333788" y="2087262"/>
            <a:ext cx="858600" cy="1326000"/>
          </a:xfrm>
          <a:prstGeom prst="bentConnector2">
            <a:avLst/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2" name="Google Shape;172;p24"/>
          <p:cNvCxnSpPr>
            <a:stCxn id="165" idx="1"/>
            <a:endCxn id="160" idx="2"/>
          </p:cNvCxnSpPr>
          <p:nvPr/>
        </p:nvCxnSpPr>
        <p:spPr>
          <a:xfrm rot="10800000">
            <a:off x="4260438" y="2380712"/>
            <a:ext cx="1403700" cy="798900"/>
          </a:xfrm>
          <a:prstGeom prst="bentConnector2">
            <a:avLst/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3" name="Google Shape;173;p24"/>
          <p:cNvCxnSpPr>
            <a:stCxn id="160" idx="2"/>
            <a:endCxn id="167" idx="0"/>
          </p:cNvCxnSpPr>
          <p:nvPr/>
        </p:nvCxnSpPr>
        <p:spPr>
          <a:xfrm flipH="1" rot="-5400000">
            <a:off x="3455675" y="3185549"/>
            <a:ext cx="1610100" cy="600"/>
          </a:xfrm>
          <a:prstGeom prst="bentConnector3">
            <a:avLst>
              <a:gd fmla="val 49999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74" name="Google Shape;174;p24"/>
          <p:cNvSpPr/>
          <p:nvPr/>
        </p:nvSpPr>
        <p:spPr>
          <a:xfrm>
            <a:off x="2153788" y="2690762"/>
            <a:ext cx="1435800" cy="7986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Start weer bij het eerste element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5" name="Google Shape;175;p24"/>
          <p:cNvCxnSpPr>
            <a:stCxn id="167" idx="1"/>
            <a:endCxn id="166" idx="3"/>
          </p:cNvCxnSpPr>
          <p:nvPr/>
        </p:nvCxnSpPr>
        <p:spPr>
          <a:xfrm flipH="1">
            <a:off x="3142013" y="4390162"/>
            <a:ext cx="400500" cy="600"/>
          </a:xfrm>
          <a:prstGeom prst="bentConnector3">
            <a:avLst>
              <a:gd fmla="val 50017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6" name="Google Shape;176;p24"/>
          <p:cNvCxnSpPr>
            <a:stCxn id="166" idx="1"/>
            <a:endCxn id="156" idx="4"/>
          </p:cNvCxnSpPr>
          <p:nvPr/>
        </p:nvCxnSpPr>
        <p:spPr>
          <a:xfrm rot="10800000">
            <a:off x="635375" y="4064950"/>
            <a:ext cx="203700" cy="325200"/>
          </a:xfrm>
          <a:prstGeom prst="bentConnector2">
            <a:avLst/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7" name="Google Shape;177;p24"/>
          <p:cNvCxnSpPr>
            <a:stCxn id="166" idx="0"/>
            <a:endCxn id="174" idx="2"/>
          </p:cNvCxnSpPr>
          <p:nvPr/>
        </p:nvCxnSpPr>
        <p:spPr>
          <a:xfrm rot="-5400000">
            <a:off x="2246075" y="3233650"/>
            <a:ext cx="369900" cy="881100"/>
          </a:xfrm>
          <a:prstGeom prst="bentConnector3">
            <a:avLst>
              <a:gd fmla="val 49985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78" name="Google Shape;178;p24"/>
          <p:cNvCxnSpPr>
            <a:stCxn id="174" idx="3"/>
            <a:endCxn id="160" idx="1"/>
          </p:cNvCxnSpPr>
          <p:nvPr/>
        </p:nvCxnSpPr>
        <p:spPr>
          <a:xfrm rot="10800000">
            <a:off x="3399988" y="1921862"/>
            <a:ext cx="189600" cy="1168200"/>
          </a:xfrm>
          <a:prstGeom prst="bentConnector5">
            <a:avLst>
              <a:gd fmla="val -125593" name="adj1"/>
              <a:gd fmla="val 47447" name="adj2"/>
              <a:gd fmla="val 225653" name="adj3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79" name="Google Shape;179;p24"/>
          <p:cNvSpPr txBox="1"/>
          <p:nvPr/>
        </p:nvSpPr>
        <p:spPr>
          <a:xfrm>
            <a:off x="4978313" y="1572014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Ja</a:t>
            </a:r>
            <a:endParaRPr/>
          </a:p>
        </p:txBody>
      </p:sp>
      <p:sp>
        <p:nvSpPr>
          <p:cNvPr id="180" name="Google Shape;180;p24"/>
          <p:cNvSpPr txBox="1"/>
          <p:nvPr/>
        </p:nvSpPr>
        <p:spPr>
          <a:xfrm>
            <a:off x="248988" y="4480676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ee</a:t>
            </a:r>
            <a:endParaRPr/>
          </a:p>
        </p:txBody>
      </p:sp>
      <p:sp>
        <p:nvSpPr>
          <p:cNvPr id="181" name="Google Shape;181;p24"/>
          <p:cNvSpPr txBox="1"/>
          <p:nvPr/>
        </p:nvSpPr>
        <p:spPr>
          <a:xfrm>
            <a:off x="2345663" y="3697539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Ja</a:t>
            </a:r>
            <a:endParaRPr/>
          </a:p>
        </p:txBody>
      </p:sp>
      <p:sp>
        <p:nvSpPr>
          <p:cNvPr id="182" name="Google Shape;182;p24"/>
          <p:cNvSpPr txBox="1"/>
          <p:nvPr/>
        </p:nvSpPr>
        <p:spPr>
          <a:xfrm>
            <a:off x="7182288" y="1635289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Ja</a:t>
            </a:r>
            <a:endParaRPr/>
          </a:p>
        </p:txBody>
      </p:sp>
      <p:sp>
        <p:nvSpPr>
          <p:cNvPr id="183" name="Google Shape;183;p24"/>
          <p:cNvSpPr txBox="1"/>
          <p:nvPr/>
        </p:nvSpPr>
        <p:spPr>
          <a:xfrm>
            <a:off x="6382038" y="2471951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VWO: De code</a:t>
            </a: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355325" y="1017725"/>
            <a:ext cx="3028800" cy="3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Twee for-loops in elkaar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nl" sz="1800">
                <a:solidFill>
                  <a:schemeClr val="dk2"/>
                </a:solidFill>
              </a:rPr>
              <a:t>Eerste om rondes te tellen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nl" sz="1800">
                <a:solidFill>
                  <a:schemeClr val="dk2"/>
                </a:solidFill>
              </a:rPr>
              <a:t>Tweede om over lijst te gaan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Binnen de tweede for-loop wisselen we heel de tijd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Tijdelijke variabele nodig om niets kwijt te raken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90" name="Google Shape;19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7600" y="391700"/>
            <a:ext cx="5526399" cy="436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VWO: Wat is je favoriet?</a:t>
            </a:r>
            <a:endParaRPr/>
          </a:p>
        </p:txBody>
      </p:sp>
      <p:sp>
        <p:nvSpPr>
          <p:cNvPr id="196" name="Google Shape;19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Snelheid: Ongeveer even snel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Tenzij je check in bubble sort of er een ronde 0 wissels zijn gebeurd, dan kan je vroeger stoppen en is bubble sort sneller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Wissels: Bubble sort wisselt veel meer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Kan erg traag worden als je grote data continue moet wisselen van plek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97" name="Google Shape;19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2813" y="3027400"/>
            <a:ext cx="2466975" cy="184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2913" y="3229163"/>
            <a:ext cx="2619375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T4.4 Sorteren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Mnr. Segers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 sorteer jij?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148300" cy="76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Denk na hoe jij het sorteren van volgende lijst zou aanpakken [5, 2, 8, 1, 4]?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414225" y="2037100"/>
            <a:ext cx="8148300" cy="141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nl"/>
              <a:t>Veel verschillende manieren die werken, maar voor een computer moet je het stap per stap uitleggen.</a:t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1750" y="3325163"/>
            <a:ext cx="2343150" cy="195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3608800"/>
            <a:ext cx="2468393" cy="138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Selection Sort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Wat moet je kunnen aan het einde van 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Begrijpen hoe selection sort werkt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Flowchart van selection sort begrijpen of kunnen tekenen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De code van selection sort begrijpen</a:t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79213" y="2866850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Het idee achter selection sort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Start op positie 0 in de lijst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Ga over heel de lijst om het kleinste getal te vinden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Wissel het getal op plek 0 en het kleinste getal van plaats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Start op positie 1 in de lijst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Ga over heel de lijst en zoek het kleinste getal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nl"/>
              <a:t>Wissel het getal op plek 1 en het kleinste getal van plaats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Ga zo door tot je op het einde van de lijst bent gekomen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Flowchart Selection sort</a:t>
            </a:r>
            <a:endParaRPr/>
          </a:p>
        </p:txBody>
      </p:sp>
      <p:sp>
        <p:nvSpPr>
          <p:cNvPr id="89" name="Google Shape;89;p18"/>
          <p:cNvSpPr/>
          <p:nvPr/>
        </p:nvSpPr>
        <p:spPr>
          <a:xfrm>
            <a:off x="462813" y="3522800"/>
            <a:ext cx="963600" cy="3675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Einde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8"/>
          <p:cNvSpPr/>
          <p:nvPr/>
        </p:nvSpPr>
        <p:spPr>
          <a:xfrm>
            <a:off x="202138" y="1635300"/>
            <a:ext cx="1089000" cy="572700"/>
          </a:xfrm>
          <a:prstGeom prst="ellipse">
            <a:avLst/>
          </a:prstGeom>
          <a:solidFill>
            <a:srgbClr val="D8E2F3"/>
          </a:solidFill>
          <a:ln cap="flat" cmpd="sng" w="9525">
            <a:solidFill>
              <a:srgbClr val="31538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Rij getallen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8"/>
          <p:cNvSpPr/>
          <p:nvPr/>
        </p:nvSpPr>
        <p:spPr>
          <a:xfrm>
            <a:off x="7220763" y="2538274"/>
            <a:ext cx="1721100" cy="9177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Is het getal &lt; minimum</a:t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6441738" y="2702176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ee</a:t>
            </a:r>
            <a:endParaRPr/>
          </a:p>
        </p:txBody>
      </p:sp>
      <p:cxnSp>
        <p:nvCxnSpPr>
          <p:cNvPr id="93" name="Google Shape;93;p18"/>
          <p:cNvCxnSpPr>
            <a:stCxn id="90" idx="6"/>
            <a:endCxn id="94" idx="1"/>
          </p:cNvCxnSpPr>
          <p:nvPr/>
        </p:nvCxnSpPr>
        <p:spPr>
          <a:xfrm>
            <a:off x="1291138" y="1921650"/>
            <a:ext cx="317100" cy="600"/>
          </a:xfrm>
          <a:prstGeom prst="bentConnector3">
            <a:avLst>
              <a:gd fmla="val 50000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95" name="Google Shape;95;p18"/>
          <p:cNvSpPr/>
          <p:nvPr/>
        </p:nvSpPr>
        <p:spPr>
          <a:xfrm>
            <a:off x="3502350" y="1462801"/>
            <a:ext cx="1435800" cy="9177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minimum = getal op plek positie in lijst</a:t>
            </a:r>
            <a:endParaRPr/>
          </a:p>
        </p:txBody>
      </p:sp>
      <p:sp>
        <p:nvSpPr>
          <p:cNvPr id="94" name="Google Shape;94;p18"/>
          <p:cNvSpPr/>
          <p:nvPr/>
        </p:nvSpPr>
        <p:spPr>
          <a:xfrm>
            <a:off x="1608238" y="1522362"/>
            <a:ext cx="1435800" cy="7986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Neem eerste getal uit de rij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Positie in lijst = 0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8"/>
          <p:cNvSpPr/>
          <p:nvPr/>
        </p:nvSpPr>
        <p:spPr>
          <a:xfrm>
            <a:off x="7363413" y="1545450"/>
            <a:ext cx="1435800" cy="752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Neem het volgende getal uit de rij</a:t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5246525" y="1462799"/>
            <a:ext cx="1721100" cy="9177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Is er nog een getal in de rij</a:t>
            </a:r>
            <a:endParaRPr/>
          </a:p>
        </p:txBody>
      </p:sp>
      <p:sp>
        <p:nvSpPr>
          <p:cNvPr id="98" name="Google Shape;98;p18"/>
          <p:cNvSpPr/>
          <p:nvPr/>
        </p:nvSpPr>
        <p:spPr>
          <a:xfrm>
            <a:off x="7363711" y="3803399"/>
            <a:ext cx="1435800" cy="4593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minimum = huidige getal</a:t>
            </a:r>
            <a:endParaRPr/>
          </a:p>
        </p:txBody>
      </p:sp>
      <p:sp>
        <p:nvSpPr>
          <p:cNvPr id="99" name="Google Shape;99;p18"/>
          <p:cNvSpPr/>
          <p:nvPr/>
        </p:nvSpPr>
        <p:spPr>
          <a:xfrm>
            <a:off x="3979588" y="3004476"/>
            <a:ext cx="1649100" cy="12504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Verwissel het minimum en het getal op positie in lijst van plek</a:t>
            </a:r>
            <a:endParaRPr/>
          </a:p>
        </p:txBody>
      </p:sp>
      <p:sp>
        <p:nvSpPr>
          <p:cNvPr id="100" name="Google Shape;100;p18"/>
          <p:cNvSpPr/>
          <p:nvPr/>
        </p:nvSpPr>
        <p:spPr>
          <a:xfrm>
            <a:off x="2067100" y="3247699"/>
            <a:ext cx="1721100" cy="917700"/>
          </a:xfrm>
          <a:prstGeom prst="diamond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Is positie in lijst op het einde?</a:t>
            </a:r>
            <a:endParaRPr/>
          </a:p>
        </p:txBody>
      </p:sp>
      <p:cxnSp>
        <p:nvCxnSpPr>
          <p:cNvPr id="101" name="Google Shape;101;p18"/>
          <p:cNvCxnSpPr>
            <a:stCxn id="94" idx="3"/>
            <a:endCxn id="95" idx="1"/>
          </p:cNvCxnSpPr>
          <p:nvPr/>
        </p:nvCxnSpPr>
        <p:spPr>
          <a:xfrm>
            <a:off x="3044038" y="1921662"/>
            <a:ext cx="458400" cy="600"/>
          </a:xfrm>
          <a:prstGeom prst="bentConnector3">
            <a:avLst>
              <a:gd fmla="val 49990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02" name="Google Shape;102;p18"/>
          <p:cNvCxnSpPr>
            <a:stCxn id="95" idx="3"/>
            <a:endCxn id="97" idx="1"/>
          </p:cNvCxnSpPr>
          <p:nvPr/>
        </p:nvCxnSpPr>
        <p:spPr>
          <a:xfrm>
            <a:off x="4938150" y="1921651"/>
            <a:ext cx="308400" cy="600"/>
          </a:xfrm>
          <a:prstGeom prst="bentConnector3">
            <a:avLst>
              <a:gd fmla="val 49996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03" name="Google Shape;103;p18"/>
          <p:cNvSpPr/>
          <p:nvPr/>
        </p:nvSpPr>
        <p:spPr>
          <a:xfrm>
            <a:off x="1165236" y="2607399"/>
            <a:ext cx="1435800" cy="459300"/>
          </a:xfrm>
          <a:prstGeom prst="rect">
            <a:avLst/>
          </a:prstGeom>
          <a:solidFill>
            <a:srgbClr val="D8E2F3"/>
          </a:solidFill>
          <a:ln cap="flat" cmpd="sng" w="12025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9225" lIns="38475" spcFirstLastPara="1" rIns="38475" wrap="square" tIns="1922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Verhoog positie in lijst met 1</a:t>
            </a:r>
            <a:endParaRPr/>
          </a:p>
        </p:txBody>
      </p:sp>
      <p:cxnSp>
        <p:nvCxnSpPr>
          <p:cNvPr id="104" name="Google Shape;104;p18"/>
          <p:cNvCxnSpPr>
            <a:stCxn id="97" idx="3"/>
            <a:endCxn id="96" idx="1"/>
          </p:cNvCxnSpPr>
          <p:nvPr/>
        </p:nvCxnSpPr>
        <p:spPr>
          <a:xfrm>
            <a:off x="6967625" y="1921649"/>
            <a:ext cx="395700" cy="600"/>
          </a:xfrm>
          <a:prstGeom prst="bentConnector3">
            <a:avLst>
              <a:gd fmla="val 50011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05" name="Google Shape;105;p18"/>
          <p:cNvSpPr txBox="1"/>
          <p:nvPr/>
        </p:nvSpPr>
        <p:spPr>
          <a:xfrm>
            <a:off x="6809413" y="1545451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Ja</a:t>
            </a:r>
            <a:endParaRPr/>
          </a:p>
        </p:txBody>
      </p:sp>
      <p:cxnSp>
        <p:nvCxnSpPr>
          <p:cNvPr id="106" name="Google Shape;106;p18"/>
          <p:cNvCxnSpPr>
            <a:stCxn id="97" idx="2"/>
            <a:endCxn id="99" idx="0"/>
          </p:cNvCxnSpPr>
          <p:nvPr/>
        </p:nvCxnSpPr>
        <p:spPr>
          <a:xfrm rot="5400000">
            <a:off x="5143625" y="2041049"/>
            <a:ext cx="624000" cy="1302900"/>
          </a:xfrm>
          <a:prstGeom prst="bentConnector3">
            <a:avLst>
              <a:gd fmla="val 49998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07" name="Google Shape;107;p18"/>
          <p:cNvCxnSpPr>
            <a:stCxn id="96" idx="2"/>
            <a:endCxn id="91" idx="0"/>
          </p:cNvCxnSpPr>
          <p:nvPr/>
        </p:nvCxnSpPr>
        <p:spPr>
          <a:xfrm flipH="1" rot="-5400000">
            <a:off x="7961463" y="2417700"/>
            <a:ext cx="240300" cy="600"/>
          </a:xfrm>
          <a:prstGeom prst="bentConnector3">
            <a:avLst>
              <a:gd fmla="val 50026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08" name="Google Shape;108;p18"/>
          <p:cNvCxnSpPr>
            <a:stCxn id="91" idx="2"/>
            <a:endCxn id="98" idx="0"/>
          </p:cNvCxnSpPr>
          <p:nvPr/>
        </p:nvCxnSpPr>
        <p:spPr>
          <a:xfrm flipH="1" rot="-5400000">
            <a:off x="7907913" y="3629374"/>
            <a:ext cx="347400" cy="600"/>
          </a:xfrm>
          <a:prstGeom prst="bentConnector3">
            <a:avLst>
              <a:gd fmla="val 50004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09" name="Google Shape;109;p18"/>
          <p:cNvSpPr txBox="1"/>
          <p:nvPr/>
        </p:nvSpPr>
        <p:spPr>
          <a:xfrm>
            <a:off x="8181863" y="3455976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Ja</a:t>
            </a:r>
            <a:endParaRPr/>
          </a:p>
        </p:txBody>
      </p:sp>
      <p:cxnSp>
        <p:nvCxnSpPr>
          <p:cNvPr id="110" name="Google Shape;110;p18"/>
          <p:cNvCxnSpPr>
            <a:stCxn id="91" idx="1"/>
            <a:endCxn id="97" idx="2"/>
          </p:cNvCxnSpPr>
          <p:nvPr/>
        </p:nvCxnSpPr>
        <p:spPr>
          <a:xfrm rot="10800000">
            <a:off x="6107163" y="2380624"/>
            <a:ext cx="1113600" cy="616500"/>
          </a:xfrm>
          <a:prstGeom prst="bentConnector2">
            <a:avLst/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11" name="Google Shape;111;p18"/>
          <p:cNvSpPr txBox="1"/>
          <p:nvPr/>
        </p:nvSpPr>
        <p:spPr>
          <a:xfrm>
            <a:off x="5102788" y="2447776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ee</a:t>
            </a:r>
            <a:endParaRPr/>
          </a:p>
        </p:txBody>
      </p:sp>
      <p:cxnSp>
        <p:nvCxnSpPr>
          <p:cNvPr id="112" name="Google Shape;112;p18"/>
          <p:cNvCxnSpPr>
            <a:stCxn id="100" idx="1"/>
            <a:endCxn id="89" idx="6"/>
          </p:cNvCxnSpPr>
          <p:nvPr/>
        </p:nvCxnSpPr>
        <p:spPr>
          <a:xfrm flipH="1">
            <a:off x="1426300" y="3706549"/>
            <a:ext cx="640800" cy="600"/>
          </a:xfrm>
          <a:prstGeom prst="bentConnector3">
            <a:avLst>
              <a:gd fmla="val 49991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13" name="Google Shape;113;p18"/>
          <p:cNvCxnSpPr>
            <a:stCxn id="100" idx="0"/>
            <a:endCxn id="103" idx="2"/>
          </p:cNvCxnSpPr>
          <p:nvPr/>
        </p:nvCxnSpPr>
        <p:spPr>
          <a:xfrm flipH="1" rot="5400000">
            <a:off x="2314900" y="2634949"/>
            <a:ext cx="180900" cy="1044600"/>
          </a:xfrm>
          <a:prstGeom prst="bentConnector3">
            <a:avLst>
              <a:gd fmla="val 50028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14" name="Google Shape;114;p18"/>
          <p:cNvCxnSpPr>
            <a:stCxn id="103" idx="0"/>
            <a:endCxn id="95" idx="2"/>
          </p:cNvCxnSpPr>
          <p:nvPr/>
        </p:nvCxnSpPr>
        <p:spPr>
          <a:xfrm rot="-5400000">
            <a:off x="2938236" y="1325499"/>
            <a:ext cx="226800" cy="2337000"/>
          </a:xfrm>
          <a:prstGeom prst="bentConnector3">
            <a:avLst>
              <a:gd fmla="val 50022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sp>
        <p:nvSpPr>
          <p:cNvPr id="115" name="Google Shape;115;p18"/>
          <p:cNvSpPr txBox="1"/>
          <p:nvPr/>
        </p:nvSpPr>
        <p:spPr>
          <a:xfrm>
            <a:off x="1483813" y="3455976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Ja</a:t>
            </a:r>
            <a:endParaRPr/>
          </a:p>
        </p:txBody>
      </p:sp>
      <p:sp>
        <p:nvSpPr>
          <p:cNvPr id="116" name="Google Shape;116;p18"/>
          <p:cNvSpPr txBox="1"/>
          <p:nvPr/>
        </p:nvSpPr>
        <p:spPr>
          <a:xfrm>
            <a:off x="2664713" y="2869926"/>
            <a:ext cx="525900" cy="2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225" lIns="38475" spcFirstLastPara="1" rIns="38475" wrap="square" tIns="192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nl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ee</a:t>
            </a:r>
            <a:endParaRPr/>
          </a:p>
        </p:txBody>
      </p:sp>
      <p:cxnSp>
        <p:nvCxnSpPr>
          <p:cNvPr id="117" name="Google Shape;117;p18"/>
          <p:cNvCxnSpPr>
            <a:stCxn id="99" idx="1"/>
            <a:endCxn id="100" idx="3"/>
          </p:cNvCxnSpPr>
          <p:nvPr/>
        </p:nvCxnSpPr>
        <p:spPr>
          <a:xfrm flipH="1">
            <a:off x="3788188" y="3629676"/>
            <a:ext cx="191400" cy="76800"/>
          </a:xfrm>
          <a:prstGeom prst="bentConnector3">
            <a:avLst>
              <a:gd fmla="val 49997" name="adj1"/>
            </a:avLst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  <p:cxnSp>
        <p:nvCxnSpPr>
          <p:cNvPr id="118" name="Google Shape;118;p18"/>
          <p:cNvCxnSpPr>
            <a:stCxn id="98" idx="1"/>
            <a:endCxn id="97" idx="2"/>
          </p:cNvCxnSpPr>
          <p:nvPr/>
        </p:nvCxnSpPr>
        <p:spPr>
          <a:xfrm rot="10800000">
            <a:off x="6107011" y="2380349"/>
            <a:ext cx="1256700" cy="1652700"/>
          </a:xfrm>
          <a:prstGeom prst="bentConnector2">
            <a:avLst/>
          </a:prstGeom>
          <a:noFill/>
          <a:ln cap="flat" cmpd="sng" w="12025">
            <a:solidFill>
              <a:srgbClr val="000000"/>
            </a:solidFill>
            <a:prstDash val="solid"/>
            <a:miter lim="800000"/>
            <a:headEnd len="sm" w="sm" type="none"/>
            <a:tailEnd len="lg" w="lg" type="stealth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 code</a:t>
            </a:r>
            <a:endParaRPr/>
          </a:p>
        </p:txBody>
      </p:sp>
      <p:pic>
        <p:nvPicPr>
          <p:cNvPr id="124" name="Google Shape;12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47028" y="0"/>
            <a:ext cx="5196971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9"/>
          <p:cNvSpPr txBox="1"/>
          <p:nvPr/>
        </p:nvSpPr>
        <p:spPr>
          <a:xfrm>
            <a:off x="355325" y="1017725"/>
            <a:ext cx="3028800" cy="34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Twee for-loops in elkaar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nl" sz="1800">
                <a:solidFill>
                  <a:schemeClr val="dk2"/>
                </a:solidFill>
              </a:rPr>
              <a:t>Eerste om over heel de lijst te gaan</a:t>
            </a:r>
            <a:endParaRPr sz="1800">
              <a:solidFill>
                <a:schemeClr val="dk2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</a:pPr>
            <a:r>
              <a:rPr lang="nl" sz="1800">
                <a:solidFill>
                  <a:schemeClr val="dk2"/>
                </a:solidFill>
              </a:rPr>
              <a:t>Tweede om kleinste in rest van lijst te vinden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Op einde van iedere stap in eerste loop wisselen we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Tijdelijke </a:t>
            </a:r>
            <a:r>
              <a:rPr lang="nl" sz="1800">
                <a:solidFill>
                  <a:schemeClr val="dk2"/>
                </a:solidFill>
              </a:rPr>
              <a:t>variabele</a:t>
            </a:r>
            <a:r>
              <a:rPr lang="nl" sz="1800">
                <a:solidFill>
                  <a:schemeClr val="dk2"/>
                </a:solidFill>
              </a:rPr>
              <a:t> nodig om niets kwijt te raken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Oefening</a:t>
            </a:r>
            <a:endParaRPr/>
          </a:p>
        </p:txBody>
      </p:sp>
      <p:sp>
        <p:nvSpPr>
          <p:cNvPr id="131" name="Google Shape;13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Het sorteren van lijst = [4, 1, 3, 2]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Elke stap is een actie: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Het verhogen van i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Het verhogen van j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Het aanpassen van min_index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Het wisselen van twee elementen in de lijst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Probeer op het blaadje in te vullen hoe de stappen eruit zien voor deze lijst. Er is een voorbeeld voor een andere lijst toegevoed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VWO: Bubble Sort</a:t>
            </a:r>
            <a:endParaRPr/>
          </a:p>
        </p:txBody>
      </p:sp>
      <p:sp>
        <p:nvSpPr>
          <p:cNvPr id="137" name="Google Shape;13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Wat moet je kunnen aan het einde van 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Begrijpen hoe bubble sort werkt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Flowchart van bubble sort begrijpen of kunnen tekenen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De code van bubble sort begrijpen</a:t>
            </a:r>
            <a:endParaRPr/>
          </a:p>
        </p:txBody>
      </p:sp>
      <p:pic>
        <p:nvPicPr>
          <p:cNvPr id="138" name="Google Shape;13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69313" y="3400413"/>
            <a:ext cx="2619375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