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d20b383318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d20b383318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3d20b383318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3d20b383318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d20b38331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d20b38331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3d20b383318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3d20b383318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d20b383318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d20b383318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3d20b383318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3d20b383318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3d20b383318_0_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3d20b383318_0_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3d20b383318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3d20b383318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3d20b383318_0_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3d20b383318_0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nl"/>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8.png"/><Relationship Id="rId4" Type="http://schemas.openxmlformats.org/officeDocument/2006/relationships/image" Target="../media/image3.png"/><Relationship Id="rId5" Type="http://schemas.openxmlformats.org/officeDocument/2006/relationships/image" Target="../media/image2.png"/><Relationship Id="rId6" Type="http://schemas.openxmlformats.org/officeDocument/2006/relationships/image" Target="../media/image1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4.png"/><Relationship Id="rId4" Type="http://schemas.openxmlformats.org/officeDocument/2006/relationships/image" Target="../media/image10.png"/><Relationship Id="rId5"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Materiaal voor de les</a:t>
            </a:r>
            <a:endParaRPr/>
          </a:p>
        </p:txBody>
      </p:sp>
      <p:sp>
        <p:nvSpPr>
          <p:cNvPr id="55" name="Google Shape;55;p1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nl"/>
              <a:t>Pen en papier</a:t>
            </a:r>
            <a:endParaRPr/>
          </a:p>
          <a:p>
            <a:pPr indent="-317500" lvl="1" marL="914400" rtl="0" algn="l">
              <a:spcBef>
                <a:spcPts val="0"/>
              </a:spcBef>
              <a:spcAft>
                <a:spcPts val="0"/>
              </a:spcAft>
              <a:buSzPts val="1400"/>
              <a:buChar char="○"/>
            </a:pPr>
            <a:r>
              <a:rPr lang="nl"/>
              <a:t>Om notities te nemen (Ik wil dat je alle rode kaders overneemt)</a:t>
            </a:r>
            <a:endParaRPr/>
          </a:p>
          <a:p>
            <a:pPr indent="-317500" lvl="1" marL="914400" rtl="0" algn="l">
              <a:spcBef>
                <a:spcPts val="0"/>
              </a:spcBef>
              <a:spcAft>
                <a:spcPts val="0"/>
              </a:spcAft>
              <a:buSzPts val="1400"/>
              <a:buChar char="○"/>
            </a:pPr>
            <a:r>
              <a:rPr lang="nl"/>
              <a:t>Maar vooral om oefeningen te maken</a:t>
            </a:r>
            <a:endParaRPr/>
          </a:p>
          <a:p>
            <a:pPr indent="0" lvl="0" marL="0" rtl="0" algn="l">
              <a:spcBef>
                <a:spcPts val="1200"/>
              </a:spcBef>
              <a:spcAft>
                <a:spcPts val="0"/>
              </a:spcAft>
              <a:buNone/>
            </a:pPr>
            <a:r>
              <a:t/>
            </a:r>
            <a:endParaRPr/>
          </a:p>
          <a:p>
            <a:pPr indent="-342900" lvl="0" marL="457200" rtl="0" algn="l">
              <a:spcBef>
                <a:spcPts val="1200"/>
              </a:spcBef>
              <a:spcAft>
                <a:spcPts val="0"/>
              </a:spcAft>
              <a:buSzPts val="1800"/>
              <a:buChar char="●"/>
            </a:pPr>
            <a:r>
              <a:rPr lang="nl"/>
              <a:t>Tijdens oefeningen verwacht ik dat je nadenkt en opschrijft wat je bedenkt</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Oefening</a:t>
            </a:r>
            <a:endParaRPr/>
          </a:p>
        </p:txBody>
      </p:sp>
      <p:sp>
        <p:nvSpPr>
          <p:cNvPr id="125" name="Google Shape;125;p22"/>
          <p:cNvSpPr txBox="1"/>
          <p:nvPr>
            <p:ph idx="1" type="body"/>
          </p:nvPr>
        </p:nvSpPr>
        <p:spPr>
          <a:xfrm>
            <a:off x="311700" y="1152475"/>
            <a:ext cx="8520600" cy="6483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nl"/>
              <a:t>Zet volgende code of verhaaltjes om naar flowcharts</a:t>
            </a:r>
            <a:endParaRPr/>
          </a:p>
        </p:txBody>
      </p:sp>
      <p:sp>
        <p:nvSpPr>
          <p:cNvPr id="126" name="Google Shape;126;p22"/>
          <p:cNvSpPr txBox="1"/>
          <p:nvPr/>
        </p:nvSpPr>
        <p:spPr>
          <a:xfrm>
            <a:off x="375875" y="1629625"/>
            <a:ext cx="2812800" cy="3178200"/>
          </a:xfrm>
          <a:prstGeom prst="rect">
            <a:avLst/>
          </a:prstGeom>
          <a:noFill/>
          <a:ln cap="flat" cmpd="sng" w="9525">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lang="nl" u="sng">
                <a:solidFill>
                  <a:schemeClr val="dk2"/>
                </a:solidFill>
              </a:rPr>
              <a:t>1</a:t>
            </a:r>
            <a:endParaRPr u="sng">
              <a:solidFill>
                <a:schemeClr val="dk2"/>
              </a:solidFill>
            </a:endParaRPr>
          </a:p>
          <a:p>
            <a:pPr indent="0" lvl="0" marL="0" rtl="0" algn="ctr">
              <a:spcBef>
                <a:spcPts val="0"/>
              </a:spcBef>
              <a:spcAft>
                <a:spcPts val="0"/>
              </a:spcAft>
              <a:buNone/>
            </a:pPr>
            <a:r>
              <a:t/>
            </a:r>
            <a:endParaRPr u="sng">
              <a:solidFill>
                <a:schemeClr val="dk2"/>
              </a:solidFill>
            </a:endParaRPr>
          </a:p>
          <a:p>
            <a:pPr indent="0" lvl="0" marL="0" rtl="0" algn="l">
              <a:spcBef>
                <a:spcPts val="0"/>
              </a:spcBef>
              <a:spcAft>
                <a:spcPts val="0"/>
              </a:spcAft>
              <a:buClr>
                <a:schemeClr val="dk1"/>
              </a:buClr>
              <a:buSzPts val="1100"/>
              <a:buFont typeface="Arial"/>
              <a:buNone/>
            </a:pPr>
            <a:r>
              <a:rPr lang="nl">
                <a:solidFill>
                  <a:schemeClr val="dk2"/>
                </a:solidFill>
              </a:rPr>
              <a:t>var leeftijd = ?;</a:t>
            </a:r>
            <a:endParaRPr>
              <a:solidFill>
                <a:schemeClr val="dk2"/>
              </a:solidFill>
            </a:endParaRPr>
          </a:p>
          <a:p>
            <a:pPr indent="0" lvl="0" marL="0" rtl="0" algn="l">
              <a:spcBef>
                <a:spcPts val="0"/>
              </a:spcBef>
              <a:spcAft>
                <a:spcPts val="0"/>
              </a:spcAft>
              <a:buClr>
                <a:schemeClr val="dk1"/>
              </a:buClr>
              <a:buSzPts val="1100"/>
              <a:buFont typeface="Arial"/>
              <a:buNone/>
            </a:pPr>
            <a:r>
              <a:t/>
            </a:r>
            <a:endParaRPr>
              <a:solidFill>
                <a:schemeClr val="dk2"/>
              </a:solidFill>
            </a:endParaRPr>
          </a:p>
          <a:p>
            <a:pPr indent="0" lvl="0" marL="0" rtl="0" algn="l">
              <a:spcBef>
                <a:spcPts val="0"/>
              </a:spcBef>
              <a:spcAft>
                <a:spcPts val="0"/>
              </a:spcAft>
              <a:buClr>
                <a:schemeClr val="dk1"/>
              </a:buClr>
              <a:buSzPts val="1100"/>
              <a:buFont typeface="Arial"/>
              <a:buNone/>
            </a:pPr>
            <a:r>
              <a:rPr lang="nl">
                <a:solidFill>
                  <a:schemeClr val="dk2"/>
                </a:solidFill>
              </a:rPr>
              <a:t>if (leeftijd &gt;= 18) {</a:t>
            </a:r>
            <a:endParaRPr>
              <a:solidFill>
                <a:schemeClr val="dk2"/>
              </a:solidFill>
            </a:endParaRPr>
          </a:p>
          <a:p>
            <a:pPr indent="0" lvl="0" marL="0" rtl="0" algn="l">
              <a:spcBef>
                <a:spcPts val="0"/>
              </a:spcBef>
              <a:spcAft>
                <a:spcPts val="0"/>
              </a:spcAft>
              <a:buClr>
                <a:schemeClr val="dk1"/>
              </a:buClr>
              <a:buSzPts val="1100"/>
              <a:buFont typeface="Arial"/>
              <a:buNone/>
            </a:pPr>
            <a:r>
              <a:rPr lang="nl">
                <a:solidFill>
                  <a:schemeClr val="dk2"/>
                </a:solidFill>
              </a:rPr>
              <a:t>   println("Je bent volwassen");</a:t>
            </a:r>
            <a:endParaRPr>
              <a:solidFill>
                <a:schemeClr val="dk2"/>
              </a:solidFill>
            </a:endParaRPr>
          </a:p>
          <a:p>
            <a:pPr indent="0" lvl="0" marL="0" rtl="0" algn="l">
              <a:spcBef>
                <a:spcPts val="0"/>
              </a:spcBef>
              <a:spcAft>
                <a:spcPts val="0"/>
              </a:spcAft>
              <a:buClr>
                <a:schemeClr val="dk1"/>
              </a:buClr>
              <a:buSzPts val="1100"/>
              <a:buFont typeface="Arial"/>
              <a:buNone/>
            </a:pPr>
            <a:r>
              <a:rPr lang="nl">
                <a:solidFill>
                  <a:schemeClr val="dk2"/>
                </a:solidFill>
              </a:rPr>
              <a:t>} else {</a:t>
            </a:r>
            <a:endParaRPr>
              <a:solidFill>
                <a:schemeClr val="dk2"/>
              </a:solidFill>
            </a:endParaRPr>
          </a:p>
          <a:p>
            <a:pPr indent="0" lvl="0" marL="0" rtl="0" algn="l">
              <a:spcBef>
                <a:spcPts val="0"/>
              </a:spcBef>
              <a:spcAft>
                <a:spcPts val="0"/>
              </a:spcAft>
              <a:buClr>
                <a:schemeClr val="dk1"/>
              </a:buClr>
              <a:buSzPts val="1100"/>
              <a:buFont typeface="Arial"/>
              <a:buNone/>
            </a:pPr>
            <a:r>
              <a:rPr lang="nl">
                <a:solidFill>
                  <a:schemeClr val="dk2"/>
                </a:solidFill>
              </a:rPr>
              <a:t>    </a:t>
            </a:r>
            <a:r>
              <a:rPr lang="nl">
                <a:solidFill>
                  <a:schemeClr val="dk2"/>
                </a:solidFill>
              </a:rPr>
              <a:t>println</a:t>
            </a:r>
            <a:r>
              <a:rPr lang="nl">
                <a:solidFill>
                  <a:schemeClr val="dk2"/>
                </a:solidFill>
              </a:rPr>
              <a:t>("Je bent minderjarig");</a:t>
            </a:r>
            <a:endParaRPr>
              <a:solidFill>
                <a:schemeClr val="dk2"/>
              </a:solidFill>
            </a:endParaRPr>
          </a:p>
          <a:p>
            <a:pPr indent="0" lvl="0" marL="0" rtl="0" algn="l">
              <a:spcBef>
                <a:spcPts val="0"/>
              </a:spcBef>
              <a:spcAft>
                <a:spcPts val="0"/>
              </a:spcAft>
              <a:buNone/>
            </a:pPr>
            <a:r>
              <a:rPr lang="nl">
                <a:solidFill>
                  <a:schemeClr val="dk2"/>
                </a:solidFill>
              </a:rPr>
              <a:t>}</a:t>
            </a:r>
            <a:endParaRPr>
              <a:solidFill>
                <a:schemeClr val="dk2"/>
              </a:solidFill>
            </a:endParaRPr>
          </a:p>
        </p:txBody>
      </p:sp>
      <p:sp>
        <p:nvSpPr>
          <p:cNvPr id="127" name="Google Shape;127;p22"/>
          <p:cNvSpPr txBox="1"/>
          <p:nvPr/>
        </p:nvSpPr>
        <p:spPr>
          <a:xfrm>
            <a:off x="3404775" y="1629625"/>
            <a:ext cx="2812800" cy="3178200"/>
          </a:xfrm>
          <a:prstGeom prst="rect">
            <a:avLst/>
          </a:prstGeom>
          <a:noFill/>
          <a:ln cap="flat" cmpd="sng" w="9525">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lang="nl" sz="1200" u="sng">
                <a:solidFill>
                  <a:schemeClr val="dk2"/>
                </a:solidFill>
              </a:rPr>
              <a:t>2</a:t>
            </a:r>
            <a:endParaRPr sz="1200" u="sng">
              <a:solidFill>
                <a:schemeClr val="dk2"/>
              </a:solidFill>
            </a:endParaRPr>
          </a:p>
          <a:p>
            <a:pPr indent="0" lvl="0" marL="0" rtl="0" algn="ctr">
              <a:spcBef>
                <a:spcPts val="0"/>
              </a:spcBef>
              <a:spcAft>
                <a:spcPts val="0"/>
              </a:spcAft>
              <a:buNone/>
            </a:pPr>
            <a:r>
              <a:t/>
            </a:r>
            <a:endParaRPr sz="1200" u="sng">
              <a:solidFill>
                <a:schemeClr val="dk2"/>
              </a:solidFill>
            </a:endParaRPr>
          </a:p>
          <a:p>
            <a:pPr indent="0" lvl="0" marL="0" rtl="0" algn="l">
              <a:lnSpc>
                <a:spcPct val="115000"/>
              </a:lnSpc>
              <a:spcBef>
                <a:spcPts val="1200"/>
              </a:spcBef>
              <a:spcAft>
                <a:spcPts val="0"/>
              </a:spcAft>
              <a:buClr>
                <a:schemeClr val="dk1"/>
              </a:buClr>
              <a:buSzPts val="1100"/>
              <a:buFont typeface="Arial"/>
              <a:buNone/>
            </a:pPr>
            <a:r>
              <a:rPr lang="nl" sz="1200">
                <a:solidFill>
                  <a:schemeClr val="dk2"/>
                </a:solidFill>
              </a:rPr>
              <a:t>Een leerling voert een temperatuur in.</a:t>
            </a:r>
            <a:endParaRPr sz="1200">
              <a:solidFill>
                <a:schemeClr val="dk2"/>
              </a:solidFill>
            </a:endParaRPr>
          </a:p>
          <a:p>
            <a:pPr indent="0" lvl="0" marL="0" rtl="0" algn="l">
              <a:lnSpc>
                <a:spcPct val="115000"/>
              </a:lnSpc>
              <a:spcBef>
                <a:spcPts val="1200"/>
              </a:spcBef>
              <a:spcAft>
                <a:spcPts val="0"/>
              </a:spcAft>
              <a:buClr>
                <a:schemeClr val="dk1"/>
              </a:buClr>
              <a:buSzPts val="1100"/>
              <a:buFont typeface="Arial"/>
              <a:buNone/>
            </a:pPr>
            <a:r>
              <a:rPr lang="nl" sz="1200">
                <a:solidFill>
                  <a:schemeClr val="dk2"/>
                </a:solidFill>
              </a:rPr>
              <a:t>Als de temperatuur lager is dan 0 graden, print het programma “vriezen”. Anders controleert het programma of de temperatuur lager is dan 20 graden. Als dat zo is, print het programma “koud”. In alle andere gevallen print het programma “warm”.</a:t>
            </a:r>
            <a:endParaRPr sz="1200">
              <a:solidFill>
                <a:schemeClr val="dk2"/>
              </a:solidFill>
            </a:endParaRPr>
          </a:p>
          <a:p>
            <a:pPr indent="0" lvl="0" marL="0" rtl="0" algn="l">
              <a:spcBef>
                <a:spcPts val="1200"/>
              </a:spcBef>
              <a:spcAft>
                <a:spcPts val="0"/>
              </a:spcAft>
              <a:buNone/>
            </a:pPr>
            <a:r>
              <a:t/>
            </a:r>
            <a:endParaRPr sz="1200">
              <a:solidFill>
                <a:schemeClr val="dk2"/>
              </a:solidFill>
            </a:endParaRPr>
          </a:p>
        </p:txBody>
      </p:sp>
      <p:sp>
        <p:nvSpPr>
          <p:cNvPr id="128" name="Google Shape;128;p22"/>
          <p:cNvSpPr txBox="1"/>
          <p:nvPr/>
        </p:nvSpPr>
        <p:spPr>
          <a:xfrm>
            <a:off x="6331200" y="1629675"/>
            <a:ext cx="2812800" cy="3178200"/>
          </a:xfrm>
          <a:prstGeom prst="rect">
            <a:avLst/>
          </a:prstGeom>
          <a:noFill/>
          <a:ln cap="flat" cmpd="sng" w="9525">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lang="nl" u="sng">
                <a:solidFill>
                  <a:schemeClr val="dk2"/>
                </a:solidFill>
              </a:rPr>
              <a:t>3</a:t>
            </a:r>
            <a:endParaRPr u="sng">
              <a:solidFill>
                <a:schemeClr val="dk2"/>
              </a:solidFill>
            </a:endParaRPr>
          </a:p>
          <a:p>
            <a:pPr indent="0" lvl="0" marL="0" rtl="0" algn="ctr">
              <a:spcBef>
                <a:spcPts val="0"/>
              </a:spcBef>
              <a:spcAft>
                <a:spcPts val="0"/>
              </a:spcAft>
              <a:buNone/>
            </a:pPr>
            <a:r>
              <a:t/>
            </a:r>
            <a:endParaRPr u="sng">
              <a:solidFill>
                <a:schemeClr val="dk2"/>
              </a:solidFill>
            </a:endParaRPr>
          </a:p>
          <a:p>
            <a:pPr indent="0" lvl="0" marL="0" rtl="0" algn="l">
              <a:spcBef>
                <a:spcPts val="0"/>
              </a:spcBef>
              <a:spcAft>
                <a:spcPts val="0"/>
              </a:spcAft>
              <a:buNone/>
            </a:pPr>
            <a:r>
              <a:rPr lang="nl">
                <a:solidFill>
                  <a:schemeClr val="dk2"/>
                </a:solidFill>
              </a:rPr>
              <a:t>var lijst = [?, ?, ?, ?, ?];</a:t>
            </a:r>
            <a:endParaRPr>
              <a:solidFill>
                <a:schemeClr val="dk2"/>
              </a:solidFill>
            </a:endParaRPr>
          </a:p>
          <a:p>
            <a:pPr indent="0" lvl="0" marL="0" rtl="0" algn="l">
              <a:spcBef>
                <a:spcPts val="0"/>
              </a:spcBef>
              <a:spcAft>
                <a:spcPts val="0"/>
              </a:spcAft>
              <a:buClr>
                <a:schemeClr val="dk1"/>
              </a:buClr>
              <a:buSzPts val="1100"/>
              <a:buFont typeface="Arial"/>
              <a:buNone/>
            </a:pPr>
            <a:r>
              <a:t/>
            </a:r>
            <a:endParaRPr>
              <a:solidFill>
                <a:schemeClr val="dk2"/>
              </a:solidFill>
            </a:endParaRPr>
          </a:p>
          <a:p>
            <a:pPr indent="0" lvl="0" marL="0" rtl="0" algn="l">
              <a:spcBef>
                <a:spcPts val="0"/>
              </a:spcBef>
              <a:spcAft>
                <a:spcPts val="0"/>
              </a:spcAft>
              <a:buClr>
                <a:schemeClr val="dk1"/>
              </a:buClr>
              <a:buSzPts val="1100"/>
              <a:buFont typeface="Arial"/>
              <a:buNone/>
            </a:pPr>
            <a:r>
              <a:rPr lang="nl">
                <a:solidFill>
                  <a:schemeClr val="dk2"/>
                </a:solidFill>
              </a:rPr>
              <a:t>var som = 0;</a:t>
            </a:r>
            <a:br>
              <a:rPr lang="nl">
                <a:solidFill>
                  <a:schemeClr val="dk2"/>
                </a:solidFill>
              </a:rPr>
            </a:br>
            <a:r>
              <a:rPr lang="nl">
                <a:solidFill>
                  <a:schemeClr val="dk2"/>
                </a:solidFill>
              </a:rPr>
              <a:t>var aantal = 0;</a:t>
            </a:r>
            <a:endParaRPr>
              <a:solidFill>
                <a:schemeClr val="dk2"/>
              </a:solidFill>
            </a:endParaRPr>
          </a:p>
          <a:p>
            <a:pPr indent="0" lvl="0" marL="0" rtl="0" algn="l">
              <a:spcBef>
                <a:spcPts val="0"/>
              </a:spcBef>
              <a:spcAft>
                <a:spcPts val="0"/>
              </a:spcAft>
              <a:buClr>
                <a:schemeClr val="dk1"/>
              </a:buClr>
              <a:buSzPts val="1100"/>
              <a:buFont typeface="Arial"/>
              <a:buNone/>
            </a:pPr>
            <a:r>
              <a:t/>
            </a:r>
            <a:endParaRPr>
              <a:solidFill>
                <a:schemeClr val="dk2"/>
              </a:solidFill>
            </a:endParaRPr>
          </a:p>
          <a:p>
            <a:pPr indent="0" lvl="0" marL="0" rtl="0" algn="l">
              <a:spcBef>
                <a:spcPts val="0"/>
              </a:spcBef>
              <a:spcAft>
                <a:spcPts val="0"/>
              </a:spcAft>
              <a:buClr>
                <a:schemeClr val="dk1"/>
              </a:buClr>
              <a:buSzPts val="1100"/>
              <a:buFont typeface="Arial"/>
              <a:buNone/>
            </a:pPr>
            <a:r>
              <a:rPr lang="nl">
                <a:solidFill>
                  <a:schemeClr val="dk2"/>
                </a:solidFill>
              </a:rPr>
              <a:t>for (var i = 0; i &lt; lijst.length; i++) {</a:t>
            </a:r>
            <a:endParaRPr>
              <a:solidFill>
                <a:schemeClr val="dk2"/>
              </a:solidFill>
            </a:endParaRPr>
          </a:p>
          <a:p>
            <a:pPr indent="0" lvl="0" marL="0" rtl="0" algn="l">
              <a:spcBef>
                <a:spcPts val="0"/>
              </a:spcBef>
              <a:spcAft>
                <a:spcPts val="0"/>
              </a:spcAft>
              <a:buNone/>
            </a:pPr>
            <a:r>
              <a:rPr lang="nl">
                <a:solidFill>
                  <a:schemeClr val="dk2"/>
                </a:solidFill>
              </a:rPr>
              <a:t>    som = som + lijst[i];</a:t>
            </a:r>
            <a:endParaRPr>
              <a:solidFill>
                <a:schemeClr val="dk2"/>
              </a:solidFill>
            </a:endParaRPr>
          </a:p>
          <a:p>
            <a:pPr indent="0" lvl="0" marL="0" rtl="0" algn="l">
              <a:spcBef>
                <a:spcPts val="0"/>
              </a:spcBef>
              <a:spcAft>
                <a:spcPts val="0"/>
              </a:spcAft>
              <a:buClr>
                <a:schemeClr val="dk1"/>
              </a:buClr>
              <a:buSzPts val="1100"/>
              <a:buFont typeface="Arial"/>
              <a:buNone/>
            </a:pPr>
            <a:r>
              <a:rPr lang="nl">
                <a:solidFill>
                  <a:schemeClr val="dk2"/>
                </a:solidFill>
              </a:rPr>
              <a:t>    aantal += 1;</a:t>
            </a:r>
            <a:endParaRPr>
              <a:solidFill>
                <a:schemeClr val="dk2"/>
              </a:solidFill>
            </a:endParaRPr>
          </a:p>
          <a:p>
            <a:pPr indent="0" lvl="0" marL="0" rtl="0" algn="l">
              <a:spcBef>
                <a:spcPts val="0"/>
              </a:spcBef>
              <a:spcAft>
                <a:spcPts val="0"/>
              </a:spcAft>
              <a:buClr>
                <a:schemeClr val="dk1"/>
              </a:buClr>
              <a:buSzPts val="1100"/>
              <a:buFont typeface="Arial"/>
              <a:buNone/>
            </a:pPr>
            <a:r>
              <a:rPr lang="nl">
                <a:solidFill>
                  <a:schemeClr val="dk2"/>
                </a:solidFill>
              </a:rPr>
              <a:t>}</a:t>
            </a:r>
            <a:endParaRPr>
              <a:solidFill>
                <a:schemeClr val="dk2"/>
              </a:solidFill>
            </a:endParaRPr>
          </a:p>
          <a:p>
            <a:pPr indent="0" lvl="0" marL="0" rtl="0" algn="l">
              <a:spcBef>
                <a:spcPts val="0"/>
              </a:spcBef>
              <a:spcAft>
                <a:spcPts val="0"/>
              </a:spcAft>
              <a:buClr>
                <a:schemeClr val="dk1"/>
              </a:buClr>
              <a:buSzPts val="1100"/>
              <a:buFont typeface="Arial"/>
              <a:buNone/>
            </a:pPr>
            <a:r>
              <a:t/>
            </a:r>
            <a:endParaRPr>
              <a:solidFill>
                <a:schemeClr val="dk2"/>
              </a:solidFill>
            </a:endParaRPr>
          </a:p>
          <a:p>
            <a:pPr indent="0" lvl="0" marL="0" rtl="0" algn="l">
              <a:spcBef>
                <a:spcPts val="0"/>
              </a:spcBef>
              <a:spcAft>
                <a:spcPts val="0"/>
              </a:spcAft>
              <a:buClr>
                <a:schemeClr val="dk1"/>
              </a:buClr>
              <a:buSzPts val="1100"/>
              <a:buFont typeface="Arial"/>
              <a:buNone/>
            </a:pPr>
            <a:r>
              <a:rPr lang="nl">
                <a:solidFill>
                  <a:schemeClr val="dk2"/>
                </a:solidFill>
              </a:rPr>
              <a:t>let gemiddelde = som / aantal;</a:t>
            </a:r>
            <a:endParaRPr>
              <a:solidFill>
                <a:schemeClr val="dk2"/>
              </a:solidFill>
            </a:endParaRPr>
          </a:p>
          <a:p>
            <a:pPr indent="0" lvl="0" marL="0" rtl="0" algn="l">
              <a:spcBef>
                <a:spcPts val="0"/>
              </a:spcBef>
              <a:spcAft>
                <a:spcPts val="0"/>
              </a:spcAft>
              <a:buClr>
                <a:schemeClr val="dk1"/>
              </a:buClr>
              <a:buSzPts val="1100"/>
              <a:buFont typeface="Arial"/>
              <a:buNone/>
            </a:pPr>
            <a:r>
              <a:rPr lang="nl">
                <a:solidFill>
                  <a:schemeClr val="dk2"/>
                </a:solidFill>
              </a:rPr>
              <a:t>println(gemiddelde);</a:t>
            </a:r>
            <a:endParaRPr>
              <a:solidFill>
                <a:schemeClr val="dk2"/>
              </a:solidFill>
            </a:endParaRPr>
          </a:p>
          <a:p>
            <a:pPr indent="0" lvl="0" marL="0" rtl="0" algn="l">
              <a:spcBef>
                <a:spcPts val="0"/>
              </a:spcBef>
              <a:spcAft>
                <a:spcPts val="0"/>
              </a:spcAft>
              <a:buNone/>
            </a:pPr>
            <a:r>
              <a:t/>
            </a:r>
            <a:endParaRPr>
              <a:solidFill>
                <a:schemeClr val="dk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nl"/>
              <a:t>T4 algoritmen</a:t>
            </a:r>
            <a:endParaRPr/>
          </a:p>
        </p:txBody>
      </p:sp>
      <p:sp>
        <p:nvSpPr>
          <p:cNvPr id="61" name="Google Shape;61;p14"/>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nl"/>
              <a:t>Mnr. Segers</a:t>
            </a:r>
            <a:endParaRPr/>
          </a:p>
        </p:txBody>
      </p:sp>
      <p:pic>
        <p:nvPicPr>
          <p:cNvPr id="62" name="Google Shape;62;p14"/>
          <p:cNvPicPr preferRelativeResize="0"/>
          <p:nvPr/>
        </p:nvPicPr>
        <p:blipFill>
          <a:blip r:embed="rId3">
            <a:alphaModFix/>
          </a:blip>
          <a:stretch>
            <a:fillRect/>
          </a:stretch>
        </p:blipFill>
        <p:spPr>
          <a:xfrm>
            <a:off x="6508438" y="56938"/>
            <a:ext cx="2543175" cy="1800225"/>
          </a:xfrm>
          <a:prstGeom prst="rect">
            <a:avLst/>
          </a:prstGeom>
          <a:noFill/>
          <a:ln>
            <a:noFill/>
          </a:ln>
        </p:spPr>
      </p:pic>
      <p:pic>
        <p:nvPicPr>
          <p:cNvPr id="63" name="Google Shape;63;p14"/>
          <p:cNvPicPr preferRelativeResize="0"/>
          <p:nvPr/>
        </p:nvPicPr>
        <p:blipFill>
          <a:blip r:embed="rId4">
            <a:alphaModFix/>
          </a:blip>
          <a:stretch>
            <a:fillRect/>
          </a:stretch>
        </p:blipFill>
        <p:spPr>
          <a:xfrm>
            <a:off x="0" y="2485850"/>
            <a:ext cx="1752600" cy="2609850"/>
          </a:xfrm>
          <a:prstGeom prst="rect">
            <a:avLst/>
          </a:prstGeom>
          <a:noFill/>
          <a:ln>
            <a:noFill/>
          </a:ln>
        </p:spPr>
      </p:pic>
      <p:pic>
        <p:nvPicPr>
          <p:cNvPr id="64" name="Google Shape;64;p14"/>
          <p:cNvPicPr preferRelativeResize="0"/>
          <p:nvPr/>
        </p:nvPicPr>
        <p:blipFill>
          <a:blip r:embed="rId5">
            <a:alphaModFix/>
          </a:blip>
          <a:stretch>
            <a:fillRect/>
          </a:stretch>
        </p:blipFill>
        <p:spPr>
          <a:xfrm>
            <a:off x="7036738" y="2368213"/>
            <a:ext cx="1838325" cy="2486025"/>
          </a:xfrm>
          <a:prstGeom prst="rect">
            <a:avLst/>
          </a:prstGeom>
          <a:noFill/>
          <a:ln>
            <a:noFill/>
          </a:ln>
        </p:spPr>
      </p:pic>
      <p:pic>
        <p:nvPicPr>
          <p:cNvPr id="65" name="Google Shape;65;p14"/>
          <p:cNvPicPr preferRelativeResize="0"/>
          <p:nvPr/>
        </p:nvPicPr>
        <p:blipFill>
          <a:blip r:embed="rId6">
            <a:alphaModFix/>
          </a:blip>
          <a:stretch>
            <a:fillRect/>
          </a:stretch>
        </p:blipFill>
        <p:spPr>
          <a:xfrm>
            <a:off x="-12" y="0"/>
            <a:ext cx="2124075" cy="21526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Wat is een algoritme</a:t>
            </a:r>
            <a:endParaRPr/>
          </a:p>
        </p:txBody>
      </p:sp>
      <p:sp>
        <p:nvSpPr>
          <p:cNvPr id="71" name="Google Shape;71;p15"/>
          <p:cNvSpPr txBox="1"/>
          <p:nvPr>
            <p:ph idx="1" type="body"/>
          </p:nvPr>
        </p:nvSpPr>
        <p:spPr>
          <a:xfrm>
            <a:off x="365175"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nl"/>
              <a:t>Hoe leg je een computer uit om een boterham hagelslag te smeren</a:t>
            </a:r>
            <a:endParaRPr/>
          </a:p>
          <a:p>
            <a:pPr indent="0" lvl="0" marL="0" rtl="0" algn="l">
              <a:spcBef>
                <a:spcPts val="1200"/>
              </a:spcBef>
              <a:spcAft>
                <a:spcPts val="0"/>
              </a:spcAft>
              <a:buNone/>
            </a:pPr>
            <a:r>
              <a:t/>
            </a:r>
            <a:endParaRPr/>
          </a:p>
          <a:p>
            <a:pPr indent="-342900" lvl="0" marL="457200" rtl="0" algn="l">
              <a:spcBef>
                <a:spcPts val="1200"/>
              </a:spcBef>
              <a:spcAft>
                <a:spcPts val="0"/>
              </a:spcAft>
              <a:buSzPts val="1800"/>
              <a:buChar char="●"/>
            </a:pPr>
            <a:r>
              <a:rPr lang="nl"/>
              <a:t>Maak een instructie om een computer dit te laten uitvoeren? (3 min)</a:t>
            </a:r>
            <a:endParaRPr/>
          </a:p>
        </p:txBody>
      </p:sp>
      <p:pic>
        <p:nvPicPr>
          <p:cNvPr id="72" name="Google Shape;72;p15"/>
          <p:cNvPicPr preferRelativeResize="0"/>
          <p:nvPr/>
        </p:nvPicPr>
        <p:blipFill>
          <a:blip r:embed="rId3">
            <a:alphaModFix/>
          </a:blip>
          <a:stretch>
            <a:fillRect/>
          </a:stretch>
        </p:blipFill>
        <p:spPr>
          <a:xfrm>
            <a:off x="1818713" y="2780238"/>
            <a:ext cx="2619375" cy="1743075"/>
          </a:xfrm>
          <a:prstGeom prst="rect">
            <a:avLst/>
          </a:prstGeom>
          <a:noFill/>
          <a:ln>
            <a:noFill/>
          </a:ln>
        </p:spPr>
      </p:pic>
      <p:pic>
        <p:nvPicPr>
          <p:cNvPr id="73" name="Google Shape;73;p15"/>
          <p:cNvPicPr preferRelativeResize="0"/>
          <p:nvPr/>
        </p:nvPicPr>
        <p:blipFill>
          <a:blip r:embed="rId4">
            <a:alphaModFix/>
          </a:blip>
          <a:stretch>
            <a:fillRect/>
          </a:stretch>
        </p:blipFill>
        <p:spPr>
          <a:xfrm>
            <a:off x="5424263" y="2637363"/>
            <a:ext cx="2257425" cy="2028825"/>
          </a:xfrm>
          <a:prstGeom prst="rect">
            <a:avLst/>
          </a:prstGeom>
          <a:noFill/>
          <a:ln>
            <a:noFill/>
          </a:ln>
        </p:spPr>
      </p:pic>
      <p:pic>
        <p:nvPicPr>
          <p:cNvPr id="74" name="Google Shape;74;p15" title="download-removebg-preview.png"/>
          <p:cNvPicPr preferRelativeResize="0"/>
          <p:nvPr/>
        </p:nvPicPr>
        <p:blipFill>
          <a:blip r:embed="rId5">
            <a:alphaModFix/>
          </a:blip>
          <a:stretch>
            <a:fillRect/>
          </a:stretch>
        </p:blipFill>
        <p:spPr>
          <a:xfrm rot="-457424">
            <a:off x="5481425" y="3381112"/>
            <a:ext cx="2143125" cy="214312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7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Wat is een algoritme</a:t>
            </a:r>
            <a:endParaRPr/>
          </a:p>
        </p:txBody>
      </p:sp>
      <p:sp>
        <p:nvSpPr>
          <p:cNvPr id="80" name="Google Shape;80;p16"/>
          <p:cNvSpPr txBox="1"/>
          <p:nvPr>
            <p:ph idx="1" type="body"/>
          </p:nvPr>
        </p:nvSpPr>
        <p:spPr>
          <a:xfrm>
            <a:off x="311700" y="1152475"/>
            <a:ext cx="8520600" cy="8943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nl"/>
              <a:t>Een computer kan veel instructies niet interpreteren</a:t>
            </a:r>
            <a:endParaRPr/>
          </a:p>
          <a:p>
            <a:pPr indent="-342900" lvl="0" marL="457200" rtl="0" algn="l">
              <a:spcBef>
                <a:spcPts val="0"/>
              </a:spcBef>
              <a:spcAft>
                <a:spcPts val="0"/>
              </a:spcAft>
              <a:buSzPts val="1800"/>
              <a:buChar char="●"/>
            </a:pPr>
            <a:r>
              <a:rPr lang="nl"/>
              <a:t>Een computer interpreteert alle instructies letterlijk lijntje per lijntje</a:t>
            </a:r>
            <a:endParaRPr/>
          </a:p>
        </p:txBody>
      </p:sp>
      <p:sp>
        <p:nvSpPr>
          <p:cNvPr id="81" name="Google Shape;81;p16"/>
          <p:cNvSpPr txBox="1"/>
          <p:nvPr/>
        </p:nvSpPr>
        <p:spPr>
          <a:xfrm>
            <a:off x="354475" y="1993225"/>
            <a:ext cx="8320200" cy="1037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nl" sz="1700">
                <a:solidFill>
                  <a:schemeClr val="dk2"/>
                </a:solidFill>
                <a:latin typeface="Comic Sans MS"/>
                <a:ea typeface="Comic Sans MS"/>
                <a:cs typeface="Comic Sans MS"/>
                <a:sym typeface="Comic Sans MS"/>
              </a:rPr>
              <a:t>“Een algoritme is een eindige reeks stappen of instructies die een computer geautomatiseerd volgt om een probleem op te lossen, een vraag te beantwoorden of een beslissing te nemen.”</a:t>
            </a:r>
            <a:endParaRPr sz="1700">
              <a:solidFill>
                <a:schemeClr val="dk2"/>
              </a:solidFill>
              <a:latin typeface="Comic Sans MS"/>
              <a:ea typeface="Comic Sans MS"/>
              <a:cs typeface="Comic Sans MS"/>
              <a:sym typeface="Comic Sans MS"/>
            </a:endParaRPr>
          </a:p>
          <a:p>
            <a:pPr indent="0" lvl="0" marL="0" rtl="0" algn="ctr">
              <a:spcBef>
                <a:spcPts val="0"/>
              </a:spcBef>
              <a:spcAft>
                <a:spcPts val="0"/>
              </a:spcAft>
              <a:buNone/>
            </a:pPr>
            <a:r>
              <a:t/>
            </a:r>
            <a:endParaRPr sz="1700">
              <a:solidFill>
                <a:schemeClr val="dk2"/>
              </a:solidFill>
              <a:latin typeface="Comic Sans MS"/>
              <a:ea typeface="Comic Sans MS"/>
              <a:cs typeface="Comic Sans MS"/>
              <a:sym typeface="Comic Sans MS"/>
            </a:endParaRPr>
          </a:p>
        </p:txBody>
      </p:sp>
      <p:sp>
        <p:nvSpPr>
          <p:cNvPr id="82" name="Google Shape;82;p16"/>
          <p:cNvSpPr txBox="1"/>
          <p:nvPr/>
        </p:nvSpPr>
        <p:spPr>
          <a:xfrm>
            <a:off x="408025" y="3447525"/>
            <a:ext cx="8213100" cy="1037100"/>
          </a:xfrm>
          <a:prstGeom prst="rect">
            <a:avLst/>
          </a:prstGeom>
          <a:noFill/>
          <a:ln cap="flat" cmpd="sng" w="9525">
            <a:solidFill>
              <a:srgbClr val="FF0000"/>
            </a:solidFill>
            <a:prstDash val="solid"/>
            <a:round/>
            <a:headEnd len="sm" w="sm" type="none"/>
            <a:tailEnd len="sm" w="sm" type="none"/>
          </a:ln>
        </p:spPr>
        <p:txBody>
          <a:bodyPr anchorCtr="0" anchor="t" bIns="91425" lIns="91425" spcFirstLastPara="1" rIns="91425" wrap="square" tIns="91425">
            <a:noAutofit/>
          </a:bodyPr>
          <a:lstStyle/>
          <a:p>
            <a:pPr indent="-342900" lvl="0" marL="457200" rtl="0" algn="l">
              <a:spcBef>
                <a:spcPts val="0"/>
              </a:spcBef>
              <a:spcAft>
                <a:spcPts val="0"/>
              </a:spcAft>
              <a:buClr>
                <a:schemeClr val="dk2"/>
              </a:buClr>
              <a:buSzPts val="1800"/>
              <a:buAutoNum type="arabicParenR"/>
            </a:pPr>
            <a:r>
              <a:rPr lang="nl" sz="1800">
                <a:solidFill>
                  <a:schemeClr val="dk2"/>
                </a:solidFill>
              </a:rPr>
              <a:t>Eindig: De instructie komen tot een einde</a:t>
            </a:r>
            <a:endParaRPr sz="1800">
              <a:solidFill>
                <a:schemeClr val="dk2"/>
              </a:solidFill>
            </a:endParaRPr>
          </a:p>
          <a:p>
            <a:pPr indent="-342900" lvl="0" marL="457200" rtl="0" algn="l">
              <a:spcBef>
                <a:spcPts val="0"/>
              </a:spcBef>
              <a:spcAft>
                <a:spcPts val="0"/>
              </a:spcAft>
              <a:buClr>
                <a:schemeClr val="dk2"/>
              </a:buClr>
              <a:buSzPts val="1800"/>
              <a:buAutoNum type="arabicParenR"/>
            </a:pPr>
            <a:r>
              <a:rPr lang="nl" sz="1800">
                <a:solidFill>
                  <a:schemeClr val="dk2"/>
                </a:solidFill>
              </a:rPr>
              <a:t>Stapsgewijs: Instructies moeten in de juiste volgorde uitgevoerd worden</a:t>
            </a:r>
            <a:endParaRPr sz="1800">
              <a:solidFill>
                <a:schemeClr val="dk2"/>
              </a:solidFill>
            </a:endParaRPr>
          </a:p>
          <a:p>
            <a:pPr indent="-342900" lvl="0" marL="457200" rtl="0" algn="l">
              <a:spcBef>
                <a:spcPts val="0"/>
              </a:spcBef>
              <a:spcAft>
                <a:spcPts val="0"/>
              </a:spcAft>
              <a:buClr>
                <a:schemeClr val="dk2"/>
              </a:buClr>
              <a:buSzPts val="1800"/>
              <a:buAutoNum type="arabicParenR"/>
            </a:pPr>
            <a:r>
              <a:rPr lang="nl" sz="1800">
                <a:solidFill>
                  <a:schemeClr val="dk2"/>
                </a:solidFill>
              </a:rPr>
              <a:t>Doelgericht: Het lost een probleem op of voert een taak uit</a:t>
            </a:r>
            <a:endParaRPr sz="1800">
              <a:solidFill>
                <a:schemeClr val="dk2"/>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Voorbeelden van algoritmes</a:t>
            </a:r>
            <a:endParaRPr/>
          </a:p>
        </p:txBody>
      </p:sp>
      <p:sp>
        <p:nvSpPr>
          <p:cNvPr id="88" name="Google Shape;88;p17"/>
          <p:cNvSpPr txBox="1"/>
          <p:nvPr>
            <p:ph idx="1" type="body"/>
          </p:nvPr>
        </p:nvSpPr>
        <p:spPr>
          <a:xfrm>
            <a:off x="311700" y="1152475"/>
            <a:ext cx="3828900" cy="34605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nl"/>
              <a:t>Recepten</a:t>
            </a:r>
            <a:endParaRPr/>
          </a:p>
          <a:p>
            <a:pPr indent="-342900" lvl="0" marL="457200" rtl="0" algn="l">
              <a:spcBef>
                <a:spcPts val="0"/>
              </a:spcBef>
              <a:spcAft>
                <a:spcPts val="0"/>
              </a:spcAft>
              <a:buSzPts val="1800"/>
              <a:buChar char="●"/>
            </a:pPr>
            <a:r>
              <a:rPr lang="nl"/>
              <a:t>Routeplanner</a:t>
            </a:r>
            <a:endParaRPr/>
          </a:p>
          <a:p>
            <a:pPr indent="-342900" lvl="0" marL="457200" rtl="0" algn="l">
              <a:spcBef>
                <a:spcPts val="0"/>
              </a:spcBef>
              <a:spcAft>
                <a:spcPts val="0"/>
              </a:spcAft>
              <a:buSzPts val="1800"/>
              <a:buChar char="●"/>
            </a:pPr>
            <a:r>
              <a:rPr lang="nl"/>
              <a:t>Handleiding</a:t>
            </a:r>
            <a:endParaRPr/>
          </a:p>
          <a:p>
            <a:pPr indent="-342900" lvl="0" marL="457200" rtl="0" algn="l">
              <a:spcBef>
                <a:spcPts val="0"/>
              </a:spcBef>
              <a:spcAft>
                <a:spcPts val="0"/>
              </a:spcAft>
              <a:buSzPts val="1800"/>
              <a:buChar char="●"/>
            </a:pPr>
            <a:r>
              <a:rPr lang="nl"/>
              <a:t>Spelregels</a:t>
            </a:r>
            <a:endParaRPr/>
          </a:p>
        </p:txBody>
      </p:sp>
      <p:sp>
        <p:nvSpPr>
          <p:cNvPr id="89" name="Google Shape;89;p17"/>
          <p:cNvSpPr txBox="1"/>
          <p:nvPr/>
        </p:nvSpPr>
        <p:spPr>
          <a:xfrm>
            <a:off x="4311550" y="1152475"/>
            <a:ext cx="4170300" cy="2124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nl" sz="1800">
                <a:solidFill>
                  <a:schemeClr val="dk2"/>
                </a:solidFill>
              </a:rPr>
              <a:t>Vind het grootste getal als algoritme:</a:t>
            </a:r>
            <a:endParaRPr sz="1800">
              <a:solidFill>
                <a:schemeClr val="dk2"/>
              </a:solidFill>
            </a:endParaRPr>
          </a:p>
          <a:p>
            <a:pPr indent="0" lvl="0" marL="0" rtl="0" algn="l">
              <a:spcBef>
                <a:spcPts val="0"/>
              </a:spcBef>
              <a:spcAft>
                <a:spcPts val="0"/>
              </a:spcAft>
              <a:buNone/>
            </a:pPr>
            <a:r>
              <a:t/>
            </a:r>
            <a:endParaRPr sz="1800">
              <a:solidFill>
                <a:schemeClr val="dk2"/>
              </a:solidFill>
            </a:endParaRPr>
          </a:p>
          <a:p>
            <a:pPr indent="0" lvl="0" marL="0" rtl="0" algn="l">
              <a:spcBef>
                <a:spcPts val="0"/>
              </a:spcBef>
              <a:spcAft>
                <a:spcPts val="0"/>
              </a:spcAft>
              <a:buClr>
                <a:schemeClr val="dk1"/>
              </a:buClr>
              <a:buSzPts val="1100"/>
              <a:buFont typeface="Arial"/>
              <a:buNone/>
            </a:pPr>
            <a:r>
              <a:rPr lang="nl" sz="1800">
                <a:solidFill>
                  <a:schemeClr val="dk2"/>
                </a:solidFill>
              </a:rPr>
              <a:t>lees A</a:t>
            </a:r>
            <a:endParaRPr sz="1800">
              <a:solidFill>
                <a:schemeClr val="dk2"/>
              </a:solidFill>
            </a:endParaRPr>
          </a:p>
          <a:p>
            <a:pPr indent="0" lvl="0" marL="0" rtl="0" algn="l">
              <a:spcBef>
                <a:spcPts val="0"/>
              </a:spcBef>
              <a:spcAft>
                <a:spcPts val="0"/>
              </a:spcAft>
              <a:buClr>
                <a:schemeClr val="dk1"/>
              </a:buClr>
              <a:buSzPts val="1100"/>
              <a:buFont typeface="Arial"/>
              <a:buNone/>
            </a:pPr>
            <a:r>
              <a:rPr lang="nl" sz="1800">
                <a:solidFill>
                  <a:schemeClr val="dk2"/>
                </a:solidFill>
              </a:rPr>
              <a:t>lees B</a:t>
            </a:r>
            <a:endParaRPr sz="1800">
              <a:solidFill>
                <a:schemeClr val="dk2"/>
              </a:solidFill>
            </a:endParaRPr>
          </a:p>
          <a:p>
            <a:pPr indent="0" lvl="0" marL="0" rtl="0" algn="l">
              <a:spcBef>
                <a:spcPts val="0"/>
              </a:spcBef>
              <a:spcAft>
                <a:spcPts val="0"/>
              </a:spcAft>
              <a:buClr>
                <a:schemeClr val="dk1"/>
              </a:buClr>
              <a:buSzPts val="1100"/>
              <a:buFont typeface="Arial"/>
              <a:buNone/>
            </a:pPr>
            <a:r>
              <a:rPr lang="nl" sz="1800">
                <a:solidFill>
                  <a:schemeClr val="dk2"/>
                </a:solidFill>
              </a:rPr>
              <a:t>als A &gt; B</a:t>
            </a:r>
            <a:endParaRPr sz="1800">
              <a:solidFill>
                <a:schemeClr val="dk2"/>
              </a:solidFill>
            </a:endParaRPr>
          </a:p>
          <a:p>
            <a:pPr indent="0" lvl="0" marL="0" rtl="0" algn="l">
              <a:spcBef>
                <a:spcPts val="0"/>
              </a:spcBef>
              <a:spcAft>
                <a:spcPts val="0"/>
              </a:spcAft>
              <a:buClr>
                <a:schemeClr val="dk1"/>
              </a:buClr>
              <a:buSzPts val="1100"/>
              <a:buFont typeface="Arial"/>
              <a:buNone/>
            </a:pPr>
            <a:r>
              <a:rPr lang="nl" sz="1800">
                <a:solidFill>
                  <a:schemeClr val="dk2"/>
                </a:solidFill>
              </a:rPr>
              <a:t>print A</a:t>
            </a:r>
            <a:endParaRPr sz="1800">
              <a:solidFill>
                <a:schemeClr val="dk2"/>
              </a:solidFill>
            </a:endParaRPr>
          </a:p>
          <a:p>
            <a:pPr indent="0" lvl="0" marL="0" rtl="0" algn="l">
              <a:spcBef>
                <a:spcPts val="0"/>
              </a:spcBef>
              <a:spcAft>
                <a:spcPts val="0"/>
              </a:spcAft>
              <a:buNone/>
            </a:pPr>
            <a:r>
              <a:rPr lang="nl" sz="1800">
                <a:solidFill>
                  <a:schemeClr val="dk2"/>
                </a:solidFill>
              </a:rPr>
              <a:t>anders print B</a:t>
            </a:r>
            <a:endParaRPr sz="1800">
              <a:solidFill>
                <a:schemeClr val="dk2"/>
              </a:solidFill>
            </a:endParaRPr>
          </a:p>
        </p:txBody>
      </p:sp>
      <p:pic>
        <p:nvPicPr>
          <p:cNvPr id="90" name="Google Shape;90;p17"/>
          <p:cNvPicPr preferRelativeResize="0"/>
          <p:nvPr/>
        </p:nvPicPr>
        <p:blipFill>
          <a:blip r:embed="rId3">
            <a:alphaModFix/>
          </a:blip>
          <a:stretch>
            <a:fillRect/>
          </a:stretch>
        </p:blipFill>
        <p:spPr>
          <a:xfrm>
            <a:off x="2225900" y="3386100"/>
            <a:ext cx="2085651" cy="156222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Maak zelf een algoritme</a:t>
            </a:r>
            <a:endParaRPr/>
          </a:p>
        </p:txBody>
      </p:sp>
      <p:sp>
        <p:nvSpPr>
          <p:cNvPr id="96" name="Google Shape;96;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nl"/>
              <a:t>Bedenk een algoritme waarbij je de klas kan sorteren van groot naar klein als iedereen willekeurig op een rij staat</a:t>
            </a:r>
            <a:endParaRPr/>
          </a:p>
        </p:txBody>
      </p:sp>
      <p:pic>
        <p:nvPicPr>
          <p:cNvPr id="97" name="Google Shape;97;p18"/>
          <p:cNvPicPr preferRelativeResize="0"/>
          <p:nvPr/>
        </p:nvPicPr>
        <p:blipFill>
          <a:blip r:embed="rId3">
            <a:alphaModFix/>
          </a:blip>
          <a:stretch>
            <a:fillRect/>
          </a:stretch>
        </p:blipFill>
        <p:spPr>
          <a:xfrm>
            <a:off x="3564963" y="2228838"/>
            <a:ext cx="1800225" cy="25431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Visuele weergave van </a:t>
            </a:r>
            <a:r>
              <a:rPr lang="nl"/>
              <a:t>algoritmen</a:t>
            </a:r>
            <a:endParaRPr/>
          </a:p>
        </p:txBody>
      </p:sp>
      <p:sp>
        <p:nvSpPr>
          <p:cNvPr id="103" name="Google Shape;103;p19"/>
          <p:cNvSpPr txBox="1"/>
          <p:nvPr>
            <p:ph idx="1" type="body"/>
          </p:nvPr>
        </p:nvSpPr>
        <p:spPr>
          <a:xfrm>
            <a:off x="311700" y="1152475"/>
            <a:ext cx="8520600" cy="5727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nl"/>
              <a:t>Om de stappen van een algoritme zichtbaar te maken gebruiken we flowcharts</a:t>
            </a:r>
            <a:endParaRPr/>
          </a:p>
        </p:txBody>
      </p:sp>
      <p:pic>
        <p:nvPicPr>
          <p:cNvPr id="104" name="Google Shape;104;p19"/>
          <p:cNvPicPr preferRelativeResize="0"/>
          <p:nvPr/>
        </p:nvPicPr>
        <p:blipFill>
          <a:blip r:embed="rId3">
            <a:alphaModFix/>
          </a:blip>
          <a:stretch>
            <a:fillRect/>
          </a:stretch>
        </p:blipFill>
        <p:spPr>
          <a:xfrm>
            <a:off x="5629279" y="1859925"/>
            <a:ext cx="2285950" cy="3101300"/>
          </a:xfrm>
          <a:prstGeom prst="rect">
            <a:avLst/>
          </a:prstGeom>
          <a:noFill/>
          <a:ln cap="flat" cmpd="sng" w="9525">
            <a:solidFill>
              <a:srgbClr val="FF0000"/>
            </a:solidFill>
            <a:prstDash val="solid"/>
            <a:round/>
            <a:headEnd len="sm" w="sm" type="none"/>
            <a:tailEnd len="sm" w="sm" type="none"/>
          </a:ln>
        </p:spPr>
      </p:pic>
      <p:sp>
        <p:nvSpPr>
          <p:cNvPr id="105" name="Google Shape;105;p19"/>
          <p:cNvSpPr txBox="1"/>
          <p:nvPr/>
        </p:nvSpPr>
        <p:spPr>
          <a:xfrm>
            <a:off x="536800" y="1832850"/>
            <a:ext cx="4149000" cy="2876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nl" sz="1800">
                <a:solidFill>
                  <a:schemeClr val="dk2"/>
                </a:solidFill>
              </a:rPr>
              <a:t>Er zijn 3 soorten blokken:</a:t>
            </a:r>
            <a:endParaRPr sz="1800">
              <a:solidFill>
                <a:schemeClr val="dk2"/>
              </a:solidFill>
            </a:endParaRPr>
          </a:p>
          <a:p>
            <a:pPr indent="-342900" lvl="0" marL="457200" rtl="0" algn="l">
              <a:spcBef>
                <a:spcPts val="0"/>
              </a:spcBef>
              <a:spcAft>
                <a:spcPts val="0"/>
              </a:spcAft>
              <a:buClr>
                <a:schemeClr val="dk2"/>
              </a:buClr>
              <a:buSzPts val="1800"/>
              <a:buChar char="●"/>
            </a:pPr>
            <a:r>
              <a:rPr lang="nl" sz="1800">
                <a:solidFill>
                  <a:schemeClr val="dk2"/>
                </a:solidFill>
              </a:rPr>
              <a:t>Start en einde (altijd 1 van beide)</a:t>
            </a:r>
            <a:endParaRPr sz="1800">
              <a:solidFill>
                <a:schemeClr val="dk2"/>
              </a:solidFill>
            </a:endParaRPr>
          </a:p>
          <a:p>
            <a:pPr indent="-342900" lvl="0" marL="457200" rtl="0" algn="l">
              <a:spcBef>
                <a:spcPts val="0"/>
              </a:spcBef>
              <a:spcAft>
                <a:spcPts val="0"/>
              </a:spcAft>
              <a:buClr>
                <a:schemeClr val="dk2"/>
              </a:buClr>
              <a:buSzPts val="1800"/>
              <a:buChar char="●"/>
            </a:pPr>
            <a:r>
              <a:rPr lang="nl" sz="1800">
                <a:solidFill>
                  <a:schemeClr val="dk2"/>
                </a:solidFill>
              </a:rPr>
              <a:t>Stap of actie</a:t>
            </a:r>
            <a:endParaRPr sz="1800">
              <a:solidFill>
                <a:schemeClr val="dk2"/>
              </a:solidFill>
            </a:endParaRPr>
          </a:p>
          <a:p>
            <a:pPr indent="-342900" lvl="0" marL="457200" rtl="0" algn="l">
              <a:spcBef>
                <a:spcPts val="0"/>
              </a:spcBef>
              <a:spcAft>
                <a:spcPts val="0"/>
              </a:spcAft>
              <a:buClr>
                <a:schemeClr val="dk2"/>
              </a:buClr>
              <a:buSzPts val="1800"/>
              <a:buChar char="●"/>
            </a:pPr>
            <a:r>
              <a:rPr lang="nl" sz="1800">
                <a:solidFill>
                  <a:schemeClr val="dk2"/>
                </a:solidFill>
              </a:rPr>
              <a:t>Keuze</a:t>
            </a:r>
            <a:endParaRPr sz="1800">
              <a:solidFill>
                <a:schemeClr val="dk2"/>
              </a:solidFill>
            </a:endParaRPr>
          </a:p>
          <a:p>
            <a:pPr indent="0" lvl="0" marL="0" rtl="0" algn="l">
              <a:spcBef>
                <a:spcPts val="0"/>
              </a:spcBef>
              <a:spcAft>
                <a:spcPts val="0"/>
              </a:spcAft>
              <a:buNone/>
            </a:pPr>
            <a:r>
              <a:t/>
            </a:r>
            <a:endParaRPr sz="1800">
              <a:solidFill>
                <a:schemeClr val="dk2"/>
              </a:solidFill>
            </a:endParaRPr>
          </a:p>
          <a:p>
            <a:pPr indent="0" lvl="0" marL="0" rtl="0" algn="l">
              <a:spcBef>
                <a:spcPts val="0"/>
              </a:spcBef>
              <a:spcAft>
                <a:spcPts val="0"/>
              </a:spcAft>
              <a:buNone/>
            </a:pPr>
            <a:r>
              <a:rPr lang="nl" sz="1800">
                <a:solidFill>
                  <a:schemeClr val="dk2"/>
                </a:solidFill>
              </a:rPr>
              <a:t>Deze worden allemaal verbonden met pijlen (bij keuzes 2 pijlen)</a:t>
            </a:r>
            <a:endParaRPr sz="1800">
              <a:solidFill>
                <a:schemeClr val="dk2"/>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Flowchart voorbeeld</a:t>
            </a:r>
            <a:endParaRPr/>
          </a:p>
        </p:txBody>
      </p:sp>
      <p:sp>
        <p:nvSpPr>
          <p:cNvPr id="111" name="Google Shape;111;p20"/>
          <p:cNvSpPr txBox="1"/>
          <p:nvPr>
            <p:ph idx="1" type="body"/>
          </p:nvPr>
        </p:nvSpPr>
        <p:spPr>
          <a:xfrm>
            <a:off x="311700" y="1152475"/>
            <a:ext cx="5229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nl"/>
              <a:t>Hier zie je een voorbeeld van hoe een flowchart eruit kan zien. In de blokken staat beschreven wat je moet doen. </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nl"/>
              <a:t>Op deze manier kan je goed stap per stap uitvoeren wat er moet gebeuren.</a:t>
            </a:r>
            <a:endParaRPr/>
          </a:p>
        </p:txBody>
      </p:sp>
      <p:pic>
        <p:nvPicPr>
          <p:cNvPr id="112" name="Google Shape;112;p20"/>
          <p:cNvPicPr preferRelativeResize="0"/>
          <p:nvPr/>
        </p:nvPicPr>
        <p:blipFill>
          <a:blip r:embed="rId3">
            <a:alphaModFix/>
          </a:blip>
          <a:stretch>
            <a:fillRect/>
          </a:stretch>
        </p:blipFill>
        <p:spPr>
          <a:xfrm>
            <a:off x="5747175" y="795875"/>
            <a:ext cx="2731400" cy="3820975"/>
          </a:xfrm>
          <a:prstGeom prst="rect">
            <a:avLst/>
          </a:prstGeom>
          <a:noFill/>
          <a:ln cap="flat" cmpd="sng" w="9525">
            <a:solidFill>
              <a:srgbClr val="FF0000"/>
            </a:solidFill>
            <a:prstDash val="solid"/>
            <a:round/>
            <a:headEnd len="sm" w="sm" type="none"/>
            <a:tailEnd len="sm" w="sm" type="none"/>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1"/>
          <p:cNvSpPr txBox="1"/>
          <p:nvPr>
            <p:ph type="title"/>
          </p:nvPr>
        </p:nvSpPr>
        <p:spPr>
          <a:xfrm>
            <a:off x="87125" y="32740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Flowchart voorbeeld: Som van array</a:t>
            </a:r>
            <a:endParaRPr/>
          </a:p>
        </p:txBody>
      </p:sp>
      <p:sp>
        <p:nvSpPr>
          <p:cNvPr id="118" name="Google Shape;118;p21"/>
          <p:cNvSpPr txBox="1"/>
          <p:nvPr>
            <p:ph idx="1" type="body"/>
          </p:nvPr>
        </p:nvSpPr>
        <p:spPr>
          <a:xfrm>
            <a:off x="311700" y="1152475"/>
            <a:ext cx="50157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nl"/>
              <a:t>Dit is een voorbeeld van een algoritme waarbij we de getallen in een array moeten optellen.</a:t>
            </a:r>
            <a:endParaRPr/>
          </a:p>
          <a:p>
            <a:pPr indent="0" lvl="0" marL="0" rtl="0" algn="l">
              <a:spcBef>
                <a:spcPts val="1200"/>
              </a:spcBef>
              <a:spcAft>
                <a:spcPts val="0"/>
              </a:spcAft>
              <a:buNone/>
            </a:pPr>
            <a:r>
              <a:t/>
            </a:r>
            <a:endParaRPr/>
          </a:p>
          <a:p>
            <a:pPr indent="0" lvl="0" marL="0" rtl="0" algn="l">
              <a:spcBef>
                <a:spcPts val="1200"/>
              </a:spcBef>
              <a:spcAft>
                <a:spcPts val="0"/>
              </a:spcAft>
              <a:buNone/>
            </a:pPr>
            <a:r>
              <a:rPr lang="nl"/>
              <a:t>Input: Rij met getallen</a:t>
            </a:r>
            <a:endParaRPr/>
          </a:p>
          <a:p>
            <a:pPr indent="0" lvl="0" marL="0" rtl="0" algn="l">
              <a:spcBef>
                <a:spcPts val="1200"/>
              </a:spcBef>
              <a:spcAft>
                <a:spcPts val="0"/>
              </a:spcAft>
              <a:buNone/>
            </a:pPr>
            <a:r>
              <a:rPr lang="nl"/>
              <a:t>Output: Som van getallen</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nl"/>
              <a:t>Voorbeeld: [10, 2, 5]</a:t>
            </a:r>
            <a:endParaRPr/>
          </a:p>
        </p:txBody>
      </p:sp>
      <p:pic>
        <p:nvPicPr>
          <p:cNvPr id="119" name="Google Shape;119;p21"/>
          <p:cNvPicPr preferRelativeResize="0"/>
          <p:nvPr/>
        </p:nvPicPr>
        <p:blipFill>
          <a:blip r:embed="rId3">
            <a:alphaModFix/>
          </a:blip>
          <a:stretch>
            <a:fillRect/>
          </a:stretch>
        </p:blipFill>
        <p:spPr>
          <a:xfrm>
            <a:off x="5402273" y="445025"/>
            <a:ext cx="3430025" cy="4530925"/>
          </a:xfrm>
          <a:prstGeom prst="rect">
            <a:avLst/>
          </a:prstGeom>
          <a:noFill/>
          <a:ln cap="flat" cmpd="sng" w="9525">
            <a:solidFill>
              <a:srgbClr val="FF0000"/>
            </a:solidFill>
            <a:prstDash val="solid"/>
            <a:round/>
            <a:headEnd len="sm" w="sm" type="none"/>
            <a:tailEnd len="sm" w="sm" type="none"/>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