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Montserrat"/>
      <p:regular r:id="rId15"/>
      <p:bold r:id="rId16"/>
      <p:italic r:id="rId17"/>
      <p:boldItalic r:id="rId18"/>
    </p:embeddedFont>
    <p:embeddedFont>
      <p:font typeface="Lato"/>
      <p:regular r:id="rId19"/>
      <p:bold r:id="rId20"/>
      <p:italic r:id="rId21"/>
      <p:boldItalic r:id="rId22"/>
    </p:embeddedFont>
    <p:embeddedFont>
      <p:font typeface="Roboto Mono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.fntdata"/><Relationship Id="rId22" Type="http://schemas.openxmlformats.org/officeDocument/2006/relationships/font" Target="fonts/Lato-boldItalic.fntdata"/><Relationship Id="rId21" Type="http://schemas.openxmlformats.org/officeDocument/2006/relationships/font" Target="fonts/Lato-italic.fntdata"/><Relationship Id="rId24" Type="http://schemas.openxmlformats.org/officeDocument/2006/relationships/font" Target="fonts/RobotoMono-bold.fntdata"/><Relationship Id="rId23" Type="http://schemas.openxmlformats.org/officeDocument/2006/relationships/font" Target="fonts/RobotoMon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obotoMono-boldItalic.fntdata"/><Relationship Id="rId25" Type="http://schemas.openxmlformats.org/officeDocument/2006/relationships/font" Target="fonts/RobotoMon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font" Target="fonts/Montserrat-regular.fntdata"/><Relationship Id="rId14" Type="http://schemas.openxmlformats.org/officeDocument/2006/relationships/slide" Target="slides/slide9.xml"/><Relationship Id="rId17" Type="http://schemas.openxmlformats.org/officeDocument/2006/relationships/font" Target="fonts/Montserrat-italic.fntdata"/><Relationship Id="rId16" Type="http://schemas.openxmlformats.org/officeDocument/2006/relationships/font" Target="fonts/Montserrat-bold.fntdata"/><Relationship Id="rId19" Type="http://schemas.openxmlformats.org/officeDocument/2006/relationships/font" Target="fonts/Lato-regular.fntdata"/><Relationship Id="rId18" Type="http://schemas.openxmlformats.org/officeDocument/2006/relationships/font" Target="fonts/Montserrat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807a578d94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807a578d94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7c87b857b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7c87b857b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807a578d94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807a578d94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807a578d94_0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3807a578d94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807a578d94_0_1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3807a578d94_0_1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807a578d94_0_1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3807a578d94_0_1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807a578d94_0_2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3807a578d94_0_2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807a578d94_0_2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3807a578d94_0_2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Uitleg: Boxmodel</a:t>
            </a:r>
            <a:endParaRPr/>
          </a:p>
        </p:txBody>
      </p:sp>
      <p:sp>
        <p:nvSpPr>
          <p:cNvPr id="135" name="Google Shape;135;p13"/>
          <p:cNvSpPr txBox="1"/>
          <p:nvPr>
            <p:ph idx="1" type="subTitle"/>
          </p:nvPr>
        </p:nvSpPr>
        <p:spPr>
          <a:xfrm>
            <a:off x="150575" y="4555300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Mnr. Segers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Denk terug aan de sandwich en stambomen</a:t>
            </a:r>
            <a:endParaRPr/>
          </a:p>
        </p:txBody>
      </p:sp>
      <p:sp>
        <p:nvSpPr>
          <p:cNvPr id="141" name="Google Shape;141;p14"/>
          <p:cNvSpPr txBox="1"/>
          <p:nvPr/>
        </p:nvSpPr>
        <p:spPr>
          <a:xfrm>
            <a:off x="1471900" y="1144025"/>
            <a:ext cx="4138500" cy="4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Om te kijken welke tag rond welke andere tag zit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2" name="Google Shape;142;p14"/>
          <p:cNvSpPr txBox="1"/>
          <p:nvPr/>
        </p:nvSpPr>
        <p:spPr>
          <a:xfrm>
            <a:off x="1454075" y="1882075"/>
            <a:ext cx="2999100" cy="28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&lt;!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DOCTYPE</a:t>
            </a:r>
            <a:r>
              <a:rPr lang="nl" sz="1200">
                <a:solidFill>
                  <a:srgbClr val="B392F0"/>
                </a:solidFill>
                <a:latin typeface="Roboto Mono"/>
                <a:ea typeface="Roboto Mono"/>
                <a:cs typeface="Roboto Mono"/>
                <a:sym typeface="Roboto Mono"/>
              </a:rPr>
              <a:t> html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html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head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title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&gt;Mijn pagina&lt;/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title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head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body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&gt;Een paragraaf.&lt;/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ol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li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&gt;Eerste punt&lt;/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li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li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&gt;Tweede punt&lt;/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li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ol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body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46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html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3" name="Google Shape;143;p14"/>
          <p:cNvSpPr txBox="1"/>
          <p:nvPr/>
        </p:nvSpPr>
        <p:spPr>
          <a:xfrm>
            <a:off x="4973175" y="2635725"/>
            <a:ext cx="2999100" cy="7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Stamboom?</a:t>
            </a:r>
            <a:endParaRPr sz="3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4" name="Google Shape;144;p14"/>
          <p:cNvSpPr/>
          <p:nvPr/>
        </p:nvSpPr>
        <p:spPr>
          <a:xfrm>
            <a:off x="5923610" y="2019134"/>
            <a:ext cx="826500" cy="429600"/>
          </a:xfrm>
          <a:prstGeom prst="roundRect">
            <a:avLst>
              <a:gd fmla="val 16667" name="adj"/>
            </a:avLst>
          </a:prstGeom>
          <a:solidFill>
            <a:srgbClr val="1B212C"/>
          </a:solidFill>
          <a:ln cap="flat" cmpd="sng" w="77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4200" lIns="74200" spcFirstLastPara="1" rIns="74200" wrap="square" tIns="74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6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html</a:t>
            </a:r>
            <a:endParaRPr sz="146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5" name="Google Shape;145;p14"/>
          <p:cNvSpPr/>
          <p:nvPr/>
        </p:nvSpPr>
        <p:spPr>
          <a:xfrm>
            <a:off x="5096975" y="2615431"/>
            <a:ext cx="826500" cy="429600"/>
          </a:xfrm>
          <a:prstGeom prst="roundRect">
            <a:avLst>
              <a:gd fmla="val 16667" name="adj"/>
            </a:avLst>
          </a:prstGeom>
          <a:solidFill>
            <a:srgbClr val="1B212C"/>
          </a:solidFill>
          <a:ln cap="flat" cmpd="sng" w="77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4200" lIns="74200" spcFirstLastPara="1" rIns="74200" wrap="square" tIns="74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6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head</a:t>
            </a:r>
            <a:endParaRPr sz="146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6" name="Google Shape;146;p14"/>
          <p:cNvSpPr/>
          <p:nvPr/>
        </p:nvSpPr>
        <p:spPr>
          <a:xfrm>
            <a:off x="6567266" y="2641353"/>
            <a:ext cx="826500" cy="429600"/>
          </a:xfrm>
          <a:prstGeom prst="roundRect">
            <a:avLst>
              <a:gd fmla="val 16667" name="adj"/>
            </a:avLst>
          </a:prstGeom>
          <a:solidFill>
            <a:srgbClr val="1B212C"/>
          </a:solidFill>
          <a:ln cap="flat" cmpd="sng" w="77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4200" lIns="74200" spcFirstLastPara="1" rIns="74200" wrap="square" tIns="74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6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body</a:t>
            </a:r>
            <a:endParaRPr sz="146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7" name="Google Shape;147;p14"/>
          <p:cNvSpPr/>
          <p:nvPr/>
        </p:nvSpPr>
        <p:spPr>
          <a:xfrm>
            <a:off x="5096975" y="3263571"/>
            <a:ext cx="826500" cy="429600"/>
          </a:xfrm>
          <a:prstGeom prst="roundRect">
            <a:avLst>
              <a:gd fmla="val 16667" name="adj"/>
            </a:avLst>
          </a:prstGeom>
          <a:solidFill>
            <a:srgbClr val="1B212C"/>
          </a:solidFill>
          <a:ln cap="flat" cmpd="sng" w="77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4200" lIns="74200" spcFirstLastPara="1" rIns="74200" wrap="square" tIns="74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6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title</a:t>
            </a:r>
            <a:endParaRPr sz="146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8" name="Google Shape;148;p14"/>
          <p:cNvSpPr/>
          <p:nvPr/>
        </p:nvSpPr>
        <p:spPr>
          <a:xfrm>
            <a:off x="6088735" y="3263571"/>
            <a:ext cx="826500" cy="429600"/>
          </a:xfrm>
          <a:prstGeom prst="roundRect">
            <a:avLst>
              <a:gd fmla="val 16667" name="adj"/>
            </a:avLst>
          </a:prstGeom>
          <a:solidFill>
            <a:srgbClr val="1B212C"/>
          </a:solidFill>
          <a:ln cap="flat" cmpd="sng" w="77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4200" lIns="74200" spcFirstLastPara="1" rIns="74200" wrap="square" tIns="74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6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h1</a:t>
            </a:r>
            <a:endParaRPr sz="146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9" name="Google Shape;149;p14"/>
          <p:cNvSpPr/>
          <p:nvPr/>
        </p:nvSpPr>
        <p:spPr>
          <a:xfrm>
            <a:off x="7080494" y="3263571"/>
            <a:ext cx="826500" cy="429600"/>
          </a:xfrm>
          <a:prstGeom prst="roundRect">
            <a:avLst>
              <a:gd fmla="val 16667" name="adj"/>
            </a:avLst>
          </a:prstGeom>
          <a:solidFill>
            <a:srgbClr val="1B212C"/>
          </a:solidFill>
          <a:ln cap="flat" cmpd="sng" w="77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4200" lIns="74200" spcFirstLastPara="1" rIns="74200" wrap="square" tIns="74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6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ol</a:t>
            </a:r>
            <a:endParaRPr sz="146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50" name="Google Shape;150;p14"/>
          <p:cNvCxnSpPr>
            <a:endCxn id="145" idx="0"/>
          </p:cNvCxnSpPr>
          <p:nvPr/>
        </p:nvCxnSpPr>
        <p:spPr>
          <a:xfrm flipH="1">
            <a:off x="5510225" y="2469031"/>
            <a:ext cx="843600" cy="146400"/>
          </a:xfrm>
          <a:prstGeom prst="straightConnector1">
            <a:avLst/>
          </a:prstGeom>
          <a:noFill/>
          <a:ln cap="flat" cmpd="sng" w="7725">
            <a:solidFill>
              <a:srgbClr val="D9D9D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1" name="Google Shape;151;p14"/>
          <p:cNvCxnSpPr>
            <a:stCxn id="144" idx="2"/>
            <a:endCxn id="146" idx="0"/>
          </p:cNvCxnSpPr>
          <p:nvPr/>
        </p:nvCxnSpPr>
        <p:spPr>
          <a:xfrm>
            <a:off x="6336860" y="2448734"/>
            <a:ext cx="643800" cy="192600"/>
          </a:xfrm>
          <a:prstGeom prst="straightConnector1">
            <a:avLst/>
          </a:prstGeom>
          <a:noFill/>
          <a:ln cap="flat" cmpd="sng" w="7725">
            <a:solidFill>
              <a:srgbClr val="D9D9D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2" name="Google Shape;152;p14"/>
          <p:cNvCxnSpPr>
            <a:stCxn id="146" idx="2"/>
            <a:endCxn id="148" idx="0"/>
          </p:cNvCxnSpPr>
          <p:nvPr/>
        </p:nvCxnSpPr>
        <p:spPr>
          <a:xfrm flipH="1">
            <a:off x="6502016" y="3070953"/>
            <a:ext cx="478500" cy="192600"/>
          </a:xfrm>
          <a:prstGeom prst="straightConnector1">
            <a:avLst/>
          </a:prstGeom>
          <a:noFill/>
          <a:ln cap="flat" cmpd="sng" w="7725">
            <a:solidFill>
              <a:srgbClr val="D9D9D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3" name="Google Shape;153;p14"/>
          <p:cNvCxnSpPr>
            <a:stCxn id="146" idx="2"/>
            <a:endCxn id="149" idx="0"/>
          </p:cNvCxnSpPr>
          <p:nvPr/>
        </p:nvCxnSpPr>
        <p:spPr>
          <a:xfrm>
            <a:off x="6980516" y="3070953"/>
            <a:ext cx="513300" cy="192600"/>
          </a:xfrm>
          <a:prstGeom prst="straightConnector1">
            <a:avLst/>
          </a:prstGeom>
          <a:noFill/>
          <a:ln cap="flat" cmpd="sng" w="7725">
            <a:solidFill>
              <a:srgbClr val="D9D9D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4" name="Google Shape;154;p14"/>
          <p:cNvCxnSpPr>
            <a:stCxn id="145" idx="2"/>
            <a:endCxn id="147" idx="0"/>
          </p:cNvCxnSpPr>
          <p:nvPr/>
        </p:nvCxnSpPr>
        <p:spPr>
          <a:xfrm>
            <a:off x="5510225" y="3045031"/>
            <a:ext cx="0" cy="218400"/>
          </a:xfrm>
          <a:prstGeom prst="straightConnector1">
            <a:avLst/>
          </a:prstGeom>
          <a:noFill/>
          <a:ln cap="flat" cmpd="sng" w="7725">
            <a:solidFill>
              <a:srgbClr val="D9D9D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5" name="Google Shape;155;p14"/>
          <p:cNvSpPr/>
          <p:nvPr/>
        </p:nvSpPr>
        <p:spPr>
          <a:xfrm>
            <a:off x="6567272" y="3936721"/>
            <a:ext cx="826500" cy="429600"/>
          </a:xfrm>
          <a:prstGeom prst="roundRect">
            <a:avLst>
              <a:gd fmla="val 16667" name="adj"/>
            </a:avLst>
          </a:prstGeom>
          <a:solidFill>
            <a:srgbClr val="1B212C"/>
          </a:solidFill>
          <a:ln cap="flat" cmpd="sng" w="77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4200" lIns="74200" spcFirstLastPara="1" rIns="74200" wrap="square" tIns="74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6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li</a:t>
            </a:r>
            <a:endParaRPr sz="146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6" name="Google Shape;156;p14"/>
          <p:cNvSpPr/>
          <p:nvPr/>
        </p:nvSpPr>
        <p:spPr>
          <a:xfrm>
            <a:off x="7559032" y="3936721"/>
            <a:ext cx="826500" cy="429600"/>
          </a:xfrm>
          <a:prstGeom prst="roundRect">
            <a:avLst>
              <a:gd fmla="val 16667" name="adj"/>
            </a:avLst>
          </a:prstGeom>
          <a:solidFill>
            <a:srgbClr val="1B212C"/>
          </a:solidFill>
          <a:ln cap="flat" cmpd="sng" w="77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4200" lIns="74200" spcFirstLastPara="1" rIns="74200" wrap="square" tIns="74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6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li</a:t>
            </a:r>
            <a:endParaRPr sz="146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57" name="Google Shape;157;p14"/>
          <p:cNvCxnSpPr>
            <a:endCxn id="155" idx="0"/>
          </p:cNvCxnSpPr>
          <p:nvPr/>
        </p:nvCxnSpPr>
        <p:spPr>
          <a:xfrm flipH="1">
            <a:off x="6980522" y="3744121"/>
            <a:ext cx="478500" cy="192600"/>
          </a:xfrm>
          <a:prstGeom prst="straightConnector1">
            <a:avLst/>
          </a:prstGeom>
          <a:noFill/>
          <a:ln cap="flat" cmpd="sng" w="7725">
            <a:solidFill>
              <a:srgbClr val="D9D9D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8" name="Google Shape;158;p14"/>
          <p:cNvCxnSpPr>
            <a:endCxn id="156" idx="0"/>
          </p:cNvCxnSpPr>
          <p:nvPr/>
        </p:nvCxnSpPr>
        <p:spPr>
          <a:xfrm>
            <a:off x="7458982" y="3744121"/>
            <a:ext cx="513300" cy="192600"/>
          </a:xfrm>
          <a:prstGeom prst="straightConnector1">
            <a:avLst/>
          </a:prstGeom>
          <a:noFill/>
          <a:ln cap="flat" cmpd="sng" w="7725">
            <a:solidFill>
              <a:srgbClr val="D9D9D9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Alle inhoud zit in een onzichtbare doos</a:t>
            </a:r>
            <a:endParaRPr/>
          </a:p>
        </p:txBody>
      </p:sp>
      <p:sp>
        <p:nvSpPr>
          <p:cNvPr id="164" name="Google Shape;164;p15"/>
          <p:cNvSpPr txBox="1"/>
          <p:nvPr/>
        </p:nvSpPr>
        <p:spPr>
          <a:xfrm>
            <a:off x="1407950" y="1253650"/>
            <a:ext cx="3279900" cy="34716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body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5" name="Google Shape;165;p15"/>
          <p:cNvSpPr/>
          <p:nvPr/>
        </p:nvSpPr>
        <p:spPr>
          <a:xfrm>
            <a:off x="6353010" y="1233459"/>
            <a:ext cx="826500" cy="429600"/>
          </a:xfrm>
          <a:prstGeom prst="roundRect">
            <a:avLst>
              <a:gd fmla="val 16667" name="adj"/>
            </a:avLst>
          </a:prstGeom>
          <a:solidFill>
            <a:srgbClr val="1B212C"/>
          </a:solidFill>
          <a:ln cap="flat" cmpd="sng" w="77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4200" lIns="74200" spcFirstLastPara="1" rIns="74200" wrap="square" tIns="74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6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html</a:t>
            </a:r>
            <a:endParaRPr sz="146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6" name="Google Shape;166;p15"/>
          <p:cNvSpPr/>
          <p:nvPr/>
        </p:nvSpPr>
        <p:spPr>
          <a:xfrm>
            <a:off x="5526375" y="1829756"/>
            <a:ext cx="826500" cy="429600"/>
          </a:xfrm>
          <a:prstGeom prst="roundRect">
            <a:avLst>
              <a:gd fmla="val 16667" name="adj"/>
            </a:avLst>
          </a:prstGeom>
          <a:solidFill>
            <a:srgbClr val="1B212C"/>
          </a:solidFill>
          <a:ln cap="flat" cmpd="sng" w="77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4200" lIns="74200" spcFirstLastPara="1" rIns="74200" wrap="square" tIns="74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6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head</a:t>
            </a:r>
            <a:endParaRPr sz="146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7" name="Google Shape;167;p15"/>
          <p:cNvSpPr/>
          <p:nvPr/>
        </p:nvSpPr>
        <p:spPr>
          <a:xfrm>
            <a:off x="6996666" y="1855678"/>
            <a:ext cx="826500" cy="429600"/>
          </a:xfrm>
          <a:prstGeom prst="roundRect">
            <a:avLst>
              <a:gd fmla="val 16667" name="adj"/>
            </a:avLst>
          </a:prstGeom>
          <a:solidFill>
            <a:srgbClr val="1B212C"/>
          </a:solidFill>
          <a:ln cap="flat" cmpd="sng" w="77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4200" lIns="74200" spcFirstLastPara="1" rIns="74200" wrap="square" tIns="74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6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body</a:t>
            </a:r>
            <a:endParaRPr sz="146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8" name="Google Shape;168;p15"/>
          <p:cNvSpPr/>
          <p:nvPr/>
        </p:nvSpPr>
        <p:spPr>
          <a:xfrm>
            <a:off x="5526375" y="2477896"/>
            <a:ext cx="826500" cy="429600"/>
          </a:xfrm>
          <a:prstGeom prst="roundRect">
            <a:avLst>
              <a:gd fmla="val 16667" name="adj"/>
            </a:avLst>
          </a:prstGeom>
          <a:solidFill>
            <a:srgbClr val="1B212C"/>
          </a:solidFill>
          <a:ln cap="flat" cmpd="sng" w="77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4200" lIns="74200" spcFirstLastPara="1" rIns="74200" wrap="square" tIns="74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6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title</a:t>
            </a:r>
            <a:endParaRPr sz="146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9" name="Google Shape;169;p15"/>
          <p:cNvSpPr/>
          <p:nvPr/>
        </p:nvSpPr>
        <p:spPr>
          <a:xfrm>
            <a:off x="6518135" y="2477896"/>
            <a:ext cx="826500" cy="429600"/>
          </a:xfrm>
          <a:prstGeom prst="roundRect">
            <a:avLst>
              <a:gd fmla="val 16667" name="adj"/>
            </a:avLst>
          </a:prstGeom>
          <a:solidFill>
            <a:srgbClr val="1B212C"/>
          </a:solidFill>
          <a:ln cap="flat" cmpd="sng" w="77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4200" lIns="74200" spcFirstLastPara="1" rIns="74200" wrap="square" tIns="74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6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h1</a:t>
            </a:r>
            <a:endParaRPr sz="146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0" name="Google Shape;170;p15"/>
          <p:cNvSpPr/>
          <p:nvPr/>
        </p:nvSpPr>
        <p:spPr>
          <a:xfrm>
            <a:off x="7509894" y="2477896"/>
            <a:ext cx="826500" cy="429600"/>
          </a:xfrm>
          <a:prstGeom prst="roundRect">
            <a:avLst>
              <a:gd fmla="val 16667" name="adj"/>
            </a:avLst>
          </a:prstGeom>
          <a:solidFill>
            <a:srgbClr val="1B212C"/>
          </a:solidFill>
          <a:ln cap="flat" cmpd="sng" w="77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4200" lIns="74200" spcFirstLastPara="1" rIns="74200" wrap="square" tIns="74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6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ol</a:t>
            </a:r>
            <a:endParaRPr sz="146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71" name="Google Shape;171;p15"/>
          <p:cNvCxnSpPr>
            <a:endCxn id="166" idx="0"/>
          </p:cNvCxnSpPr>
          <p:nvPr/>
        </p:nvCxnSpPr>
        <p:spPr>
          <a:xfrm flipH="1">
            <a:off x="5939625" y="1683356"/>
            <a:ext cx="843600" cy="146400"/>
          </a:xfrm>
          <a:prstGeom prst="straightConnector1">
            <a:avLst/>
          </a:prstGeom>
          <a:noFill/>
          <a:ln cap="flat" cmpd="sng" w="7725">
            <a:solidFill>
              <a:srgbClr val="D9D9D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2" name="Google Shape;172;p15"/>
          <p:cNvCxnSpPr>
            <a:stCxn id="165" idx="2"/>
            <a:endCxn id="167" idx="0"/>
          </p:cNvCxnSpPr>
          <p:nvPr/>
        </p:nvCxnSpPr>
        <p:spPr>
          <a:xfrm>
            <a:off x="6766260" y="1663059"/>
            <a:ext cx="643800" cy="192600"/>
          </a:xfrm>
          <a:prstGeom prst="straightConnector1">
            <a:avLst/>
          </a:prstGeom>
          <a:noFill/>
          <a:ln cap="flat" cmpd="sng" w="7725">
            <a:solidFill>
              <a:srgbClr val="D9D9D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3" name="Google Shape;173;p15"/>
          <p:cNvCxnSpPr>
            <a:stCxn id="167" idx="2"/>
            <a:endCxn id="169" idx="0"/>
          </p:cNvCxnSpPr>
          <p:nvPr/>
        </p:nvCxnSpPr>
        <p:spPr>
          <a:xfrm flipH="1">
            <a:off x="6931416" y="2285278"/>
            <a:ext cx="478500" cy="192600"/>
          </a:xfrm>
          <a:prstGeom prst="straightConnector1">
            <a:avLst/>
          </a:prstGeom>
          <a:noFill/>
          <a:ln cap="flat" cmpd="sng" w="7725">
            <a:solidFill>
              <a:srgbClr val="D9D9D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4" name="Google Shape;174;p15"/>
          <p:cNvCxnSpPr>
            <a:stCxn id="167" idx="2"/>
            <a:endCxn id="170" idx="0"/>
          </p:cNvCxnSpPr>
          <p:nvPr/>
        </p:nvCxnSpPr>
        <p:spPr>
          <a:xfrm>
            <a:off x="7409916" y="2285278"/>
            <a:ext cx="513300" cy="192600"/>
          </a:xfrm>
          <a:prstGeom prst="straightConnector1">
            <a:avLst/>
          </a:prstGeom>
          <a:noFill/>
          <a:ln cap="flat" cmpd="sng" w="7725">
            <a:solidFill>
              <a:srgbClr val="D9D9D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5" name="Google Shape;175;p15"/>
          <p:cNvCxnSpPr>
            <a:stCxn id="166" idx="2"/>
            <a:endCxn id="168" idx="0"/>
          </p:cNvCxnSpPr>
          <p:nvPr/>
        </p:nvCxnSpPr>
        <p:spPr>
          <a:xfrm>
            <a:off x="5939625" y="2259356"/>
            <a:ext cx="0" cy="218400"/>
          </a:xfrm>
          <a:prstGeom prst="straightConnector1">
            <a:avLst/>
          </a:prstGeom>
          <a:noFill/>
          <a:ln cap="flat" cmpd="sng" w="7725">
            <a:solidFill>
              <a:srgbClr val="D9D9D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6" name="Google Shape;176;p15"/>
          <p:cNvSpPr txBox="1"/>
          <p:nvPr/>
        </p:nvSpPr>
        <p:spPr>
          <a:xfrm>
            <a:off x="1535850" y="1351225"/>
            <a:ext cx="3036300" cy="4296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h1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7" name="Google Shape;177;p15"/>
          <p:cNvSpPr txBox="1"/>
          <p:nvPr/>
        </p:nvSpPr>
        <p:spPr>
          <a:xfrm>
            <a:off x="1529750" y="1855675"/>
            <a:ext cx="3036300" cy="15540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ol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8" name="Google Shape;178;p15"/>
          <p:cNvSpPr txBox="1"/>
          <p:nvPr/>
        </p:nvSpPr>
        <p:spPr>
          <a:xfrm>
            <a:off x="5250325" y="3692925"/>
            <a:ext cx="3362100" cy="7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Elk element is een box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Elke box zit in de box van zijn parent op </a:t>
            </a: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volgorde</a:t>
            </a: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van de HTML code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9" name="Google Shape;179;p15"/>
          <p:cNvSpPr/>
          <p:nvPr/>
        </p:nvSpPr>
        <p:spPr>
          <a:xfrm>
            <a:off x="6996672" y="3151046"/>
            <a:ext cx="826500" cy="429600"/>
          </a:xfrm>
          <a:prstGeom prst="roundRect">
            <a:avLst>
              <a:gd fmla="val 16667" name="adj"/>
            </a:avLst>
          </a:prstGeom>
          <a:solidFill>
            <a:srgbClr val="1B212C"/>
          </a:solidFill>
          <a:ln cap="flat" cmpd="sng" w="77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4200" lIns="74200" spcFirstLastPara="1" rIns="74200" wrap="square" tIns="74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6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li</a:t>
            </a:r>
            <a:endParaRPr sz="146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0" name="Google Shape;180;p15"/>
          <p:cNvSpPr/>
          <p:nvPr/>
        </p:nvSpPr>
        <p:spPr>
          <a:xfrm>
            <a:off x="7988432" y="3151046"/>
            <a:ext cx="826500" cy="429600"/>
          </a:xfrm>
          <a:prstGeom prst="roundRect">
            <a:avLst>
              <a:gd fmla="val 16667" name="adj"/>
            </a:avLst>
          </a:prstGeom>
          <a:solidFill>
            <a:srgbClr val="1B212C"/>
          </a:solidFill>
          <a:ln cap="flat" cmpd="sng" w="77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4200" lIns="74200" spcFirstLastPara="1" rIns="74200" wrap="square" tIns="74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6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li</a:t>
            </a:r>
            <a:endParaRPr sz="146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81" name="Google Shape;181;p15"/>
          <p:cNvCxnSpPr>
            <a:endCxn id="179" idx="0"/>
          </p:cNvCxnSpPr>
          <p:nvPr/>
        </p:nvCxnSpPr>
        <p:spPr>
          <a:xfrm flipH="1">
            <a:off x="7409922" y="2958446"/>
            <a:ext cx="478500" cy="192600"/>
          </a:xfrm>
          <a:prstGeom prst="straightConnector1">
            <a:avLst/>
          </a:prstGeom>
          <a:noFill/>
          <a:ln cap="flat" cmpd="sng" w="7725">
            <a:solidFill>
              <a:srgbClr val="D9D9D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2" name="Google Shape;182;p15"/>
          <p:cNvCxnSpPr>
            <a:endCxn id="180" idx="0"/>
          </p:cNvCxnSpPr>
          <p:nvPr/>
        </p:nvCxnSpPr>
        <p:spPr>
          <a:xfrm>
            <a:off x="7888382" y="2958446"/>
            <a:ext cx="513300" cy="192600"/>
          </a:xfrm>
          <a:prstGeom prst="straightConnector1">
            <a:avLst/>
          </a:prstGeom>
          <a:noFill/>
          <a:ln cap="flat" cmpd="sng" w="7725">
            <a:solidFill>
              <a:srgbClr val="D9D9D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83" name="Google Shape;183;p15"/>
          <p:cNvSpPr txBox="1"/>
          <p:nvPr/>
        </p:nvSpPr>
        <p:spPr>
          <a:xfrm>
            <a:off x="1618075" y="1914750"/>
            <a:ext cx="2851200" cy="4296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li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4" name="Google Shape;184;p15"/>
          <p:cNvSpPr txBox="1"/>
          <p:nvPr/>
        </p:nvSpPr>
        <p:spPr>
          <a:xfrm>
            <a:off x="1618125" y="2417875"/>
            <a:ext cx="2851200" cy="4296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li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Inline en block elementen</a:t>
            </a:r>
            <a:endParaRPr/>
          </a:p>
        </p:txBody>
      </p:sp>
      <p:sp>
        <p:nvSpPr>
          <p:cNvPr id="190" name="Google Shape;190;p16"/>
          <p:cNvSpPr txBox="1"/>
          <p:nvPr/>
        </p:nvSpPr>
        <p:spPr>
          <a:xfrm>
            <a:off x="1287325" y="2112425"/>
            <a:ext cx="3279900" cy="26037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body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1" name="Google Shape;191;p16"/>
          <p:cNvSpPr txBox="1"/>
          <p:nvPr/>
        </p:nvSpPr>
        <p:spPr>
          <a:xfrm>
            <a:off x="1415225" y="2185606"/>
            <a:ext cx="3036300" cy="3222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h1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2" name="Google Shape;192;p16"/>
          <p:cNvSpPr txBox="1"/>
          <p:nvPr/>
        </p:nvSpPr>
        <p:spPr>
          <a:xfrm>
            <a:off x="1409125" y="2563944"/>
            <a:ext cx="3036300" cy="3222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3" name="Google Shape;193;p16"/>
          <p:cNvSpPr txBox="1"/>
          <p:nvPr/>
        </p:nvSpPr>
        <p:spPr>
          <a:xfrm>
            <a:off x="5066675" y="2112425"/>
            <a:ext cx="3279900" cy="26037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body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4" name="Google Shape;194;p16"/>
          <p:cNvSpPr txBox="1"/>
          <p:nvPr/>
        </p:nvSpPr>
        <p:spPr>
          <a:xfrm>
            <a:off x="5194575" y="2185600"/>
            <a:ext cx="870900" cy="3222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5" name="Google Shape;195;p16"/>
          <p:cNvSpPr txBox="1"/>
          <p:nvPr/>
        </p:nvSpPr>
        <p:spPr>
          <a:xfrm>
            <a:off x="6138550" y="2185600"/>
            <a:ext cx="968400" cy="3222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strong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6" name="Google Shape;196;p16"/>
          <p:cNvSpPr txBox="1"/>
          <p:nvPr/>
        </p:nvSpPr>
        <p:spPr>
          <a:xfrm>
            <a:off x="1342775" y="1150888"/>
            <a:ext cx="3346800" cy="5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Block elementen: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7" name="Google Shape;197;p16"/>
          <p:cNvSpPr txBox="1"/>
          <p:nvPr/>
        </p:nvSpPr>
        <p:spPr>
          <a:xfrm>
            <a:off x="4964675" y="1150875"/>
            <a:ext cx="3346800" cy="5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Inline </a:t>
            </a: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elementen: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8" name="Google Shape;198;p16"/>
          <p:cNvSpPr txBox="1"/>
          <p:nvPr/>
        </p:nvSpPr>
        <p:spPr>
          <a:xfrm>
            <a:off x="7250225" y="2185600"/>
            <a:ext cx="968400" cy="3222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em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9" name="Google Shape;199;p16"/>
          <p:cNvSpPr txBox="1"/>
          <p:nvPr/>
        </p:nvSpPr>
        <p:spPr>
          <a:xfrm>
            <a:off x="5194575" y="2563950"/>
            <a:ext cx="870900" cy="3222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img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0" name="Google Shape;200;p16"/>
          <p:cNvSpPr txBox="1"/>
          <p:nvPr/>
        </p:nvSpPr>
        <p:spPr>
          <a:xfrm>
            <a:off x="1409125" y="2942294"/>
            <a:ext cx="3036300" cy="3222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h1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1" name="Google Shape;201;p16"/>
          <p:cNvSpPr txBox="1"/>
          <p:nvPr/>
        </p:nvSpPr>
        <p:spPr>
          <a:xfrm>
            <a:off x="1827925" y="1447488"/>
            <a:ext cx="2704200" cy="5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Neemt standaard de volledige breedte van de parent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2" name="Google Shape;202;p16"/>
          <p:cNvSpPr txBox="1"/>
          <p:nvPr/>
        </p:nvSpPr>
        <p:spPr>
          <a:xfrm>
            <a:off x="5479325" y="1447475"/>
            <a:ext cx="2704200" cy="5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Neemt alleen zoveel ruimte als het element nodig heeft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3" name="Google Shape;203;p16"/>
          <p:cNvSpPr txBox="1"/>
          <p:nvPr/>
        </p:nvSpPr>
        <p:spPr>
          <a:xfrm>
            <a:off x="5724125" y="274225"/>
            <a:ext cx="3346800" cy="5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AutoNum type="arabicParenR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Welke tags ken je?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AutoNum type="arabicParenR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Bij welke categorie </a:t>
            </a: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behoren</a:t>
            </a: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ze?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Opdracht: Combinatie van Block en Inline</a:t>
            </a:r>
            <a:endParaRPr/>
          </a:p>
        </p:txBody>
      </p:sp>
      <p:sp>
        <p:nvSpPr>
          <p:cNvPr id="209" name="Google Shape;209;p17"/>
          <p:cNvSpPr txBox="1"/>
          <p:nvPr/>
        </p:nvSpPr>
        <p:spPr>
          <a:xfrm>
            <a:off x="1297500" y="1089400"/>
            <a:ext cx="7236300" cy="5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Teken van volgende code hoe de boxen in elkaar zouden zitten.  Tip: Elke tag heeft een box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10" name="Google Shape;210;p17"/>
          <p:cNvSpPr txBox="1"/>
          <p:nvPr/>
        </p:nvSpPr>
        <p:spPr>
          <a:xfrm>
            <a:off x="1362250" y="1600600"/>
            <a:ext cx="7107600" cy="305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&lt;!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DOCTYPE</a:t>
            </a:r>
            <a:r>
              <a:rPr lang="nl" sz="1200">
                <a:solidFill>
                  <a:srgbClr val="B392F0"/>
                </a:solidFill>
                <a:latin typeface="Roboto Mono"/>
                <a:ea typeface="Roboto Mono"/>
                <a:cs typeface="Roboto Mono"/>
                <a:sym typeface="Roboto Mono"/>
              </a:rPr>
              <a:t> html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html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...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body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&gt;Een paragraaf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a</a:t>
            </a:r>
            <a:r>
              <a:rPr lang="nl" sz="1200">
                <a:solidFill>
                  <a:srgbClr val="B392F0"/>
                </a:solidFill>
                <a:latin typeface="Roboto Mono"/>
                <a:ea typeface="Roboto Mono"/>
                <a:cs typeface="Roboto Mono"/>
                <a:sym typeface="Roboto Mono"/>
              </a:rPr>
              <a:t> href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nl" sz="1200">
                <a:solidFill>
                  <a:srgbClr val="9ECBFF"/>
                </a:solidFill>
                <a:latin typeface="Roboto Mono"/>
                <a:ea typeface="Roboto Mono"/>
                <a:cs typeface="Roboto Mono"/>
                <a:sym typeface="Roboto Mono"/>
              </a:rPr>
              <a:t>"..."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 met link 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a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 is hier. 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img</a:t>
            </a:r>
            <a:r>
              <a:rPr lang="nl" sz="1200">
                <a:solidFill>
                  <a:srgbClr val="B392F0"/>
                </a:solidFill>
                <a:latin typeface="Roboto Mono"/>
                <a:ea typeface="Roboto Mono"/>
                <a:cs typeface="Roboto Mono"/>
                <a:sym typeface="Roboto Mono"/>
              </a:rPr>
              <a:t> src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nl" sz="1200">
                <a:solidFill>
                  <a:srgbClr val="9ECBFF"/>
                </a:solidFill>
                <a:latin typeface="Roboto Mono"/>
                <a:ea typeface="Roboto Mono"/>
                <a:cs typeface="Roboto Mono"/>
                <a:sym typeface="Roboto Mono"/>
              </a:rPr>
              <a:t>"..."</a:t>
            </a:r>
            <a:r>
              <a:rPr lang="nl" sz="1200">
                <a:solidFill>
                  <a:srgbClr val="B392F0"/>
                </a:solidFill>
                <a:latin typeface="Roboto Mono"/>
                <a:ea typeface="Roboto Mono"/>
                <a:cs typeface="Roboto Mono"/>
                <a:sym typeface="Roboto Mono"/>
              </a:rPr>
              <a:t> alt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nl" sz="1200">
                <a:solidFill>
                  <a:srgbClr val="9ECBFF"/>
                </a:solidFill>
                <a:latin typeface="Roboto Mono"/>
                <a:ea typeface="Roboto Mono"/>
                <a:cs typeface="Roboto Mono"/>
                <a:sym typeface="Roboto Mono"/>
              </a:rPr>
              <a:t>"..."</a:t>
            </a:r>
            <a:r>
              <a:rPr lang="nl" sz="1200">
                <a:solidFill>
                  <a:srgbClr val="B392F0"/>
                </a:solidFill>
                <a:latin typeface="Roboto Mono"/>
                <a:ea typeface="Roboto Mono"/>
                <a:cs typeface="Roboto Mono"/>
                <a:sym typeface="Roboto Mono"/>
              </a:rPr>
              <a:t>  style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nl" sz="1200">
                <a:solidFill>
                  <a:srgbClr val="9ECBFF"/>
                </a:solidFill>
                <a:latin typeface="Roboto Mono"/>
                <a:ea typeface="Roboto Mono"/>
                <a:cs typeface="Roboto Mono"/>
                <a:sym typeface="Roboto Mono"/>
              </a:rPr>
              <a:t>"width:50%; height:auto;"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&gt;Een paragraaf. 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ol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li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&gt;Eerste punt&lt;/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li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li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&gt;Tweede punt&lt;/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li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ul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  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li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 Een extra sub punt 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li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  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ul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ol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body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html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Onderdelen van één box</a:t>
            </a:r>
            <a:endParaRPr/>
          </a:p>
        </p:txBody>
      </p:sp>
      <p:sp>
        <p:nvSpPr>
          <p:cNvPr id="216" name="Google Shape;216;p18"/>
          <p:cNvSpPr txBox="1"/>
          <p:nvPr/>
        </p:nvSpPr>
        <p:spPr>
          <a:xfrm>
            <a:off x="1260950" y="915800"/>
            <a:ext cx="72363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Elke box bestaat uit 4 onderdelen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○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Content: Inhoud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○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Padding: afstand tussen de inhoud en border/rand van de box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○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Border: rand van de content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○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Margin: afstand tussen de boxen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17" name="Google Shape;21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800" y="2325025"/>
            <a:ext cx="3163125" cy="1955525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18"/>
          <p:cNvSpPr txBox="1"/>
          <p:nvPr/>
        </p:nvSpPr>
        <p:spPr>
          <a:xfrm>
            <a:off x="1128800" y="4569975"/>
            <a:ext cx="7500600" cy="4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Wat is het verschil tussen padding en margin als er geen border-style is?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19" name="Google Shape;219;p18"/>
          <p:cNvSpPr txBox="1"/>
          <p:nvPr/>
        </p:nvSpPr>
        <p:spPr>
          <a:xfrm>
            <a:off x="3947700" y="2102250"/>
            <a:ext cx="5134500" cy="179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0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h1 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{</a:t>
            </a:r>
            <a:endParaRPr sz="10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000">
                <a:solidFill>
                  <a:srgbClr val="6A737D"/>
                </a:solidFill>
                <a:latin typeface="Roboto Mono"/>
                <a:ea typeface="Roboto Mono"/>
                <a:cs typeface="Roboto Mono"/>
                <a:sym typeface="Roboto Mono"/>
              </a:rPr>
              <a:t>    /* Voorbeeld margin en padding */</a:t>
            </a:r>
            <a:endParaRPr sz="10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  margin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nl" sz="1000">
                <a:solidFill>
                  <a:srgbClr val="F97583"/>
                </a:solidFill>
                <a:latin typeface="Roboto Mono"/>
                <a:ea typeface="Roboto Mono"/>
                <a:cs typeface="Roboto Mono"/>
                <a:sym typeface="Roboto Mono"/>
              </a:rPr>
              <a:t>px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 </a:t>
            </a:r>
            <a:r>
              <a:rPr lang="nl" sz="1000">
                <a:solidFill>
                  <a:srgbClr val="6A737D"/>
                </a:solidFill>
                <a:latin typeface="Roboto Mono"/>
                <a:ea typeface="Roboto Mono"/>
                <a:cs typeface="Roboto Mono"/>
                <a:sym typeface="Roboto Mono"/>
              </a:rPr>
              <a:t>/* Overall 10 pixels margin rond */</a:t>
            </a:r>
            <a:endParaRPr sz="10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  padding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nl" sz="1000">
                <a:solidFill>
                  <a:srgbClr val="F97583"/>
                </a:solidFill>
                <a:latin typeface="Roboto Mono"/>
                <a:ea typeface="Roboto Mono"/>
                <a:cs typeface="Roboto Mono"/>
                <a:sym typeface="Roboto Mono"/>
              </a:rPr>
              <a:t>px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 </a:t>
            </a:r>
            <a:r>
              <a:rPr lang="nl" sz="1000">
                <a:solidFill>
                  <a:srgbClr val="6A737D"/>
                </a:solidFill>
                <a:latin typeface="Roboto Mono"/>
                <a:ea typeface="Roboto Mono"/>
                <a:cs typeface="Roboto Mono"/>
                <a:sym typeface="Roboto Mono"/>
              </a:rPr>
              <a:t>/* Overall 10 pixels padding rond */</a:t>
            </a:r>
            <a:endParaRPr sz="10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  margin-top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nl" sz="1000">
                <a:solidFill>
                  <a:srgbClr val="F97583"/>
                </a:solidFill>
                <a:latin typeface="Roboto Mono"/>
                <a:ea typeface="Roboto Mono"/>
                <a:cs typeface="Roboto Mono"/>
                <a:sym typeface="Roboto Mono"/>
              </a:rPr>
              <a:t>px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 </a:t>
            </a:r>
            <a:r>
              <a:rPr lang="nl" sz="1000">
                <a:solidFill>
                  <a:srgbClr val="6A737D"/>
                </a:solidFill>
                <a:latin typeface="Roboto Mono"/>
                <a:ea typeface="Roboto Mono"/>
                <a:cs typeface="Roboto Mono"/>
                <a:sym typeface="Roboto Mono"/>
              </a:rPr>
              <a:t>/* Enkel boven 10 pixels margin */</a:t>
            </a:r>
            <a:endParaRPr sz="10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  padding-bottom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nl" sz="1000">
                <a:solidFill>
                  <a:srgbClr val="F97583"/>
                </a:solidFill>
                <a:latin typeface="Roboto Mono"/>
                <a:ea typeface="Roboto Mono"/>
                <a:cs typeface="Roboto Mono"/>
                <a:sym typeface="Roboto Mono"/>
              </a:rPr>
              <a:t>px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 </a:t>
            </a:r>
            <a:r>
              <a:rPr lang="nl" sz="1000">
                <a:solidFill>
                  <a:srgbClr val="6A737D"/>
                </a:solidFill>
                <a:latin typeface="Roboto Mono"/>
                <a:ea typeface="Roboto Mono"/>
                <a:cs typeface="Roboto Mono"/>
                <a:sym typeface="Roboto Mono"/>
              </a:rPr>
              <a:t>/* Enkel onder 10 pixels padding */</a:t>
            </a:r>
            <a:endParaRPr sz="10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  margin-left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nl" sz="1000">
                <a:solidFill>
                  <a:srgbClr val="F97583"/>
                </a:solidFill>
                <a:latin typeface="Roboto Mono"/>
                <a:ea typeface="Roboto Mono"/>
                <a:cs typeface="Roboto Mono"/>
                <a:sym typeface="Roboto Mono"/>
              </a:rPr>
              <a:t>px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 </a:t>
            </a:r>
            <a:r>
              <a:rPr lang="nl" sz="1000">
                <a:solidFill>
                  <a:srgbClr val="6A737D"/>
                </a:solidFill>
                <a:latin typeface="Roboto Mono"/>
                <a:ea typeface="Roboto Mono"/>
                <a:cs typeface="Roboto Mono"/>
                <a:sym typeface="Roboto Mono"/>
              </a:rPr>
              <a:t>/* Enkel links 10 pixels margin */</a:t>
            </a:r>
            <a:endParaRPr sz="10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  padding-right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nl" sz="1000">
                <a:solidFill>
                  <a:srgbClr val="F97583"/>
                </a:solidFill>
                <a:latin typeface="Roboto Mono"/>
                <a:ea typeface="Roboto Mono"/>
                <a:cs typeface="Roboto Mono"/>
                <a:sym typeface="Roboto Mono"/>
              </a:rPr>
              <a:t>px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 </a:t>
            </a:r>
            <a:r>
              <a:rPr lang="nl" sz="1000">
                <a:solidFill>
                  <a:srgbClr val="6A737D"/>
                </a:solidFill>
                <a:latin typeface="Roboto Mono"/>
                <a:ea typeface="Roboto Mono"/>
                <a:cs typeface="Roboto Mono"/>
                <a:sym typeface="Roboto Mono"/>
              </a:rPr>
              <a:t>/* Enkel rechts 10 pixels padding */</a:t>
            </a:r>
            <a:endParaRPr sz="10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000">
                <a:solidFill>
                  <a:srgbClr val="6A737D"/>
                </a:solidFill>
                <a:latin typeface="Roboto Mono"/>
                <a:ea typeface="Roboto Mono"/>
                <a:cs typeface="Roboto Mono"/>
                <a:sym typeface="Roboto Mono"/>
              </a:rPr>
              <a:t>    /* Voorbeeld border */</a:t>
            </a:r>
            <a:endParaRPr sz="10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  border-style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dotted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</a:t>
            </a:r>
            <a:endParaRPr sz="10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  border-color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purple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</a:t>
            </a:r>
            <a:endParaRPr sz="10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  border-width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0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nl" sz="1000">
                <a:solidFill>
                  <a:srgbClr val="F97583"/>
                </a:solidFill>
                <a:latin typeface="Roboto Mono"/>
                <a:ea typeface="Roboto Mono"/>
                <a:cs typeface="Roboto Mono"/>
                <a:sym typeface="Roboto Mono"/>
              </a:rPr>
              <a:t>px</a:t>
            </a: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</a:t>
            </a:r>
            <a:endParaRPr sz="10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0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0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Tekst naast plaatje</a:t>
            </a:r>
            <a:endParaRPr/>
          </a:p>
        </p:txBody>
      </p:sp>
      <p:sp>
        <p:nvSpPr>
          <p:cNvPr id="225" name="Google Shape;225;p19"/>
          <p:cNvSpPr txBox="1"/>
          <p:nvPr/>
        </p:nvSpPr>
        <p:spPr>
          <a:xfrm>
            <a:off x="1297500" y="1089400"/>
            <a:ext cx="7236300" cy="5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AutoNum type="arabicParenR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Waarom konden we de webpagina onderaan niet krijgen tot nu toe?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26" name="Google Shape;22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4400" y="3152150"/>
            <a:ext cx="1557025" cy="1557025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19"/>
          <p:cNvSpPr txBox="1"/>
          <p:nvPr/>
        </p:nvSpPr>
        <p:spPr>
          <a:xfrm>
            <a:off x="1297500" y="1371800"/>
            <a:ext cx="7236300" cy="5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  2)  	Hoe kunnen we dit oplossen?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28" name="Google Shape;228;p19"/>
          <p:cNvSpPr txBox="1"/>
          <p:nvPr/>
        </p:nvSpPr>
        <p:spPr>
          <a:xfrm>
            <a:off x="4020400" y="3181575"/>
            <a:ext cx="3329100" cy="149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HTML (HyperText Markup Language) is the foundation of every website. It’s not a programming language, but a markup system that tells the browser what content is on the page and how it’s structured. Headings, paragraphs, links, images, buttons—everything starts with HTML.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29" name="Google Shape;229;p19"/>
          <p:cNvSpPr txBox="1"/>
          <p:nvPr/>
        </p:nvSpPr>
        <p:spPr>
          <a:xfrm>
            <a:off x="1837325" y="2733650"/>
            <a:ext cx="55122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Webpagina</a:t>
            </a: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0" name="Google Shape;230;p19"/>
          <p:cNvSpPr txBox="1"/>
          <p:nvPr/>
        </p:nvSpPr>
        <p:spPr>
          <a:xfrm>
            <a:off x="818013" y="1908475"/>
            <a:ext cx="18582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img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  width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50%;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1" name="Google Shape;231;p19"/>
          <p:cNvSpPr/>
          <p:nvPr/>
        </p:nvSpPr>
        <p:spPr>
          <a:xfrm>
            <a:off x="2347713" y="2052250"/>
            <a:ext cx="721800" cy="3849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2" name="Google Shape;232;p19"/>
          <p:cNvSpPr txBox="1"/>
          <p:nvPr/>
        </p:nvSpPr>
        <p:spPr>
          <a:xfrm>
            <a:off x="3120313" y="1900300"/>
            <a:ext cx="18582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img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  width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48%;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3" name="Google Shape;233;p19"/>
          <p:cNvSpPr/>
          <p:nvPr/>
        </p:nvSpPr>
        <p:spPr>
          <a:xfrm>
            <a:off x="1159975" y="1811200"/>
            <a:ext cx="1005000" cy="867000"/>
          </a:xfrm>
          <a:prstGeom prst="mathMultiply">
            <a:avLst>
              <a:gd fmla="val 23520" name="adj1"/>
            </a:avLst>
          </a:prstGeom>
          <a:solidFill>
            <a:srgbClr val="E066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4" name="Google Shape;234;p19"/>
          <p:cNvSpPr/>
          <p:nvPr/>
        </p:nvSpPr>
        <p:spPr>
          <a:xfrm>
            <a:off x="4742913" y="2052238"/>
            <a:ext cx="721800" cy="3849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5" name="Google Shape;235;p19"/>
          <p:cNvSpPr txBox="1"/>
          <p:nvPr/>
        </p:nvSpPr>
        <p:spPr>
          <a:xfrm>
            <a:off x="5653100" y="1900288"/>
            <a:ext cx="18582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img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  width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50%;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6" name="Google Shape;236;p19"/>
          <p:cNvSpPr txBox="1"/>
          <p:nvPr/>
        </p:nvSpPr>
        <p:spPr>
          <a:xfrm>
            <a:off x="7185988" y="1836675"/>
            <a:ext cx="16299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body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  margin: 0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</a:t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  padding: 0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</a:t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0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Vreemde gevallen</a:t>
            </a:r>
            <a:endParaRPr/>
          </a:p>
        </p:txBody>
      </p:sp>
      <p:sp>
        <p:nvSpPr>
          <p:cNvPr id="242" name="Google Shape;242;p20"/>
          <p:cNvSpPr txBox="1"/>
          <p:nvPr/>
        </p:nvSpPr>
        <p:spPr>
          <a:xfrm>
            <a:off x="1297500" y="1089400"/>
            <a:ext cx="7236300" cy="5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AutoNum type="arabicParenR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Voor inline elementen werken verticale padding en margins vreemd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AutoNum type="arabicParenR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Bij twee block </a:t>
            </a: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elementen</a:t>
            </a: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onder elkaar wordt alleen de grootste margin gebruikt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43" name="Google Shape;243;p20"/>
          <p:cNvSpPr txBox="1"/>
          <p:nvPr/>
        </p:nvSpPr>
        <p:spPr>
          <a:xfrm>
            <a:off x="1297500" y="2060550"/>
            <a:ext cx="7236300" cy="5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Oefening: Bereken de afstand tussen de inhoud van de twee paragrafen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44" name="Google Shape;244;p20"/>
          <p:cNvSpPr txBox="1"/>
          <p:nvPr/>
        </p:nvSpPr>
        <p:spPr>
          <a:xfrm>
            <a:off x="4485925" y="2571750"/>
            <a:ext cx="2766900" cy="5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nl" sz="1200">
                <a:solidFill>
                  <a:srgbClr val="B392F0"/>
                </a:solidFill>
                <a:latin typeface="Roboto Mono"/>
                <a:ea typeface="Roboto Mono"/>
                <a:cs typeface="Roboto Mono"/>
                <a:sym typeface="Roboto Mono"/>
              </a:rPr>
              <a:t>class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nl" sz="1200">
                <a:solidFill>
                  <a:srgbClr val="9ECBFF"/>
                </a:solidFill>
                <a:latin typeface="Roboto Mono"/>
                <a:ea typeface="Roboto Mono"/>
                <a:cs typeface="Roboto Mono"/>
                <a:sym typeface="Roboto Mono"/>
              </a:rPr>
              <a:t>"box-a"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 Box A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nl" sz="1200">
                <a:solidFill>
                  <a:srgbClr val="B392F0"/>
                </a:solidFill>
                <a:latin typeface="Roboto Mono"/>
                <a:ea typeface="Roboto Mono"/>
                <a:cs typeface="Roboto Mono"/>
                <a:sym typeface="Roboto Mono"/>
              </a:rPr>
              <a:t>class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nl" sz="1200">
                <a:solidFill>
                  <a:srgbClr val="9ECBFF"/>
                </a:solidFill>
                <a:latin typeface="Roboto Mono"/>
                <a:ea typeface="Roboto Mono"/>
                <a:cs typeface="Roboto Mono"/>
                <a:sym typeface="Roboto Mono"/>
              </a:rPr>
              <a:t>"box-b"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 Box B 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45" name="Google Shape;245;p20"/>
          <p:cNvSpPr txBox="1"/>
          <p:nvPr/>
        </p:nvSpPr>
        <p:spPr>
          <a:xfrm>
            <a:off x="1297500" y="2511500"/>
            <a:ext cx="2766900" cy="25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B392F0"/>
                </a:solidFill>
                <a:latin typeface="Roboto Mono"/>
                <a:ea typeface="Roboto Mono"/>
                <a:cs typeface="Roboto Mono"/>
                <a:sym typeface="Roboto Mono"/>
              </a:rPr>
              <a:t>.box-a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border-style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none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border-width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nl" sz="1200">
                <a:solidFill>
                  <a:srgbClr val="F97583"/>
                </a:solidFill>
                <a:latin typeface="Roboto Mono"/>
                <a:ea typeface="Roboto Mono"/>
                <a:cs typeface="Roboto Mono"/>
                <a:sym typeface="Roboto Mono"/>
              </a:rPr>
              <a:t>px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margin-bottom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30</a:t>
            </a:r>
            <a:r>
              <a:rPr lang="nl" sz="1200">
                <a:solidFill>
                  <a:srgbClr val="F97583"/>
                </a:solidFill>
                <a:latin typeface="Roboto Mono"/>
                <a:ea typeface="Roboto Mono"/>
                <a:cs typeface="Roboto Mono"/>
                <a:sym typeface="Roboto Mono"/>
              </a:rPr>
              <a:t>px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padding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20</a:t>
            </a:r>
            <a:r>
              <a:rPr lang="nl" sz="1200">
                <a:solidFill>
                  <a:srgbClr val="F97583"/>
                </a:solidFill>
                <a:latin typeface="Roboto Mono"/>
                <a:ea typeface="Roboto Mono"/>
                <a:cs typeface="Roboto Mono"/>
                <a:sym typeface="Roboto Mono"/>
              </a:rPr>
              <a:t>px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B392F0"/>
                </a:solidFill>
                <a:latin typeface="Roboto Mono"/>
                <a:ea typeface="Roboto Mono"/>
                <a:cs typeface="Roboto Mono"/>
                <a:sym typeface="Roboto Mono"/>
              </a:rPr>
              <a:t>.box-b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margin-top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nl" sz="1200">
                <a:solidFill>
                  <a:srgbClr val="F97583"/>
                </a:solidFill>
                <a:latin typeface="Roboto Mono"/>
                <a:ea typeface="Roboto Mono"/>
                <a:cs typeface="Roboto Mono"/>
                <a:sym typeface="Roboto Mono"/>
              </a:rPr>
              <a:t>px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  padding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nl" sz="1200">
                <a:solidFill>
                  <a:srgbClr val="79B8FF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nl" sz="1200">
                <a:solidFill>
                  <a:srgbClr val="F97583"/>
                </a:solidFill>
                <a:latin typeface="Roboto Mono"/>
                <a:ea typeface="Roboto Mono"/>
                <a:cs typeface="Roboto Mono"/>
                <a:sym typeface="Roboto Mono"/>
              </a:rPr>
              <a:t>px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1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Span en Div</a:t>
            </a:r>
            <a:endParaRPr/>
          </a:p>
        </p:txBody>
      </p:sp>
      <p:sp>
        <p:nvSpPr>
          <p:cNvPr id="251" name="Google Shape;251;p21"/>
          <p:cNvSpPr txBox="1"/>
          <p:nvPr/>
        </p:nvSpPr>
        <p:spPr>
          <a:xfrm>
            <a:off x="1297500" y="1089400"/>
            <a:ext cx="7236300" cy="32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Soms wil je een tag een aparte stijl geven, hiervoor zagen we classes en id’s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Soms wil je binnen in één tag nog verschillende stijlen. 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Span: Inline element zonder betekenis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</a:pPr>
            <a:r>
              <a:rPr lang="nl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Div: Block element zonder betekenis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52" name="Google Shape;252;p21"/>
          <p:cNvSpPr txBox="1"/>
          <p:nvPr/>
        </p:nvSpPr>
        <p:spPr>
          <a:xfrm>
            <a:off x="1599775" y="2338725"/>
            <a:ext cx="5539800" cy="5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 Stukje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span</a:t>
            </a:r>
            <a:r>
              <a:rPr lang="nl" sz="1200">
                <a:solidFill>
                  <a:srgbClr val="B392F0"/>
                </a:solidFill>
                <a:latin typeface="Roboto Mono"/>
                <a:ea typeface="Roboto Mono"/>
                <a:cs typeface="Roboto Mono"/>
                <a:sym typeface="Roboto Mono"/>
              </a:rPr>
              <a:t> class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nl" sz="1200">
                <a:solidFill>
                  <a:srgbClr val="9ECBFF"/>
                </a:solidFill>
                <a:latin typeface="Roboto Mono"/>
                <a:ea typeface="Roboto Mono"/>
                <a:cs typeface="Roboto Mono"/>
                <a:sym typeface="Roboto Mono"/>
              </a:rPr>
              <a:t>“opvallend”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opmaken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span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 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53" name="Google Shape;253;p21"/>
          <p:cNvSpPr txBox="1"/>
          <p:nvPr/>
        </p:nvSpPr>
        <p:spPr>
          <a:xfrm>
            <a:off x="1703250" y="3002750"/>
            <a:ext cx="5737500" cy="185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body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div</a:t>
            </a:r>
            <a:r>
              <a:rPr lang="nl" sz="1200">
                <a:solidFill>
                  <a:srgbClr val="B392F0"/>
                </a:solidFill>
                <a:latin typeface="Roboto Mono"/>
                <a:ea typeface="Roboto Mono"/>
                <a:cs typeface="Roboto Mono"/>
                <a:sym typeface="Roboto Mono"/>
              </a:rPr>
              <a:t> class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nl" sz="1200">
                <a:solidFill>
                  <a:srgbClr val="9ECBFF"/>
                </a:solidFill>
                <a:latin typeface="Roboto Mono"/>
                <a:ea typeface="Roboto Mono"/>
                <a:cs typeface="Roboto Mono"/>
                <a:sym typeface="Roboto Mono"/>
              </a:rPr>
              <a:t>“halve-breedte”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r>
              <a:rPr lang="nl" sz="12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Dit is de eerste alinea binnen het</a:t>
            </a:r>
            <a:r>
              <a:rPr lang="nl" sz="12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div-element.&lt;/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  &lt;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r>
              <a:rPr lang="nl" sz="12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Dit is de eerste alinea binnen het</a:t>
            </a:r>
            <a:r>
              <a:rPr lang="nl" sz="12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div-element.&lt;/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p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  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div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&lt;/</a:t>
            </a:r>
            <a:r>
              <a:rPr lang="nl" sz="1200">
                <a:solidFill>
                  <a:srgbClr val="85E89D"/>
                </a:solidFill>
                <a:latin typeface="Roboto Mono"/>
                <a:ea typeface="Roboto Mono"/>
                <a:cs typeface="Roboto Mono"/>
                <a:sym typeface="Roboto Mono"/>
              </a:rPr>
              <a:t>body</a:t>
            </a:r>
            <a:r>
              <a:rPr lang="nl" sz="1200">
                <a:solidFill>
                  <a:srgbClr val="E1E4E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E1E4E8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