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Lst>
  <p:sldSz cy="6858000" cx="12192000"/>
  <p:notesSz cx="6858000" cy="9144000"/>
  <p:embeddedFontLst>
    <p:embeddedFont>
      <p:font typeface="Helvetica Neue Light"/>
      <p:regular r:id="rId88"/>
      <p:bold r:id="rId89"/>
      <p:italic r:id="rId90"/>
      <p:boldItalic r:id="rId9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2" roundtripDataSignature="AMtx7mgsjJnYOfw+mHBrP+TQWJsTDo0g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slide" Target="slides/slide82.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88" Type="http://schemas.openxmlformats.org/officeDocument/2006/relationships/font" Target="fonts/HelveticaNeueLight-regular.fntdata"/><Relationship Id="rId43" Type="http://schemas.openxmlformats.org/officeDocument/2006/relationships/slide" Target="slides/slide39.xml"/><Relationship Id="rId87" Type="http://schemas.openxmlformats.org/officeDocument/2006/relationships/slide" Target="slides/slide83.xml"/><Relationship Id="rId46" Type="http://schemas.openxmlformats.org/officeDocument/2006/relationships/slide" Target="slides/slide42.xml"/><Relationship Id="rId45" Type="http://schemas.openxmlformats.org/officeDocument/2006/relationships/slide" Target="slides/slide41.xml"/><Relationship Id="rId89" Type="http://schemas.openxmlformats.org/officeDocument/2006/relationships/font" Target="fonts/HelveticaNeueLight-bold.fntdata"/><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91" Type="http://schemas.openxmlformats.org/officeDocument/2006/relationships/font" Target="fonts/HelveticaNeueLight-boldItalic.fntdata"/><Relationship Id="rId90" Type="http://schemas.openxmlformats.org/officeDocument/2006/relationships/font" Target="fonts/HelveticaNeueLight-italic.fntdata"/><Relationship Id="rId92" Type="http://customschemas.google.com/relationships/presentationmetadata" Target="metadata"/><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82" name="Google Shape;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bdf78de71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3bdf78de71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213" name="Google Shape;21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bf7df0a0d9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3bf7df0a0d9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2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293" name="Google Shape;29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c2e2e9c430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3c2e2e9c430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c2e2e9c43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c2e2e9c43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3c2e2e9c43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c2e2e9c43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c2e2e9c430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3c2e2e9c430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bbd171151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bbd171151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3bbd171151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cabba8da8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cabba8da8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3cabba8da8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c440733ffe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g3c440733ffe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cabba8da83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g3cabba8da8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6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522" name="Google Shape;522;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6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569" name="Google Shape;569;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cabba8da83_2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3cabba8da83_2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g3cabba8da83_2_20: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589" name="Google Shape;589;g3cabba8da83_2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cabba8da83_2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g3cabba8da83_2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4" name="Google Shape;62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1" name="Google Shape;631;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cabba8da83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g3cabba8da83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6" name="Google Shape;646;p7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647" name="Google Shape;647;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6" name="Google Shape;666;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3" name="Google Shape;67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cabba8da83_2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3cabba8da83_2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3cabba8da83_2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2" name="Google Shape;692;p7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21-01-2026</a:t>
            </a:r>
            <a:endParaRPr/>
          </a:p>
        </p:txBody>
      </p:sp>
      <p:sp>
        <p:nvSpPr>
          <p:cNvPr id="693" name="Google Shape;693;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4" name="Google Shape;704;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lik om lesonderdeel te wijzigen">
  <p:cSld name="Klik om lesonderdeel te wijzigen">
    <p:spTree>
      <p:nvGrpSpPr>
        <p:cNvPr id="16" name="Shape 16"/>
        <p:cNvGrpSpPr/>
        <p:nvPr/>
      </p:nvGrpSpPr>
      <p:grpSpPr>
        <a:xfrm>
          <a:off x="0" y="0"/>
          <a:ext cx="0" cy="0"/>
          <a:chOff x="0" y="0"/>
          <a:chExt cx="0" cy="0"/>
        </a:xfrm>
      </p:grpSpPr>
      <p:sp>
        <p:nvSpPr>
          <p:cNvPr id="17" name="Google Shape;17;p8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454C69"/>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81"/>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400"/>
              <a:buNone/>
              <a:defRPr sz="4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6" name="Shape 66"/>
        <p:cNvGrpSpPr/>
        <p:nvPr/>
      </p:nvGrpSpPr>
      <p:grpSpPr>
        <a:xfrm>
          <a:off x="0" y="0"/>
          <a:ext cx="0" cy="0"/>
          <a:chOff x="0" y="0"/>
          <a:chExt cx="0" cy="0"/>
        </a:xfrm>
      </p:grpSpPr>
      <p:sp>
        <p:nvSpPr>
          <p:cNvPr id="67" name="Google Shape;67;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alpha val="97254"/>
          </a:schemeClr>
        </a:solidFill>
      </p:bgPr>
    </p:bg>
    <p:spTree>
      <p:nvGrpSpPr>
        <p:cNvPr id="70" name="Shape 70"/>
        <p:cNvGrpSpPr/>
        <p:nvPr/>
      </p:nvGrpSpPr>
      <p:grpSpPr>
        <a:xfrm>
          <a:off x="0" y="0"/>
          <a:ext cx="0" cy="0"/>
          <a:chOff x="0" y="0"/>
          <a:chExt cx="0" cy="0"/>
        </a:xfrm>
      </p:grpSpPr>
      <p:sp>
        <p:nvSpPr>
          <p:cNvPr id="71" name="Google Shape;71;p91"/>
          <p:cNvSpPr/>
          <p:nvPr>
            <p:ph idx="2" type="pic"/>
          </p:nvPr>
        </p:nvSpPr>
        <p:spPr>
          <a:xfrm>
            <a:off x="838200" y="1339325"/>
            <a:ext cx="5084618" cy="4805166"/>
          </a:xfrm>
          <a:prstGeom prst="rect">
            <a:avLst/>
          </a:prstGeom>
          <a:noFill/>
          <a:ln>
            <a:noFill/>
          </a:ln>
        </p:spPr>
      </p:sp>
      <p:sp>
        <p:nvSpPr>
          <p:cNvPr id="72" name="Google Shape;72;p91"/>
          <p:cNvSpPr txBox="1"/>
          <p:nvPr>
            <p:ph type="title"/>
          </p:nvPr>
        </p:nvSpPr>
        <p:spPr>
          <a:xfrm>
            <a:off x="839788" y="1339325"/>
            <a:ext cx="5083030" cy="1069975"/>
          </a:xfrm>
          <a:prstGeom prst="rect">
            <a:avLst/>
          </a:prstGeom>
          <a:solidFill>
            <a:schemeClr val="dk1">
              <a:alpha val="74509"/>
            </a:scheme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91"/>
          <p:cNvSpPr txBox="1"/>
          <p:nvPr>
            <p:ph idx="1" type="body"/>
          </p:nvPr>
        </p:nvSpPr>
        <p:spPr>
          <a:xfrm>
            <a:off x="6276108" y="1339325"/>
            <a:ext cx="5077691" cy="4805166"/>
          </a:xfrm>
          <a:prstGeom prst="rect">
            <a:avLst/>
          </a:prstGeom>
          <a:solidFill>
            <a:schemeClr val="lt1">
              <a:alpha val="74509"/>
            </a:schemeClr>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91"/>
          <p:cNvSpPr/>
          <p:nvPr/>
        </p:nvSpPr>
        <p:spPr>
          <a:xfrm>
            <a:off x="838200" y="299551"/>
            <a:ext cx="10515599" cy="8279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82"/>
          <p:cNvSpPr txBox="1"/>
          <p:nvPr>
            <p:ph type="title"/>
          </p:nvPr>
        </p:nvSpPr>
        <p:spPr>
          <a:xfrm>
            <a:off x="838200" y="288734"/>
            <a:ext cx="10515600" cy="7846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54C6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2"/>
          <p:cNvSpPr txBox="1"/>
          <p:nvPr>
            <p:ph idx="1" type="body"/>
          </p:nvPr>
        </p:nvSpPr>
        <p:spPr>
          <a:xfrm>
            <a:off x="838200" y="1252721"/>
            <a:ext cx="10515600" cy="49242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82"/>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400"/>
              <a:buNone/>
              <a:defRPr sz="4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psomming" type="tx">
  <p:cSld name="TITLE_AND_BODY">
    <p:spTree>
      <p:nvGrpSpPr>
        <p:cNvPr id="30" name="Shape 30"/>
        <p:cNvGrpSpPr/>
        <p:nvPr/>
      </p:nvGrpSpPr>
      <p:grpSpPr>
        <a:xfrm>
          <a:off x="0" y="0"/>
          <a:ext cx="0" cy="0"/>
          <a:chOff x="0" y="0"/>
          <a:chExt cx="0" cy="0"/>
        </a:xfrm>
      </p:grpSpPr>
      <p:sp>
        <p:nvSpPr>
          <p:cNvPr id="31" name="Google Shape;31;p83"/>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54C6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3"/>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psomming en foto">
  <p:cSld name="Titel, opsomming en foto">
    <p:spTree>
      <p:nvGrpSpPr>
        <p:cNvPr id="34" name="Shape 34"/>
        <p:cNvGrpSpPr/>
        <p:nvPr/>
      </p:nvGrpSpPr>
      <p:grpSpPr>
        <a:xfrm>
          <a:off x="0" y="0"/>
          <a:ext cx="0" cy="0"/>
          <a:chOff x="0" y="0"/>
          <a:chExt cx="0" cy="0"/>
        </a:xfrm>
      </p:grpSpPr>
      <p:sp>
        <p:nvSpPr>
          <p:cNvPr id="35" name="Google Shape;35;p84"/>
          <p:cNvSpPr/>
          <p:nvPr>
            <p:ph idx="2" type="pic"/>
          </p:nvPr>
        </p:nvSpPr>
        <p:spPr>
          <a:xfrm>
            <a:off x="3830836" y="1818680"/>
            <a:ext cx="8840391" cy="4420196"/>
          </a:xfrm>
          <a:prstGeom prst="rect">
            <a:avLst/>
          </a:prstGeom>
          <a:noFill/>
          <a:ln>
            <a:noFill/>
          </a:ln>
        </p:spPr>
      </p:sp>
      <p:sp>
        <p:nvSpPr>
          <p:cNvPr id="36" name="Google Shape;36;p84"/>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54C6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4"/>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a:bodyPr>
          <a:lstStyle>
            <a:lvl1pPr indent="-353631" lvl="0" marL="457200" algn="l">
              <a:lnSpc>
                <a:spcPct val="90000"/>
              </a:lnSpc>
              <a:spcBef>
                <a:spcPts val="2250"/>
              </a:spcBef>
              <a:spcAft>
                <a:spcPts val="0"/>
              </a:spcAft>
              <a:buClr>
                <a:schemeClr val="dk1"/>
              </a:buClr>
              <a:buSzPts val="1969"/>
              <a:buChar char="•"/>
              <a:defRPr sz="1969"/>
            </a:lvl1pPr>
            <a:lvl2pPr indent="-353631" lvl="1" marL="914400" algn="l">
              <a:lnSpc>
                <a:spcPct val="90000"/>
              </a:lnSpc>
              <a:spcBef>
                <a:spcPts val="2250"/>
              </a:spcBef>
              <a:spcAft>
                <a:spcPts val="0"/>
              </a:spcAft>
              <a:buClr>
                <a:schemeClr val="dk1"/>
              </a:buClr>
              <a:buSzPts val="1969"/>
              <a:buChar char="•"/>
              <a:defRPr sz="1969"/>
            </a:lvl2pPr>
            <a:lvl3pPr indent="-353631" lvl="2" marL="1371600" algn="l">
              <a:lnSpc>
                <a:spcPct val="90000"/>
              </a:lnSpc>
              <a:spcBef>
                <a:spcPts val="2250"/>
              </a:spcBef>
              <a:spcAft>
                <a:spcPts val="0"/>
              </a:spcAft>
              <a:buClr>
                <a:schemeClr val="dk1"/>
              </a:buClr>
              <a:buSzPts val="1969"/>
              <a:buChar char="•"/>
              <a:defRPr sz="1969"/>
            </a:lvl3pPr>
            <a:lvl4pPr indent="-353631" lvl="3" marL="1828800" algn="l">
              <a:lnSpc>
                <a:spcPct val="90000"/>
              </a:lnSpc>
              <a:spcBef>
                <a:spcPts val="2250"/>
              </a:spcBef>
              <a:spcAft>
                <a:spcPts val="0"/>
              </a:spcAft>
              <a:buClr>
                <a:schemeClr val="dk1"/>
              </a:buClr>
              <a:buSzPts val="1969"/>
              <a:buChar char="•"/>
              <a:defRPr sz="1969"/>
            </a:lvl4pPr>
            <a:lvl5pPr indent="-353631" lvl="4" marL="2286000" algn="l">
              <a:lnSpc>
                <a:spcPct val="90000"/>
              </a:lnSpc>
              <a:spcBef>
                <a:spcPts val="2250"/>
              </a:spcBef>
              <a:spcAft>
                <a:spcPts val="0"/>
              </a:spcAft>
              <a:buClr>
                <a:schemeClr val="dk1"/>
              </a:buClr>
              <a:buSzPts val="1969"/>
              <a:buChar char="•"/>
              <a:defRPr sz="1969"/>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84"/>
          <p:cNvSpPr txBox="1"/>
          <p:nvPr>
            <p:ph idx="12" type="sldNum"/>
          </p:nvPr>
        </p:nvSpPr>
        <p:spPr>
          <a:xfrm>
            <a:off x="5933329" y="6536531"/>
            <a:ext cx="318993" cy="24110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 name="Shape 39"/>
        <p:cNvGrpSpPr/>
        <p:nvPr/>
      </p:nvGrpSpPr>
      <p:grpSpPr>
        <a:xfrm>
          <a:off x="0" y="0"/>
          <a:ext cx="0" cy="0"/>
          <a:chOff x="0" y="0"/>
          <a:chExt cx="0" cy="0"/>
        </a:xfrm>
      </p:grpSpPr>
      <p:sp>
        <p:nvSpPr>
          <p:cNvPr id="40" name="Google Shape;40;p85"/>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54C6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5"/>
          <p:cNvSpPr txBox="1"/>
          <p:nvPr>
            <p:ph idx="1" type="body"/>
          </p:nvPr>
        </p:nvSpPr>
        <p:spPr>
          <a:xfrm>
            <a:off x="838200" y="1100512"/>
            <a:ext cx="5181600" cy="507645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5"/>
          <p:cNvSpPr txBox="1"/>
          <p:nvPr>
            <p:ph idx="2" type="body"/>
          </p:nvPr>
        </p:nvSpPr>
        <p:spPr>
          <a:xfrm>
            <a:off x="6172200" y="1100512"/>
            <a:ext cx="5181600" cy="507645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boven">
  <p:cSld name="Titel - boven">
    <p:spTree>
      <p:nvGrpSpPr>
        <p:cNvPr id="46" name="Shape 46"/>
        <p:cNvGrpSpPr/>
        <p:nvPr/>
      </p:nvGrpSpPr>
      <p:grpSpPr>
        <a:xfrm>
          <a:off x="0" y="0"/>
          <a:ext cx="0" cy="0"/>
          <a:chOff x="0" y="0"/>
          <a:chExt cx="0" cy="0"/>
        </a:xfrm>
      </p:grpSpPr>
      <p:sp>
        <p:nvSpPr>
          <p:cNvPr id="47" name="Google Shape;47;p86"/>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54C6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49" name="Shape 49"/>
        <p:cNvGrpSpPr/>
        <p:nvPr/>
      </p:nvGrpSpPr>
      <p:grpSpPr>
        <a:xfrm>
          <a:off x="0" y="0"/>
          <a:ext cx="0" cy="0"/>
          <a:chOff x="0" y="0"/>
          <a:chExt cx="0" cy="0"/>
        </a:xfrm>
      </p:grpSpPr>
      <p:sp>
        <p:nvSpPr>
          <p:cNvPr id="50" name="Google Shape;50;p87"/>
          <p:cNvSpPr/>
          <p:nvPr>
            <p:ph idx="2" type="pic"/>
          </p:nvPr>
        </p:nvSpPr>
        <p:spPr>
          <a:xfrm>
            <a:off x="-890487" y="0"/>
            <a:ext cx="13972974" cy="6991945"/>
          </a:xfrm>
          <a:prstGeom prst="rect">
            <a:avLst/>
          </a:prstGeom>
          <a:noFill/>
          <a:ln>
            <a:noFill/>
          </a:ln>
        </p:spPr>
      </p:sp>
      <p:sp>
        <p:nvSpPr>
          <p:cNvPr id="51" name="Google Shape;51;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2" name="Shape 52"/>
        <p:cNvGrpSpPr/>
        <p:nvPr/>
      </p:nvGrpSpPr>
      <p:grpSpPr>
        <a:xfrm>
          <a:off x="0" y="0"/>
          <a:ext cx="0" cy="0"/>
          <a:chOff x="0" y="0"/>
          <a:chExt cx="0" cy="0"/>
        </a:xfrm>
      </p:grpSpPr>
      <p:sp>
        <p:nvSpPr>
          <p:cNvPr id="53" name="Google Shape;53;p88"/>
          <p:cNvSpPr txBox="1"/>
          <p:nvPr>
            <p:ph type="title"/>
          </p:nvPr>
        </p:nvSpPr>
        <p:spPr>
          <a:xfrm>
            <a:off x="838200" y="280193"/>
            <a:ext cx="10515600" cy="7762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54C6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8"/>
          <p:cNvSpPr txBox="1"/>
          <p:nvPr>
            <p:ph idx="1" type="body"/>
          </p:nvPr>
        </p:nvSpPr>
        <p:spPr>
          <a:xfrm>
            <a:off x="839788" y="1368822"/>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88"/>
          <p:cNvSpPr txBox="1"/>
          <p:nvPr>
            <p:ph idx="2" type="body"/>
          </p:nvPr>
        </p:nvSpPr>
        <p:spPr>
          <a:xfrm>
            <a:off x="839788" y="2192734"/>
            <a:ext cx="5157787" cy="399692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88"/>
          <p:cNvSpPr txBox="1"/>
          <p:nvPr>
            <p:ph idx="3" type="body"/>
          </p:nvPr>
        </p:nvSpPr>
        <p:spPr>
          <a:xfrm>
            <a:off x="6172200" y="1368822"/>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88"/>
          <p:cNvSpPr txBox="1"/>
          <p:nvPr>
            <p:ph idx="4" type="body"/>
          </p:nvPr>
        </p:nvSpPr>
        <p:spPr>
          <a:xfrm>
            <a:off x="6172200" y="2192734"/>
            <a:ext cx="5183188" cy="399692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1" name="Shape 61"/>
        <p:cNvGrpSpPr/>
        <p:nvPr/>
      </p:nvGrpSpPr>
      <p:grpSpPr>
        <a:xfrm>
          <a:off x="0" y="0"/>
          <a:ext cx="0" cy="0"/>
          <a:chOff x="0" y="0"/>
          <a:chExt cx="0" cy="0"/>
        </a:xfrm>
      </p:grpSpPr>
      <p:sp>
        <p:nvSpPr>
          <p:cNvPr id="62" name="Google Shape;62;p89"/>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54C6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0"/>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454C69"/>
              </a:buClr>
              <a:buSzPts val="4400"/>
              <a:buFont typeface="Calibri"/>
              <a:buNone/>
              <a:defRPr b="0" i="0" sz="4400" u="none" cap="none" strike="noStrike">
                <a:solidFill>
                  <a:srgbClr val="454C6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0"/>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80"/>
          <p:cNvSpPr/>
          <p:nvPr/>
        </p:nvSpPr>
        <p:spPr>
          <a:xfrm rot="-5400000">
            <a:off x="-3009900" y="3009900"/>
            <a:ext cx="6858000" cy="838200"/>
          </a:xfrm>
          <a:prstGeom prst="rect">
            <a:avLst/>
          </a:prstGeom>
          <a:solidFill>
            <a:srgbClr val="F393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youtube.com/watch?v=6uknozuNBG0"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emn178.github.io/online-tools/sha256.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2.jp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1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1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hyperlink" Target="https://www.youtube.com/watch?v=YEBfamv-_do"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hyperlink" Target="https://www.passwordmonster.com" TargetMode="External"/><Relationship Id="rId5" Type="http://schemas.openxmlformats.org/officeDocument/2006/relationships/hyperlink" Target="https://github.com/danielmiessler/SecLists/tree/master/Passwords/Common-Credentials"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27.png"/><Relationship Id="rId4" Type="http://schemas.openxmlformats.org/officeDocument/2006/relationships/hyperlink" Target="https://www.youtube.com/watch?v=rdVPflECed8&amp;t=175s"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2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3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haveibeenpwned.com/" TargetMode="External"/><Relationship Id="rId4" Type="http://schemas.openxmlformats.org/officeDocument/2006/relationships/hyperlink" Target="https://haveibeenpwned.com/" TargetMode="External"/><Relationship Id="rId5" Type="http://schemas.openxmlformats.org/officeDocument/2006/relationships/image" Target="../media/image3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1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3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A computer screen with a lock icon&#10;&#10;AI-generated content may be incorrect." id="84" name="Google Shape;84;p1"/>
          <p:cNvPicPr preferRelativeResize="0"/>
          <p:nvPr/>
        </p:nvPicPr>
        <p:blipFill rotWithShape="1">
          <a:blip r:embed="rId3">
            <a:alphaModFix/>
          </a:blip>
          <a:srcRect b="16533" l="177" r="27041" t="16533"/>
          <a:stretch/>
        </p:blipFill>
        <p:spPr>
          <a:xfrm>
            <a:off x="838199" y="-1"/>
            <a:ext cx="11353801" cy="6858001"/>
          </a:xfrm>
          <a:prstGeom prst="rect">
            <a:avLst/>
          </a:prstGeom>
          <a:noFill/>
          <a:ln>
            <a:noFill/>
          </a:ln>
        </p:spPr>
      </p:pic>
      <p:sp>
        <p:nvSpPr>
          <p:cNvPr id="85" name="Google Shape;85;p1"/>
          <p:cNvSpPr txBox="1"/>
          <p:nvPr>
            <p:ph type="ctrTitle"/>
          </p:nvPr>
        </p:nvSpPr>
        <p:spPr>
          <a:xfrm>
            <a:off x="1524000" y="1915297"/>
            <a:ext cx="9144000" cy="15946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86" name="Google Shape;86;p1"/>
          <p:cNvSpPr txBox="1"/>
          <p:nvPr>
            <p:ph idx="1" type="subTitle"/>
          </p:nvPr>
        </p:nvSpPr>
        <p:spPr>
          <a:xfrm>
            <a:off x="1524000" y="3509963"/>
            <a:ext cx="9144000" cy="17478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t/>
            </a:r>
            <a:endParaRPr sz="3600">
              <a:solidFill>
                <a:schemeClr val="lt1"/>
              </a:solidFill>
            </a:endParaRPr>
          </a:p>
        </p:txBody>
      </p:sp>
      <p:sp>
        <p:nvSpPr>
          <p:cNvPr id="87" name="Google Shape;87;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88" name="Google Shape;88;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89" name="Google Shape;89;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0" name="Google Shape;90;p1"/>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a:t>Belgische klassieker: </a:t>
            </a:r>
            <a:r>
              <a:rPr lang="en-US"/>
              <a:t>Phishing</a:t>
            </a:r>
            <a:endParaRPr/>
          </a:p>
        </p:txBody>
      </p:sp>
      <p:sp>
        <p:nvSpPr>
          <p:cNvPr id="164" name="Google Shape;164;p5"/>
          <p:cNvSpPr txBox="1"/>
          <p:nvPr>
            <p:ph idx="1" type="body"/>
          </p:nvPr>
        </p:nvSpPr>
        <p:spPr>
          <a:xfrm>
            <a:off x="2193727" y="1821656"/>
            <a:ext cx="7804547" cy="4420195"/>
          </a:xfrm>
          <a:prstGeom prst="rect">
            <a:avLst/>
          </a:prstGeom>
          <a:noFill/>
          <a:ln>
            <a:noFill/>
          </a:ln>
        </p:spPr>
        <p:txBody>
          <a:bodyPr anchorCtr="0" anchor="t" bIns="45700" lIns="91425" spcFirstLastPara="1" rIns="91425" wrap="square" tIns="45700">
            <a:normAutofit/>
          </a:bodyPr>
          <a:lstStyle/>
          <a:p>
            <a:pPr indent="-241093" lvl="1" marL="482186" rtl="0" algn="l">
              <a:lnSpc>
                <a:spcPct val="90000"/>
              </a:lnSpc>
              <a:spcBef>
                <a:spcPts val="2250"/>
              </a:spcBef>
              <a:spcAft>
                <a:spcPts val="0"/>
              </a:spcAft>
              <a:buClr>
                <a:schemeClr val="dk1"/>
              </a:buClr>
              <a:buSzPts val="1969"/>
              <a:buChar char="•"/>
            </a:pPr>
            <a:r>
              <a:rPr lang="en-US" u="sng">
                <a:solidFill>
                  <a:schemeClr val="hlink"/>
                </a:solidFill>
                <a:hlinkClick r:id="rId3"/>
              </a:rPr>
              <a:t>https://www.youtube.com/watch?v=6uknozuNBG0</a:t>
            </a:r>
            <a:r>
              <a:rPr lang="en-US"/>
              <a:t> </a:t>
            </a:r>
            <a:endParaRPr/>
          </a:p>
        </p:txBody>
      </p:sp>
      <p:pic>
        <p:nvPicPr>
          <p:cNvPr id="165" name="Google Shape;165;p5"/>
          <p:cNvPicPr preferRelativeResize="0"/>
          <p:nvPr/>
        </p:nvPicPr>
        <p:blipFill>
          <a:blip r:embed="rId4">
            <a:alphaModFix/>
          </a:blip>
          <a:stretch>
            <a:fillRect/>
          </a:stretch>
        </p:blipFill>
        <p:spPr>
          <a:xfrm>
            <a:off x="9437804" y="4118699"/>
            <a:ext cx="2489050" cy="234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brute-force-1024x717.jpg" id="170" name="Google Shape;170;p10"/>
          <p:cNvPicPr preferRelativeResize="0"/>
          <p:nvPr>
            <p:ph idx="2" type="pic"/>
          </p:nvPr>
        </p:nvPicPr>
        <p:blipFill rotWithShape="1">
          <a:blip r:embed="rId3">
            <a:alphaModFix/>
          </a:blip>
          <a:srcRect b="0" l="20292" r="20293" t="0"/>
          <a:stretch/>
        </p:blipFill>
        <p:spPr>
          <a:xfrm>
            <a:off x="6247805" y="1821657"/>
            <a:ext cx="3750469" cy="4420196"/>
          </a:xfrm>
          <a:prstGeom prst="rect">
            <a:avLst/>
          </a:prstGeom>
          <a:noFill/>
          <a:ln>
            <a:noFill/>
          </a:ln>
        </p:spPr>
      </p:pic>
      <p:sp>
        <p:nvSpPr>
          <p:cNvPr id="171" name="Google Shape;171;p10"/>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Aantal mogelijkheden</a:t>
            </a:r>
            <a:endParaRPr/>
          </a:p>
        </p:txBody>
      </p:sp>
      <p:sp>
        <p:nvSpPr>
          <p:cNvPr id="172" name="Google Shape;172;p10"/>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fontScale="92500" lnSpcReduction="20000"/>
          </a:bodyPr>
          <a:lstStyle/>
          <a:p>
            <a:pPr indent="-229069" lvl="0" marL="229038" rtl="0" algn="l">
              <a:lnSpc>
                <a:spcPct val="90000"/>
              </a:lnSpc>
              <a:spcBef>
                <a:spcPts val="0"/>
              </a:spcBef>
              <a:spcAft>
                <a:spcPts val="0"/>
              </a:spcAft>
              <a:buClr>
                <a:schemeClr val="dk1"/>
              </a:buClr>
              <a:buSzPct val="100000"/>
              <a:buChar char="•"/>
            </a:pPr>
            <a:r>
              <a:rPr lang="en-US" sz="2660"/>
              <a:t>De sterkte van een wachtwoord is onder andere afhankelijk van hoeveel mogelijkheden er zijn. Succes van brute force is hierop gebaseerd</a:t>
            </a:r>
            <a:endParaRPr/>
          </a:p>
          <a:p>
            <a:pPr indent="-229069" lvl="0" marL="229038" rtl="0" algn="l">
              <a:lnSpc>
                <a:spcPct val="90000"/>
              </a:lnSpc>
              <a:spcBef>
                <a:spcPts val="2109"/>
              </a:spcBef>
              <a:spcAft>
                <a:spcPts val="0"/>
              </a:spcAft>
              <a:buClr>
                <a:schemeClr val="dk1"/>
              </a:buClr>
              <a:buSzPct val="100000"/>
              <a:buChar char="•"/>
            </a:pPr>
            <a:r>
              <a:rPr lang="en-US" sz="2660"/>
              <a:t>Aantal mogelijkheden bereken je door aantal mogelijke tekens te verheffen tot de macht van het aantal posities</a:t>
            </a:r>
            <a:endParaRPr/>
          </a:p>
          <a:p>
            <a:pPr indent="-229069" lvl="0" marL="229038" rtl="0" algn="l">
              <a:lnSpc>
                <a:spcPct val="90000"/>
              </a:lnSpc>
              <a:spcBef>
                <a:spcPts val="2109"/>
              </a:spcBef>
              <a:spcAft>
                <a:spcPts val="0"/>
              </a:spcAft>
              <a:buClr>
                <a:schemeClr val="dk1"/>
              </a:buClr>
              <a:buSzPct val="100000"/>
              <a:buChar char="•"/>
            </a:pPr>
            <a:r>
              <a:rPr lang="en-US" sz="2660"/>
              <a:t>Bijv wachtwoord van 8 tekens bestaan uit alleen kleine letters:</a:t>
            </a:r>
            <a:br>
              <a:rPr lang="en-US" sz="2660"/>
            </a:br>
            <a:r>
              <a:rPr lang="en-US" sz="2660"/>
              <a:t>26</a:t>
            </a:r>
            <a:r>
              <a:rPr baseline="30000" lang="en-US"/>
              <a:t>8</a:t>
            </a:r>
            <a:r>
              <a:rPr lang="en-US" sz="2660"/>
              <a:t> = 208827064576 mogelijkheden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Hash</a:t>
            </a:r>
            <a:endParaRPr/>
          </a:p>
        </p:txBody>
      </p:sp>
      <p:sp>
        <p:nvSpPr>
          <p:cNvPr id="178" name="Google Shape;178;p11"/>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Een hashfunctie neemt een input van willekeurige lengte en geeft een output van een vast aantal tekens (of eigenlijk bits), ongeacht de lengte van de input</a:t>
            </a:r>
            <a:endParaRPr/>
          </a:p>
          <a:p>
            <a:pPr indent="-228600" lvl="0" marL="228600" rtl="0" algn="l">
              <a:lnSpc>
                <a:spcPct val="90000"/>
              </a:lnSpc>
              <a:spcBef>
                <a:spcPts val="1000"/>
              </a:spcBef>
              <a:spcAft>
                <a:spcPts val="0"/>
              </a:spcAft>
              <a:buClr>
                <a:schemeClr val="dk1"/>
              </a:buClr>
              <a:buSzPts val="2800"/>
              <a:buChar char="•"/>
            </a:pPr>
            <a:r>
              <a:rPr lang="en-US"/>
              <a:t>Dit is een ‘one way function’: de ene kant op heel gemakkelijk, de andere kant op heel erg moeilijk. Uit een hash de input berekenen is bij goede hashfuncties praktisch onmogelijk.</a:t>
            </a:r>
            <a:endParaRPr/>
          </a:p>
          <a:p>
            <a:pPr indent="-228600" lvl="0" marL="228600" rtl="0" algn="l">
              <a:lnSpc>
                <a:spcPct val="90000"/>
              </a:lnSpc>
              <a:spcBef>
                <a:spcPts val="1000"/>
              </a:spcBef>
              <a:spcAft>
                <a:spcPts val="0"/>
              </a:spcAft>
              <a:buClr>
                <a:schemeClr val="dk1"/>
              </a:buClr>
              <a:buSzPts val="2800"/>
              <a:buChar char="•"/>
            </a:pPr>
            <a:r>
              <a:rPr lang="en-US"/>
              <a:t>Probeer eens op </a:t>
            </a:r>
            <a:br>
              <a:rPr lang="en-US"/>
            </a:br>
            <a:r>
              <a:rPr lang="en-US" u="sng">
                <a:solidFill>
                  <a:schemeClr val="hlink"/>
                </a:solidFill>
                <a:hlinkClick r:id="rId3"/>
              </a:rPr>
              <a:t>https://emn178.github.io/online-tools/sha256.html</a:t>
            </a: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Gebruik van hashing</a:t>
            </a:r>
            <a:endParaRPr/>
          </a:p>
        </p:txBody>
      </p:sp>
      <p:sp>
        <p:nvSpPr>
          <p:cNvPr id="184" name="Google Shape;184;p12"/>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Je kunt controleren of data is veranderd / hetzelfde is: andere data (zelfs al 1 letter) geeft een andere hashwaarde. Bijvoorbeeld om te controleren of een bestand dat je download niet stiekem door hackers is besmet.</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Een webwinkel slaat als het goed is wachtwoorden op als hash. Zo zijn de wachtwoorden zelf nooit te achterhalen maar kun je wel controleren of men het juiste wachtwoord geeft. Dat moet namelijk dezelfde hash opleveren.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3"/>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Gebruik van hashing</a:t>
            </a:r>
            <a:endParaRPr/>
          </a:p>
        </p:txBody>
      </p:sp>
      <p:sp>
        <p:nvSpPr>
          <p:cNvPr id="190" name="Google Shape;190;p13"/>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71899" lvl="0" marL="271899" rtl="0" algn="l">
              <a:lnSpc>
                <a:spcPct val="90000"/>
              </a:lnSpc>
              <a:spcBef>
                <a:spcPts val="0"/>
              </a:spcBef>
              <a:spcAft>
                <a:spcPts val="0"/>
              </a:spcAft>
              <a:buClr>
                <a:schemeClr val="dk1"/>
              </a:buClr>
              <a:buSzPts val="2700"/>
              <a:buChar char="•"/>
            </a:pPr>
            <a:r>
              <a:rPr lang="en-US"/>
              <a:t>Je kunt met behulp van hashing dus gemakkelijk herkennen of twee stukken digitale informatie hetzelfde zijn.</a:t>
            </a:r>
            <a:endParaRPr/>
          </a:p>
          <a:p>
            <a:pPr indent="-271899" lvl="0" marL="271899" rtl="0" algn="l">
              <a:lnSpc>
                <a:spcPct val="90000"/>
              </a:lnSpc>
              <a:spcBef>
                <a:spcPts val="2531"/>
              </a:spcBef>
              <a:spcAft>
                <a:spcPts val="0"/>
              </a:spcAft>
              <a:buClr>
                <a:schemeClr val="dk1"/>
              </a:buClr>
              <a:buSzPts val="2700"/>
              <a:buChar char="•"/>
            </a:pPr>
            <a:r>
              <a:rPr lang="en-US"/>
              <a:t>Een hash werkt zo dus als een digitale vingerafdruk. Daarmee kun je:</a:t>
            </a:r>
            <a:endParaRPr/>
          </a:p>
          <a:p>
            <a:pPr indent="-271899" lvl="1" marL="543799" rtl="0" algn="l">
              <a:lnSpc>
                <a:spcPct val="90000"/>
              </a:lnSpc>
              <a:spcBef>
                <a:spcPts val="2531"/>
              </a:spcBef>
              <a:spcAft>
                <a:spcPts val="0"/>
              </a:spcAft>
              <a:buClr>
                <a:schemeClr val="dk1"/>
              </a:buClr>
              <a:buSzPts val="2700"/>
              <a:buChar char="•"/>
            </a:pPr>
            <a:r>
              <a:rPr lang="en-US"/>
              <a:t>Controleren of men het goede wachtwoord heeft ingevuld zonder het wachtwoord zelf ergens op te slaan.</a:t>
            </a:r>
            <a:endParaRPr/>
          </a:p>
          <a:p>
            <a:pPr indent="-271899" lvl="1" marL="543799" rtl="0" algn="l">
              <a:lnSpc>
                <a:spcPct val="90000"/>
              </a:lnSpc>
              <a:spcBef>
                <a:spcPts val="2531"/>
              </a:spcBef>
              <a:spcAft>
                <a:spcPts val="0"/>
              </a:spcAft>
              <a:buClr>
                <a:schemeClr val="dk1"/>
              </a:buClr>
              <a:buSzPts val="2700"/>
              <a:buChar char="•"/>
            </a:pPr>
            <a:r>
              <a:rPr lang="en-US"/>
              <a:t>Het als controle gebruiken om te voorkomen dat een bestand veranderd wordt. De authenticiteit van de hash moet dan wel gegarandeerd zijn.</a:t>
            </a:r>
            <a:endParaRPr/>
          </a:p>
          <a:p>
            <a:pPr indent="-271899" lvl="1" marL="543799" rtl="0" algn="l">
              <a:lnSpc>
                <a:spcPct val="90000"/>
              </a:lnSpc>
              <a:spcBef>
                <a:spcPts val="2531"/>
              </a:spcBef>
              <a:spcAft>
                <a:spcPts val="0"/>
              </a:spcAft>
              <a:buClr>
                <a:schemeClr val="dk1"/>
              </a:buClr>
              <a:buSzPts val="2700"/>
              <a:buChar char="•"/>
            </a:pPr>
            <a:r>
              <a:rPr lang="en-US"/>
              <a:t>Het gebruiken om snel identieke bestanden op te sporen.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bdf78de71e_0_4"/>
          <p:cNvSpPr txBox="1"/>
          <p:nvPr>
            <p:ph type="title"/>
          </p:nvPr>
        </p:nvSpPr>
        <p:spPr>
          <a:xfrm>
            <a:off x="838199" y="136525"/>
            <a:ext cx="10515600" cy="78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Collision</a:t>
            </a:r>
            <a:endParaRPr/>
          </a:p>
        </p:txBody>
      </p:sp>
      <p:sp>
        <p:nvSpPr>
          <p:cNvPr id="196" name="Google Shape;196;g3bdf78de71e_0_4"/>
          <p:cNvSpPr txBox="1"/>
          <p:nvPr>
            <p:ph idx="1" type="body"/>
          </p:nvPr>
        </p:nvSpPr>
        <p:spPr>
          <a:xfrm>
            <a:off x="838200" y="1100512"/>
            <a:ext cx="10515600" cy="5076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Een hashfunctie geeft altijd een output van een vaste lengte. Het aantal mogelijke uitkomsten is hierdoor begrensd. Het aantal mogelijke inputs is echter onbeperkt. Er zullen daardoor meerdere verschillende inputs zijn die dezelfde hashwaarde als output hebben. Dit heet collision.</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Bij een goed hash-algoritme is de kans dat dit in praktijk voorkomt vrijwel 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4"/>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a:t>Hash dictionary attack</a:t>
            </a:r>
            <a:endParaRPr/>
          </a:p>
        </p:txBody>
      </p:sp>
      <p:sp>
        <p:nvSpPr>
          <p:cNvPr id="202" name="Google Shape;202;p14"/>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Er zijn maar ±10 veel voorkomende hash functies</a:t>
            </a:r>
            <a:endParaRPr/>
          </a:p>
          <a:p>
            <a:pPr indent="0" lvl="0" marL="457200" rtl="0" algn="l">
              <a:lnSpc>
                <a:spcPct val="90000"/>
              </a:lnSpc>
              <a:spcBef>
                <a:spcPts val="0"/>
              </a:spcBef>
              <a:spcAft>
                <a:spcPts val="0"/>
              </a:spcAft>
              <a:buNone/>
            </a:pPr>
            <a:r>
              <a:t/>
            </a:r>
            <a:endParaRPr/>
          </a:p>
          <a:p>
            <a:pPr indent="-165100" lvl="0" marL="228600" rtl="0" algn="l">
              <a:lnSpc>
                <a:spcPct val="90000"/>
              </a:lnSpc>
              <a:spcBef>
                <a:spcPts val="0"/>
              </a:spcBef>
              <a:spcAft>
                <a:spcPts val="0"/>
              </a:spcAft>
              <a:buSzPts val="1800"/>
              <a:buChar char="•"/>
            </a:pPr>
            <a:r>
              <a:rPr lang="en-US"/>
              <a:t>Hackers kunnen nog steeds een dictionary attack doen door de meest voorkomende paswoorden zelf te hashen via de functie en te kijken wanneer de hash overeenkomt met resultaten uit een datalek.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Salting</a:t>
            </a:r>
            <a:endParaRPr/>
          </a:p>
        </p:txBody>
      </p:sp>
      <p:sp>
        <p:nvSpPr>
          <p:cNvPr id="208" name="Google Shape;208;p15"/>
          <p:cNvSpPr txBox="1"/>
          <p:nvPr>
            <p:ph idx="1" type="body"/>
          </p:nvPr>
        </p:nvSpPr>
        <p:spPr>
          <a:xfrm>
            <a:off x="838200" y="1100499"/>
            <a:ext cx="10515600" cy="5386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Om het extra moeilijk te maken om een hash met een woordenboekaanval te herleiden naar de oorspronkelijke input, kun je ervoor kiezen vóór het uitvoeren van de hash de input te voorzien van extra bits / bytes / tekens. Dit heet salting.</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Voorwaarde is natuurlijk dat je dit altijd op dezelfde manier doet.</a:t>
            </a:r>
            <a:endParaRPr/>
          </a:p>
          <a:p>
            <a:pPr indent="0" lvl="0" marL="0" rtl="0" algn="l">
              <a:lnSpc>
                <a:spcPct val="90000"/>
              </a:lnSpc>
              <a:spcBef>
                <a:spcPts val="1000"/>
              </a:spcBef>
              <a:spcAft>
                <a:spcPts val="0"/>
              </a:spcAft>
              <a:buNone/>
            </a:pPr>
            <a:r>
              <a:t/>
            </a:r>
            <a:endParaRPr/>
          </a:p>
          <a:p>
            <a:pPr indent="-342900" lvl="0" marL="457200" rtl="0" algn="l">
              <a:lnSpc>
                <a:spcPct val="90000"/>
              </a:lnSpc>
              <a:spcBef>
                <a:spcPts val="1000"/>
              </a:spcBef>
              <a:spcAft>
                <a:spcPts val="0"/>
              </a:spcAft>
              <a:buSzPts val="1800"/>
              <a:buChar char="●"/>
            </a:pPr>
            <a:r>
              <a:rPr lang="en-US"/>
              <a:t>Kan bijvoorbeeld voor iedere user hetzelfde cijfer toevoegen achter het wachtwoord, maar nog beter is voor elke user iets unieks (bv. gebruikersnaam, …)</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rPr lang="en-US"/>
              <a:t>=&gt; Hacker moet nu per salt/user de meest voorkomende wachtwoorden gaan testen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A computer screen with a lock icon&#10;&#10;AI-generated content may be incorrect." id="215" name="Google Shape;215;p16"/>
          <p:cNvPicPr preferRelativeResize="0"/>
          <p:nvPr/>
        </p:nvPicPr>
        <p:blipFill rotWithShape="1">
          <a:blip r:embed="rId3">
            <a:alphaModFix/>
          </a:blip>
          <a:srcRect b="16533" l="177" r="27041" t="16533"/>
          <a:stretch/>
        </p:blipFill>
        <p:spPr>
          <a:xfrm>
            <a:off x="838199" y="-1"/>
            <a:ext cx="11353801" cy="6858001"/>
          </a:xfrm>
          <a:prstGeom prst="rect">
            <a:avLst/>
          </a:prstGeom>
          <a:noFill/>
          <a:ln>
            <a:noFill/>
          </a:ln>
        </p:spPr>
      </p:pic>
      <p:sp>
        <p:nvSpPr>
          <p:cNvPr id="216" name="Google Shape;216;p16"/>
          <p:cNvSpPr txBox="1"/>
          <p:nvPr>
            <p:ph type="ctrTitle"/>
          </p:nvPr>
        </p:nvSpPr>
        <p:spPr>
          <a:xfrm>
            <a:off x="1524000" y="1915297"/>
            <a:ext cx="9144000" cy="15946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217" name="Google Shape;217;p16"/>
          <p:cNvSpPr txBox="1"/>
          <p:nvPr>
            <p:ph idx="1" type="subTitle"/>
          </p:nvPr>
        </p:nvSpPr>
        <p:spPr>
          <a:xfrm>
            <a:off x="1524000" y="3509963"/>
            <a:ext cx="9144000" cy="17478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en-US" sz="3600">
                <a:solidFill>
                  <a:schemeClr val="lt1"/>
                </a:solidFill>
              </a:rPr>
              <a:t>Symmetrische encryptie</a:t>
            </a:r>
            <a:endParaRPr/>
          </a:p>
        </p:txBody>
      </p:sp>
      <p:sp>
        <p:nvSpPr>
          <p:cNvPr id="218" name="Google Shape;2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219" name="Google Shape;2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20" name="Google Shape;2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1" name="Google Shape;221;p16"/>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encryption.jpg" id="226" name="Google Shape;226;p17"/>
          <p:cNvPicPr preferRelativeResize="0"/>
          <p:nvPr>
            <p:ph idx="2" type="pic"/>
          </p:nvPr>
        </p:nvPicPr>
        <p:blipFill rotWithShape="1">
          <a:blip r:embed="rId3">
            <a:alphaModFix/>
          </a:blip>
          <a:srcRect b="0" l="7575" r="7573" t="0"/>
          <a:stretch/>
        </p:blipFill>
        <p:spPr>
          <a:xfrm>
            <a:off x="6247805" y="1821656"/>
            <a:ext cx="3750469" cy="4420195"/>
          </a:xfrm>
          <a:prstGeom prst="rect">
            <a:avLst/>
          </a:prstGeom>
          <a:noFill/>
          <a:ln>
            <a:noFill/>
          </a:ln>
        </p:spPr>
      </p:pic>
      <p:sp>
        <p:nvSpPr>
          <p:cNvPr id="227" name="Google Shape;227;p17"/>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a:t>Encryptie</a:t>
            </a:r>
            <a:endParaRPr/>
          </a:p>
        </p:txBody>
      </p:sp>
      <p:sp>
        <p:nvSpPr>
          <p:cNvPr id="228" name="Google Shape;228;p17"/>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Autofit/>
          </a:bodyPr>
          <a:lstStyle/>
          <a:p>
            <a:pPr indent="-241093" lvl="0" marL="241093" rtl="0" algn="l">
              <a:lnSpc>
                <a:spcPct val="90000"/>
              </a:lnSpc>
              <a:spcBef>
                <a:spcPts val="0"/>
              </a:spcBef>
              <a:spcAft>
                <a:spcPts val="0"/>
              </a:spcAft>
              <a:buClr>
                <a:schemeClr val="dk1"/>
              </a:buClr>
              <a:buSzPts val="2800"/>
              <a:buChar char="•"/>
            </a:pPr>
            <a:r>
              <a:rPr lang="en-US" sz="2800"/>
              <a:t>Veel verschillende soorten encryptie:</a:t>
            </a:r>
            <a:endParaRPr/>
          </a:p>
          <a:p>
            <a:pPr indent="-241093" lvl="0" marL="241093" rtl="0" algn="l">
              <a:lnSpc>
                <a:spcPct val="90000"/>
              </a:lnSpc>
              <a:spcBef>
                <a:spcPts val="2250"/>
              </a:spcBef>
              <a:spcAft>
                <a:spcPts val="0"/>
              </a:spcAft>
              <a:buClr>
                <a:schemeClr val="dk1"/>
              </a:buClr>
              <a:buSzPts val="2800"/>
              <a:buChar char="•"/>
            </a:pPr>
            <a:r>
              <a:rPr lang="en-US" sz="2800"/>
              <a:t>Symmetrisch, o.a.</a:t>
            </a:r>
            <a:br>
              <a:rPr lang="en-US" sz="2800"/>
            </a:br>
            <a:r>
              <a:rPr lang="en-US" sz="2800"/>
              <a:t>- </a:t>
            </a:r>
            <a:r>
              <a:rPr lang="en-US" sz="2800">
                <a:solidFill>
                  <a:srgbClr val="3672A3"/>
                </a:solidFill>
              </a:rPr>
              <a:t>Ceasar, Vigenère</a:t>
            </a:r>
            <a:r>
              <a:rPr lang="en-US" sz="2800"/>
              <a:t> (oud)</a:t>
            </a:r>
            <a:br>
              <a:rPr lang="en-US" sz="2800"/>
            </a:br>
            <a:r>
              <a:rPr lang="en-US" sz="2800"/>
              <a:t>- DES</a:t>
            </a:r>
            <a:br>
              <a:rPr lang="en-US" sz="2800"/>
            </a:br>
            <a:r>
              <a:rPr lang="en-US" sz="2800"/>
              <a:t>- </a:t>
            </a:r>
            <a:r>
              <a:rPr lang="en-US" sz="2800">
                <a:solidFill>
                  <a:srgbClr val="3672A3"/>
                </a:solidFill>
              </a:rPr>
              <a:t>AES</a:t>
            </a:r>
            <a:endParaRPr/>
          </a:p>
          <a:p>
            <a:pPr indent="-241093" lvl="0" marL="241093" rtl="0" algn="l">
              <a:lnSpc>
                <a:spcPct val="90000"/>
              </a:lnSpc>
              <a:spcBef>
                <a:spcPts val="2250"/>
              </a:spcBef>
              <a:spcAft>
                <a:spcPts val="0"/>
              </a:spcAft>
              <a:buClr>
                <a:schemeClr val="dk1"/>
              </a:buClr>
              <a:buSzPts val="2800"/>
              <a:buChar char="•"/>
            </a:pPr>
            <a:r>
              <a:rPr lang="en-US" sz="2800"/>
              <a:t>Asymmetrisch:</a:t>
            </a:r>
            <a:br>
              <a:rPr lang="en-US" sz="2800"/>
            </a:br>
            <a:r>
              <a:rPr lang="en-US" sz="2800"/>
              <a:t>- </a:t>
            </a:r>
            <a:r>
              <a:rPr lang="en-US" sz="2800">
                <a:solidFill>
                  <a:srgbClr val="3672A3"/>
                </a:solidFill>
              </a:rPr>
              <a:t>RSA</a:t>
            </a:r>
            <a:br>
              <a:rPr lang="en-US" sz="2800">
                <a:solidFill>
                  <a:srgbClr val="3672A3"/>
                </a:solidFill>
              </a:rPr>
            </a:br>
            <a:r>
              <a:rPr lang="en-US" sz="2800"/>
              <a:t>- ElGamal</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38200" y="288734"/>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a:t>Inhoudsopgave</a:t>
            </a:r>
            <a:endParaRPr/>
          </a:p>
        </p:txBody>
      </p:sp>
      <p:sp>
        <p:nvSpPr>
          <p:cNvPr id="96" name="Google Shape;96;p2"/>
          <p:cNvSpPr txBox="1"/>
          <p:nvPr>
            <p:ph idx="1" type="body"/>
          </p:nvPr>
        </p:nvSpPr>
        <p:spPr>
          <a:xfrm>
            <a:off x="838200" y="1252721"/>
            <a:ext cx="10515600" cy="492424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Wachtwoorden en hashes</a:t>
            </a:r>
            <a:endParaRPr/>
          </a:p>
          <a:p>
            <a:pPr indent="-228600" lvl="0" marL="228600" rtl="0" algn="l">
              <a:lnSpc>
                <a:spcPct val="90000"/>
              </a:lnSpc>
              <a:spcBef>
                <a:spcPts val="1000"/>
              </a:spcBef>
              <a:spcAft>
                <a:spcPts val="0"/>
              </a:spcAft>
              <a:buClr>
                <a:schemeClr val="dk1"/>
              </a:buClr>
              <a:buSzPts val="2800"/>
              <a:buChar char="•"/>
            </a:pPr>
            <a:r>
              <a:rPr lang="en-US"/>
              <a:t>Symetische encryptie</a:t>
            </a:r>
            <a:br>
              <a:rPr lang="en-US"/>
            </a:br>
            <a:r>
              <a:rPr lang="en-US"/>
              <a:t>(Caesar en Vigenère)</a:t>
            </a:r>
            <a:endParaRPr/>
          </a:p>
          <a:p>
            <a:pPr indent="-228600" lvl="0" marL="228600" rtl="0" algn="l">
              <a:lnSpc>
                <a:spcPct val="90000"/>
              </a:lnSpc>
              <a:spcBef>
                <a:spcPts val="1000"/>
              </a:spcBef>
              <a:spcAft>
                <a:spcPts val="0"/>
              </a:spcAft>
              <a:buClr>
                <a:schemeClr val="dk1"/>
              </a:buClr>
              <a:buSzPts val="2800"/>
              <a:buChar char="•"/>
            </a:pPr>
            <a:r>
              <a:rPr lang="en-US"/>
              <a:t>Asymetische encryptie</a:t>
            </a:r>
            <a:br>
              <a:rPr lang="en-US"/>
            </a:br>
            <a:r>
              <a:rPr lang="en-US"/>
              <a:t>(RSA)</a:t>
            </a:r>
            <a:endParaRPr/>
          </a:p>
          <a:p>
            <a:pPr indent="-228600" lvl="0" marL="228600" rtl="0" algn="l">
              <a:lnSpc>
                <a:spcPct val="90000"/>
              </a:lnSpc>
              <a:spcBef>
                <a:spcPts val="1000"/>
              </a:spcBef>
              <a:spcAft>
                <a:spcPts val="0"/>
              </a:spcAft>
              <a:buClr>
                <a:schemeClr val="dk1"/>
              </a:buClr>
              <a:buSzPts val="2800"/>
              <a:buChar char="•"/>
            </a:pPr>
            <a:r>
              <a:rPr lang="en-US"/>
              <a:t>Risico’s en maatregelen</a:t>
            </a:r>
            <a:br>
              <a:rPr lang="en-US"/>
            </a:br>
            <a:r>
              <a:rPr lang="en-US"/>
              <a:t>(Diffie Hellman)</a:t>
            </a:r>
            <a:endParaRPr/>
          </a:p>
          <a:p>
            <a:pPr indent="-228600" lvl="0" marL="228600" rtl="0" algn="l">
              <a:lnSpc>
                <a:spcPct val="90000"/>
              </a:lnSpc>
              <a:spcBef>
                <a:spcPts val="1000"/>
              </a:spcBef>
              <a:spcAft>
                <a:spcPts val="0"/>
              </a:spcAft>
              <a:buClr>
                <a:schemeClr val="dk1"/>
              </a:buClr>
              <a:buSzPts val="2800"/>
              <a:buChar char="•"/>
            </a:pPr>
            <a:r>
              <a:rPr lang="en-US"/>
              <a:t>Praktijk voorbeelden: </a:t>
            </a:r>
            <a:endParaRPr/>
          </a:p>
          <a:p>
            <a:pPr indent="-228600" lvl="1" marL="685800" rtl="0" algn="l">
              <a:lnSpc>
                <a:spcPct val="90000"/>
              </a:lnSpc>
              <a:spcBef>
                <a:spcPts val="500"/>
              </a:spcBef>
              <a:spcAft>
                <a:spcPts val="0"/>
              </a:spcAft>
              <a:buClr>
                <a:schemeClr val="dk1"/>
              </a:buClr>
              <a:buSzPts val="2400"/>
              <a:buChar char="•"/>
            </a:pPr>
            <a:r>
              <a:rPr lang="en-US"/>
              <a:t>Cookies</a:t>
            </a:r>
            <a:endParaRPr/>
          </a:p>
          <a:p>
            <a:pPr indent="-228600" lvl="1" marL="685800" rtl="0" algn="l">
              <a:lnSpc>
                <a:spcPct val="90000"/>
              </a:lnSpc>
              <a:spcBef>
                <a:spcPts val="500"/>
              </a:spcBef>
              <a:spcAft>
                <a:spcPts val="0"/>
              </a:spcAft>
              <a:buClr>
                <a:schemeClr val="dk1"/>
              </a:buClr>
              <a:buSzPts val="2400"/>
              <a:buChar char="•"/>
            </a:pPr>
            <a:r>
              <a:rPr lang="en-US"/>
              <a:t>Certificaten</a:t>
            </a:r>
            <a:endParaRPr/>
          </a:p>
          <a:p>
            <a:pPr indent="-228600" lvl="1" marL="685800" rtl="0" algn="l">
              <a:lnSpc>
                <a:spcPct val="90000"/>
              </a:lnSpc>
              <a:spcBef>
                <a:spcPts val="500"/>
              </a:spcBef>
              <a:spcAft>
                <a:spcPts val="0"/>
              </a:spcAft>
              <a:buClr>
                <a:schemeClr val="dk1"/>
              </a:buClr>
              <a:buSzPts val="2400"/>
              <a:buChar char="•"/>
            </a:pPr>
            <a:r>
              <a:rPr lang="en-US"/>
              <a:t>Malware</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97" name="Google Shape;9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98" name="Google Shape;9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99" name="Google Shape;9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0" name="Google Shape;100;p2"/>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8"/>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54C69"/>
              </a:buClr>
              <a:buSzPct val="100000"/>
              <a:buFont typeface="Calibri"/>
              <a:buNone/>
            </a:pPr>
            <a:r>
              <a:rPr lang="en-US" sz="7519"/>
              <a:t>Ontcijfer de volgende zin</a:t>
            </a:r>
            <a:endParaRPr/>
          </a:p>
        </p:txBody>
      </p:sp>
      <p:sp>
        <p:nvSpPr>
          <p:cNvPr id="234" name="Google Shape;234;p18"/>
          <p:cNvSpPr txBox="1"/>
          <p:nvPr/>
        </p:nvSpPr>
        <p:spPr>
          <a:xfrm>
            <a:off x="2307777" y="1271827"/>
            <a:ext cx="7804500" cy="1518000"/>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4219"/>
              <a:buFont typeface="Arial"/>
              <a:buNone/>
            </a:pPr>
            <a:r>
              <a:rPr b="0" i="1" lang="en-US" sz="4219" u="none" cap="none" strike="noStrike">
                <a:solidFill>
                  <a:srgbClr val="486038"/>
                </a:solidFill>
                <a:latin typeface="Calibri"/>
                <a:ea typeface="Calibri"/>
                <a:cs typeface="Calibri"/>
                <a:sym typeface="Calibri"/>
              </a:rPr>
              <a:t>xfmlpn jfefsffo</a:t>
            </a:r>
            <a:endParaRPr b="0" i="0" sz="1400" u="none" cap="none" strike="noStrike">
              <a:solidFill>
                <a:srgbClr val="000000"/>
              </a:solidFill>
              <a:latin typeface="Arial"/>
              <a:ea typeface="Arial"/>
              <a:cs typeface="Arial"/>
              <a:sym typeface="Arial"/>
            </a:endParaRPr>
          </a:p>
        </p:txBody>
      </p:sp>
      <p:sp>
        <p:nvSpPr>
          <p:cNvPr id="235" name="Google Shape;235;p18"/>
          <p:cNvSpPr txBox="1"/>
          <p:nvPr/>
        </p:nvSpPr>
        <p:spPr>
          <a:xfrm>
            <a:off x="1086450" y="3128150"/>
            <a:ext cx="10515600" cy="3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Werk per 2-3, eerste team die het ontcijfert krijgt een snoepje!</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Om de minuut een tip!</a:t>
            </a:r>
            <a:endParaRPr sz="2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Hoe te kraken?</a:t>
            </a:r>
            <a:endParaRPr/>
          </a:p>
        </p:txBody>
      </p:sp>
      <p:sp>
        <p:nvSpPr>
          <p:cNvPr id="241" name="Google Shape;241;p20"/>
          <p:cNvSpPr txBox="1"/>
          <p:nvPr/>
        </p:nvSpPr>
        <p:spPr>
          <a:xfrm>
            <a:off x="2193727" y="1989275"/>
            <a:ext cx="7804547" cy="1850991"/>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4219"/>
              <a:buFont typeface="Arial"/>
              <a:buNone/>
            </a:pPr>
            <a:r>
              <a:t/>
            </a:r>
            <a:endParaRPr b="0" i="0" sz="4219"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Caesar3.svg.png" id="246" name="Google Shape;246;p21"/>
          <p:cNvPicPr preferRelativeResize="0"/>
          <p:nvPr>
            <p:ph idx="2" type="pic"/>
          </p:nvPr>
        </p:nvPicPr>
        <p:blipFill rotWithShape="1">
          <a:blip r:embed="rId3">
            <a:alphaModFix/>
          </a:blip>
          <a:srcRect b="0" l="0" r="0" t="0"/>
          <a:stretch/>
        </p:blipFill>
        <p:spPr>
          <a:xfrm>
            <a:off x="2767829" y="3296481"/>
            <a:ext cx="6501572" cy="2742851"/>
          </a:xfrm>
          <a:prstGeom prst="rect">
            <a:avLst/>
          </a:prstGeom>
          <a:noFill/>
          <a:ln>
            <a:noFill/>
          </a:ln>
        </p:spPr>
      </p:pic>
      <p:sp>
        <p:nvSpPr>
          <p:cNvPr id="247" name="Google Shape;247;p21"/>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Ceasar-encryptie</a:t>
            </a:r>
            <a:endParaRPr/>
          </a:p>
        </p:txBody>
      </p:sp>
      <p:sp>
        <p:nvSpPr>
          <p:cNvPr id="248" name="Google Shape;248;p21"/>
          <p:cNvSpPr txBox="1"/>
          <p:nvPr>
            <p:ph idx="1" type="body"/>
          </p:nvPr>
        </p:nvSpPr>
        <p:spPr>
          <a:xfrm>
            <a:off x="2193727" y="1821656"/>
            <a:ext cx="7493438" cy="1518047"/>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1969"/>
              <a:buChar char="•"/>
            </a:pPr>
            <a:r>
              <a:rPr lang="en-US" sz="1969"/>
              <a:t>Verschuift simpelweg de letters.</a:t>
            </a:r>
            <a:endParaRPr/>
          </a:p>
          <a:p>
            <a:pPr indent="-241093" lvl="0" marL="241093" rtl="0" algn="l">
              <a:lnSpc>
                <a:spcPct val="90000"/>
              </a:lnSpc>
              <a:spcBef>
                <a:spcPts val="2250"/>
              </a:spcBef>
              <a:spcAft>
                <a:spcPts val="0"/>
              </a:spcAft>
              <a:buClr>
                <a:schemeClr val="dk1"/>
              </a:buClr>
              <a:buSzPts val="1969"/>
              <a:buChar char="•"/>
            </a:pPr>
            <a:r>
              <a:rPr lang="en-US" sz="1969"/>
              <a:t>Sleutel is het ceasarcijfer: hoeveel letters moet je doorschuiven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Substitutiecijfers</a:t>
            </a:r>
            <a:endParaRPr/>
          </a:p>
        </p:txBody>
      </p:sp>
      <p:sp>
        <p:nvSpPr>
          <p:cNvPr id="254" name="Google Shape;254;p19"/>
          <p:cNvSpPr txBox="1"/>
          <p:nvPr/>
        </p:nvSpPr>
        <p:spPr>
          <a:xfrm>
            <a:off x="2193727" y="2241352"/>
            <a:ext cx="7804547" cy="1518047"/>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4091"/>
              <a:buFont typeface="Arial"/>
              <a:buNone/>
            </a:pPr>
            <a:r>
              <a:rPr b="0" i="1" lang="en-US" sz="4091" u="none" cap="none" strike="noStrike">
                <a:solidFill>
                  <a:srgbClr val="486038"/>
                </a:solidFill>
                <a:latin typeface="Calibri"/>
                <a:ea typeface="Calibri"/>
                <a:cs typeface="Calibri"/>
                <a:sym typeface="Calibri"/>
              </a:rPr>
              <a:t>Het vervangen van een of meerdere letters (of bits / bytes)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Vigenère_square_shading.svg.png" id="259" name="Google Shape;259;p22"/>
          <p:cNvPicPr preferRelativeResize="0"/>
          <p:nvPr>
            <p:ph idx="2" type="pic"/>
          </p:nvPr>
        </p:nvPicPr>
        <p:blipFill rotWithShape="1">
          <a:blip r:embed="rId3">
            <a:alphaModFix/>
          </a:blip>
          <a:srcRect b="0" l="0" r="0" t="0"/>
          <a:stretch/>
        </p:blipFill>
        <p:spPr>
          <a:xfrm>
            <a:off x="5958269" y="1994041"/>
            <a:ext cx="3358768" cy="3358768"/>
          </a:xfrm>
          <a:prstGeom prst="rect">
            <a:avLst/>
          </a:prstGeom>
          <a:noFill/>
          <a:ln>
            <a:noFill/>
          </a:ln>
        </p:spPr>
      </p:pic>
      <p:sp>
        <p:nvSpPr>
          <p:cNvPr id="260" name="Google Shape;260;p22"/>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Vigenere-encryptie</a:t>
            </a:r>
            <a:endParaRPr/>
          </a:p>
        </p:txBody>
      </p:sp>
      <p:sp>
        <p:nvSpPr>
          <p:cNvPr id="261" name="Google Shape;261;p22"/>
          <p:cNvSpPr txBox="1"/>
          <p:nvPr>
            <p:ph idx="1" type="body"/>
          </p:nvPr>
        </p:nvSpPr>
        <p:spPr>
          <a:xfrm>
            <a:off x="2193726" y="1821656"/>
            <a:ext cx="3686427" cy="3703693"/>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1969"/>
              <a:buChar char="•"/>
            </a:pPr>
            <a:r>
              <a:rPr lang="en-US" sz="1969"/>
              <a:t>Als caesar, maar dan met meerdere verschuivingen / alfabetten</a:t>
            </a:r>
            <a:endParaRPr/>
          </a:p>
          <a:p>
            <a:pPr indent="-241093" lvl="0" marL="241093" rtl="0" algn="l">
              <a:lnSpc>
                <a:spcPct val="90000"/>
              </a:lnSpc>
              <a:spcBef>
                <a:spcPts val="2250"/>
              </a:spcBef>
              <a:spcAft>
                <a:spcPts val="0"/>
              </a:spcAft>
              <a:buClr>
                <a:schemeClr val="dk1"/>
              </a:buClr>
              <a:buSzPts val="1969"/>
              <a:buChar char="•"/>
            </a:pPr>
            <a:r>
              <a:rPr lang="en-US" sz="1969"/>
              <a:t>Sleutel is een codewoord waarbij iedere letter de alfabet-rotatie aangeeft (vanaf de a bezien). Sleutel wordt zo vaak als nodig achter elkaar geplakt.</a:t>
            </a:r>
            <a:endParaRPr/>
          </a:p>
        </p:txBody>
      </p:sp>
      <p:pic>
        <p:nvPicPr>
          <p:cNvPr id="262" name="Google Shape;262;p22"/>
          <p:cNvPicPr preferRelativeResize="0"/>
          <p:nvPr/>
        </p:nvPicPr>
        <p:blipFill>
          <a:blip r:embed="rId4">
            <a:alphaModFix/>
          </a:blip>
          <a:stretch>
            <a:fillRect/>
          </a:stretch>
        </p:blipFill>
        <p:spPr>
          <a:xfrm>
            <a:off x="9711812" y="136527"/>
            <a:ext cx="2419350" cy="942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3"/>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Substitutiecijfers</a:t>
            </a:r>
            <a:endParaRPr/>
          </a:p>
        </p:txBody>
      </p:sp>
      <p:sp>
        <p:nvSpPr>
          <p:cNvPr id="268" name="Google Shape;268;p23"/>
          <p:cNvSpPr txBox="1"/>
          <p:nvPr/>
        </p:nvSpPr>
        <p:spPr>
          <a:xfrm>
            <a:off x="2193727" y="2241352"/>
            <a:ext cx="7804547" cy="1518047"/>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3712"/>
              <a:buFont typeface="Arial"/>
              <a:buNone/>
            </a:pPr>
            <a:r>
              <a:rPr b="0" i="1" lang="en-US" sz="3712" u="none" cap="none" strike="noStrike">
                <a:solidFill>
                  <a:schemeClr val="dk1"/>
                </a:solidFill>
                <a:latin typeface="Calibri"/>
                <a:ea typeface="Calibri"/>
                <a:cs typeface="Calibri"/>
                <a:sym typeface="Calibri"/>
              </a:rPr>
              <a:t>Ceasarsubstitutie: monoalfabetisch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12"/>
              <a:buFont typeface="Arial"/>
              <a:buNone/>
            </a:pPr>
            <a:r>
              <a:rPr b="0" i="1" lang="en-US" sz="3712" u="none" cap="none" strike="noStrike">
                <a:solidFill>
                  <a:schemeClr val="dk1"/>
                </a:solidFill>
                <a:latin typeface="Calibri"/>
                <a:ea typeface="Calibri"/>
                <a:cs typeface="Calibri"/>
                <a:sym typeface="Calibri"/>
              </a:rPr>
              <a:t>Vigenère: polyalfabetisch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One time pad</a:t>
            </a:r>
            <a:endParaRPr/>
          </a:p>
        </p:txBody>
      </p:sp>
      <p:sp>
        <p:nvSpPr>
          <p:cNvPr id="274" name="Google Shape;274;p25"/>
          <p:cNvSpPr txBox="1"/>
          <p:nvPr/>
        </p:nvSpPr>
        <p:spPr>
          <a:xfrm>
            <a:off x="2193727" y="1276375"/>
            <a:ext cx="7804500" cy="1851000"/>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2911"/>
              <a:buFont typeface="Arial"/>
              <a:buNone/>
            </a:pPr>
            <a:r>
              <a:rPr b="0" i="0" lang="en-US" sz="2911" u="none" cap="none" strike="noStrike">
                <a:solidFill>
                  <a:schemeClr val="dk1"/>
                </a:solidFill>
                <a:latin typeface="Calibri"/>
                <a:ea typeface="Calibri"/>
                <a:cs typeface="Calibri"/>
                <a:sym typeface="Calibri"/>
              </a:rPr>
              <a:t>Versleutelen met een niet herhalende, echte random sleutel.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11"/>
              <a:buFont typeface="Arial"/>
              <a:buNone/>
            </a:pPr>
            <a:r>
              <a:rPr b="0" i="0" lang="en-US" sz="2911" u="none" cap="none" strike="noStrike">
                <a:solidFill>
                  <a:schemeClr val="dk1"/>
                </a:solidFill>
                <a:latin typeface="Calibri"/>
                <a:ea typeface="Calibri"/>
                <a:cs typeface="Calibri"/>
                <a:sym typeface="Calibri"/>
              </a:rPr>
              <a:t>In principe onkraakbaar.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11"/>
              <a:buFont typeface="Arial"/>
              <a:buNone/>
            </a:pPr>
            <a:r>
              <a:rPr b="0" i="0" lang="en-US" sz="2911" u="none" cap="none" strike="noStrike">
                <a:solidFill>
                  <a:schemeClr val="dk1"/>
                </a:solidFill>
                <a:latin typeface="Calibri"/>
                <a:ea typeface="Calibri"/>
                <a:cs typeface="Calibri"/>
                <a:sym typeface="Calibri"/>
              </a:rPr>
              <a:t>Hergebruik van sleutel verboden</a:t>
            </a:r>
            <a:endParaRPr b="0" i="0" sz="1400" u="none" cap="none" strike="noStrike">
              <a:solidFill>
                <a:srgbClr val="000000"/>
              </a:solidFill>
              <a:latin typeface="Arial"/>
              <a:ea typeface="Arial"/>
              <a:cs typeface="Arial"/>
              <a:sym typeface="Arial"/>
            </a:endParaRPr>
          </a:p>
        </p:txBody>
      </p:sp>
      <p:sp>
        <p:nvSpPr>
          <p:cNvPr id="275" name="Google Shape;275;p25"/>
          <p:cNvSpPr txBox="1"/>
          <p:nvPr/>
        </p:nvSpPr>
        <p:spPr>
          <a:xfrm>
            <a:off x="2075227" y="3624475"/>
            <a:ext cx="7804500" cy="1851000"/>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2911"/>
              <a:buFont typeface="Arial"/>
              <a:buNone/>
            </a:pPr>
            <a:r>
              <a:rPr lang="en-US" sz="2911">
                <a:solidFill>
                  <a:schemeClr val="dk1"/>
                </a:solidFill>
                <a:latin typeface="Calibri"/>
                <a:ea typeface="Calibri"/>
                <a:cs typeface="Calibri"/>
                <a:sym typeface="Calibri"/>
              </a:rPr>
              <a:t>Praktijk blijft moeilijk:</a:t>
            </a:r>
            <a:endParaRPr sz="2911">
              <a:solidFill>
                <a:schemeClr val="dk1"/>
              </a:solidFill>
              <a:latin typeface="Calibri"/>
              <a:ea typeface="Calibri"/>
              <a:cs typeface="Calibri"/>
              <a:sym typeface="Calibri"/>
            </a:endParaRPr>
          </a:p>
          <a:p>
            <a:pPr indent="-413448" lvl="0" marL="914400" marR="0" rtl="0" algn="l">
              <a:lnSpc>
                <a:spcPct val="100000"/>
              </a:lnSpc>
              <a:spcBef>
                <a:spcPts val="0"/>
              </a:spcBef>
              <a:spcAft>
                <a:spcPts val="0"/>
              </a:spcAft>
              <a:buClr>
                <a:schemeClr val="dk1"/>
              </a:buClr>
              <a:buSzPts val="2911"/>
              <a:buFont typeface="Calibri"/>
              <a:buChar char="●"/>
            </a:pPr>
            <a:r>
              <a:rPr lang="en-US" sz="2911">
                <a:solidFill>
                  <a:schemeClr val="dk1"/>
                </a:solidFill>
                <a:latin typeface="Calibri"/>
                <a:ea typeface="Calibri"/>
                <a:cs typeface="Calibri"/>
                <a:sym typeface="Calibri"/>
              </a:rPr>
              <a:t>Hoe krijg je sleutel veilig verzonden</a:t>
            </a:r>
            <a:endParaRPr sz="2911">
              <a:solidFill>
                <a:schemeClr val="dk1"/>
              </a:solidFill>
              <a:latin typeface="Calibri"/>
              <a:ea typeface="Calibri"/>
              <a:cs typeface="Calibri"/>
              <a:sym typeface="Calibri"/>
            </a:endParaRPr>
          </a:p>
          <a:p>
            <a:pPr indent="-413448" lvl="0" marL="914400" marR="0" rtl="0" algn="l">
              <a:lnSpc>
                <a:spcPct val="100000"/>
              </a:lnSpc>
              <a:spcBef>
                <a:spcPts val="0"/>
              </a:spcBef>
              <a:spcAft>
                <a:spcPts val="0"/>
              </a:spcAft>
              <a:buClr>
                <a:schemeClr val="dk1"/>
              </a:buClr>
              <a:buSzPts val="2911"/>
              <a:buFont typeface="Calibri"/>
              <a:buChar char="●"/>
            </a:pPr>
            <a:r>
              <a:rPr lang="en-US" sz="2911">
                <a:solidFill>
                  <a:schemeClr val="dk1"/>
                </a:solidFill>
                <a:latin typeface="Calibri"/>
                <a:ea typeface="Calibri"/>
                <a:cs typeface="Calibri"/>
                <a:sym typeface="Calibri"/>
              </a:rPr>
              <a:t>Hoe sla je de sleutel veilig op</a:t>
            </a:r>
            <a:endParaRPr sz="2911">
              <a:solidFill>
                <a:schemeClr val="dk1"/>
              </a:solidFill>
              <a:latin typeface="Calibri"/>
              <a:ea typeface="Calibri"/>
              <a:cs typeface="Calibri"/>
              <a:sym typeface="Calibri"/>
            </a:endParaRPr>
          </a:p>
          <a:p>
            <a:pPr indent="-413448" lvl="0" marL="914400" marR="0" rtl="0" algn="l">
              <a:lnSpc>
                <a:spcPct val="100000"/>
              </a:lnSpc>
              <a:spcBef>
                <a:spcPts val="0"/>
              </a:spcBef>
              <a:spcAft>
                <a:spcPts val="0"/>
              </a:spcAft>
              <a:buClr>
                <a:schemeClr val="dk1"/>
              </a:buClr>
              <a:buSzPts val="2911"/>
              <a:buFont typeface="Calibri"/>
              <a:buChar char="●"/>
            </a:pPr>
            <a:r>
              <a:rPr lang="en-US" sz="2911">
                <a:solidFill>
                  <a:schemeClr val="dk1"/>
                </a:solidFill>
                <a:latin typeface="Calibri"/>
                <a:ea typeface="Calibri"/>
                <a:cs typeface="Calibri"/>
                <a:sym typeface="Calibri"/>
              </a:rPr>
              <a:t>Elke tekst = nieuwe sleutel</a:t>
            </a:r>
            <a:endParaRPr sz="2911">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bf7df0a0d9_0_2"/>
          <p:cNvSpPr txBox="1"/>
          <p:nvPr>
            <p:ph type="title"/>
          </p:nvPr>
        </p:nvSpPr>
        <p:spPr>
          <a:xfrm>
            <a:off x="838199" y="136525"/>
            <a:ext cx="10515600" cy="784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54C69"/>
              </a:buClr>
              <a:buSzPct val="100000"/>
              <a:buFont typeface="Calibri"/>
              <a:buNone/>
            </a:pPr>
            <a:r>
              <a:rPr lang="en-US" sz="7519"/>
              <a:t>Ontcijfer de volgende zin</a:t>
            </a:r>
            <a:endParaRPr/>
          </a:p>
        </p:txBody>
      </p:sp>
      <p:sp>
        <p:nvSpPr>
          <p:cNvPr id="281" name="Google Shape;281;g3bf7df0a0d9_0_2"/>
          <p:cNvSpPr txBox="1"/>
          <p:nvPr/>
        </p:nvSpPr>
        <p:spPr>
          <a:xfrm>
            <a:off x="2307777" y="1271827"/>
            <a:ext cx="7804500" cy="1518000"/>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4219"/>
              <a:buFont typeface="Arial"/>
              <a:buNone/>
            </a:pPr>
            <a:r>
              <a:rPr i="1" lang="en-US" sz="4219">
                <a:solidFill>
                  <a:srgbClr val="486038"/>
                </a:solidFill>
                <a:latin typeface="Calibri"/>
                <a:ea typeface="Calibri"/>
                <a:cs typeface="Calibri"/>
                <a:sym typeface="Calibri"/>
              </a:rPr>
              <a:t>reoggte lllameaa</a:t>
            </a:r>
            <a:endParaRPr b="0" i="0" sz="1400" u="none" cap="none" strike="noStrike">
              <a:solidFill>
                <a:srgbClr val="000000"/>
              </a:solidFill>
              <a:latin typeface="Arial"/>
              <a:ea typeface="Arial"/>
              <a:cs typeface="Arial"/>
              <a:sym typeface="Arial"/>
            </a:endParaRPr>
          </a:p>
        </p:txBody>
      </p:sp>
      <p:sp>
        <p:nvSpPr>
          <p:cNvPr id="282" name="Google Shape;282;g3bf7df0a0d9_0_2"/>
          <p:cNvSpPr txBox="1"/>
          <p:nvPr/>
        </p:nvSpPr>
        <p:spPr>
          <a:xfrm>
            <a:off x="1086450" y="3128150"/>
            <a:ext cx="10515600" cy="3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Werk per 2-3, eerste team die het ontcijfert krijgt een snoepje!</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Om de minuut een tip!</a:t>
            </a:r>
            <a:endParaRPr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4"/>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Transpositiecijfers</a:t>
            </a:r>
            <a:endParaRPr/>
          </a:p>
        </p:txBody>
      </p:sp>
      <p:sp>
        <p:nvSpPr>
          <p:cNvPr id="288" name="Google Shape;288;p24"/>
          <p:cNvSpPr txBox="1"/>
          <p:nvPr/>
        </p:nvSpPr>
        <p:spPr>
          <a:xfrm>
            <a:off x="2193727" y="2241352"/>
            <a:ext cx="7804547" cy="1518047"/>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3797"/>
              <a:buFont typeface="Arial"/>
              <a:buNone/>
            </a:pPr>
            <a:r>
              <a:rPr b="0" i="1" lang="en-US" sz="3797" u="none" cap="none" strike="noStrike">
                <a:solidFill>
                  <a:srgbClr val="486038"/>
                </a:solidFill>
                <a:latin typeface="Calibri"/>
                <a:ea typeface="Calibri"/>
                <a:cs typeface="Calibri"/>
                <a:sym typeface="Calibri"/>
              </a:rPr>
              <a:t>Het anders rangschikken van een of meerdere letters (of bits / bytes)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A computer screen with a lock icon&#10;&#10;AI-generated content may be incorrect." id="295" name="Google Shape;295;p26"/>
          <p:cNvPicPr preferRelativeResize="0"/>
          <p:nvPr/>
        </p:nvPicPr>
        <p:blipFill rotWithShape="1">
          <a:blip r:embed="rId3">
            <a:alphaModFix/>
          </a:blip>
          <a:srcRect b="16533" l="177" r="27041" t="16533"/>
          <a:stretch/>
        </p:blipFill>
        <p:spPr>
          <a:xfrm>
            <a:off x="838199" y="-1"/>
            <a:ext cx="11353801" cy="6858001"/>
          </a:xfrm>
          <a:prstGeom prst="rect">
            <a:avLst/>
          </a:prstGeom>
          <a:noFill/>
          <a:ln>
            <a:noFill/>
          </a:ln>
        </p:spPr>
      </p:pic>
      <p:sp>
        <p:nvSpPr>
          <p:cNvPr id="296" name="Google Shape;296;p26"/>
          <p:cNvSpPr txBox="1"/>
          <p:nvPr>
            <p:ph type="ctrTitle"/>
          </p:nvPr>
        </p:nvSpPr>
        <p:spPr>
          <a:xfrm>
            <a:off x="1524000" y="1915297"/>
            <a:ext cx="9144000" cy="15946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297" name="Google Shape;297;p26"/>
          <p:cNvSpPr txBox="1"/>
          <p:nvPr>
            <p:ph idx="1" type="subTitle"/>
          </p:nvPr>
        </p:nvSpPr>
        <p:spPr>
          <a:xfrm>
            <a:off x="1524000" y="3509963"/>
            <a:ext cx="9144000" cy="17478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en-US" sz="3600">
                <a:solidFill>
                  <a:schemeClr val="lt1"/>
                </a:solidFill>
              </a:rPr>
              <a:t>Asymmetrische encryptie</a:t>
            </a:r>
            <a:endParaRPr/>
          </a:p>
        </p:txBody>
      </p:sp>
      <p:sp>
        <p:nvSpPr>
          <p:cNvPr id="298" name="Google Shape;29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299" name="Google Shape;29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300" name="Google Shape;30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1" name="Google Shape;301;p26"/>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A computer screen with a lock icon&#10;&#10;AI-generated content may be incorrect." id="107" name="Google Shape;107;p3"/>
          <p:cNvPicPr preferRelativeResize="0"/>
          <p:nvPr/>
        </p:nvPicPr>
        <p:blipFill rotWithShape="1">
          <a:blip r:embed="rId3">
            <a:alphaModFix/>
          </a:blip>
          <a:srcRect b="16533" l="177" r="27041" t="16533"/>
          <a:stretch/>
        </p:blipFill>
        <p:spPr>
          <a:xfrm>
            <a:off x="838199" y="-1"/>
            <a:ext cx="11353801" cy="6858001"/>
          </a:xfrm>
          <a:prstGeom prst="rect">
            <a:avLst/>
          </a:prstGeom>
          <a:noFill/>
          <a:ln>
            <a:noFill/>
          </a:ln>
        </p:spPr>
      </p:pic>
      <p:sp>
        <p:nvSpPr>
          <p:cNvPr id="108" name="Google Shape;108;p3"/>
          <p:cNvSpPr txBox="1"/>
          <p:nvPr>
            <p:ph type="ctrTitle"/>
          </p:nvPr>
        </p:nvSpPr>
        <p:spPr>
          <a:xfrm>
            <a:off x="1524000" y="1915297"/>
            <a:ext cx="9144000" cy="15946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109" name="Google Shape;109;p3"/>
          <p:cNvSpPr txBox="1"/>
          <p:nvPr>
            <p:ph idx="1" type="subTitle"/>
          </p:nvPr>
        </p:nvSpPr>
        <p:spPr>
          <a:xfrm>
            <a:off x="1524000" y="3509963"/>
            <a:ext cx="9144000" cy="17478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en-US" sz="3600">
                <a:solidFill>
                  <a:schemeClr val="lt1"/>
                </a:solidFill>
              </a:rPr>
              <a:t>Wachtwoorden en hashes</a:t>
            </a:r>
            <a:endParaRPr sz="3600">
              <a:solidFill>
                <a:schemeClr val="lt1"/>
              </a:solidFill>
            </a:endParaRPr>
          </a:p>
        </p:txBody>
      </p:sp>
      <p:sp>
        <p:nvSpPr>
          <p:cNvPr id="110" name="Google Shape;11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111" name="Google Shape;11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112" name="Google Shape;1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3" name="Google Shape;113;p3"/>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7"/>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54C69"/>
              </a:buClr>
              <a:buSzPct val="100000"/>
              <a:buFont typeface="Calibri"/>
              <a:buNone/>
            </a:pPr>
            <a:r>
              <a:rPr b="0" i="0" lang="en-US" sz="7360" u="none" cap="none" strike="noStrike">
                <a:solidFill>
                  <a:srgbClr val="454C69"/>
                </a:solidFill>
                <a:latin typeface="Calibri"/>
                <a:ea typeface="Calibri"/>
                <a:cs typeface="Calibri"/>
                <a:sym typeface="Calibri"/>
              </a:rPr>
              <a:t>Asymmetrische encryptie</a:t>
            </a:r>
            <a:endParaRPr b="0" i="0" sz="7360" u="none" cap="none" strike="noStrike">
              <a:solidFill>
                <a:srgbClr val="454C69"/>
              </a:solidFill>
              <a:latin typeface="Calibri"/>
              <a:ea typeface="Calibri"/>
              <a:cs typeface="Calibri"/>
              <a:sym typeface="Calibri"/>
            </a:endParaRPr>
          </a:p>
        </p:txBody>
      </p:sp>
      <p:sp>
        <p:nvSpPr>
          <p:cNvPr id="307" name="Google Shape;307;p27"/>
          <p:cNvSpPr txBox="1"/>
          <p:nvPr>
            <p:ph idx="1" type="body"/>
          </p:nvPr>
        </p:nvSpPr>
        <p:spPr>
          <a:xfrm>
            <a:off x="892981" y="1821650"/>
            <a:ext cx="10373400" cy="4420200"/>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2800"/>
              <a:buChar char="•"/>
            </a:pPr>
            <a:r>
              <a:rPr lang="en-US" sz="2800"/>
              <a:t>Verzender en ontvanger van een bericht hebben niet dezelfde gegevens. Toch kan ontvanger (en alleen ontvanger) het bericht ontcijferen</a:t>
            </a:r>
            <a:endParaRPr/>
          </a:p>
          <a:p>
            <a:pPr indent="-241092" lvl="0" marL="241092" rtl="0" algn="l">
              <a:lnSpc>
                <a:spcPct val="90000"/>
              </a:lnSpc>
              <a:spcBef>
                <a:spcPts val="2250"/>
              </a:spcBef>
              <a:spcAft>
                <a:spcPts val="0"/>
              </a:spcAft>
              <a:buClr>
                <a:schemeClr val="dk1"/>
              </a:buClr>
              <a:buSzPts val="2800"/>
              <a:buChar char="•"/>
            </a:pPr>
            <a:r>
              <a:rPr lang="en-US" sz="2800"/>
              <a:t>Iedere persoon heeft twee keys: een public key en een private key</a:t>
            </a:r>
            <a:endParaRPr sz="2800"/>
          </a:p>
          <a:p>
            <a:pPr indent="-241092" lvl="0" marL="241092" rtl="0" algn="l">
              <a:lnSpc>
                <a:spcPct val="90000"/>
              </a:lnSpc>
              <a:spcBef>
                <a:spcPts val="2250"/>
              </a:spcBef>
              <a:spcAft>
                <a:spcPts val="0"/>
              </a:spcAft>
              <a:buSzPts val="2800"/>
              <a:buChar char="•"/>
            </a:pPr>
            <a:r>
              <a:rPr lang="en-US" sz="2800"/>
              <a:t>Iedereen kent </a:t>
            </a:r>
            <a:r>
              <a:rPr lang="en-US" sz="2800"/>
              <a:t>iedereen zijn</a:t>
            </a:r>
            <a:r>
              <a:rPr lang="en-US" sz="2800"/>
              <a:t> public key en gebruikt die om berichten naar die persoon te versleutelen. De persoon zelf gebruikt zijn private key om het te ontcijferen.</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c2e2e9c430_0_23"/>
          <p:cNvSpPr txBox="1"/>
          <p:nvPr>
            <p:ph type="title"/>
          </p:nvPr>
        </p:nvSpPr>
        <p:spPr>
          <a:xfrm>
            <a:off x="838199" y="136525"/>
            <a:ext cx="10515600" cy="784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54C69"/>
              </a:buClr>
              <a:buSzPct val="100000"/>
              <a:buFont typeface="Calibri"/>
              <a:buNone/>
            </a:pPr>
            <a:r>
              <a:rPr b="0" i="0" lang="en-US" sz="7360" u="none" cap="none" strike="noStrike">
                <a:solidFill>
                  <a:srgbClr val="454C69"/>
                </a:solidFill>
                <a:latin typeface="Calibri"/>
                <a:ea typeface="Calibri"/>
                <a:cs typeface="Calibri"/>
                <a:sym typeface="Calibri"/>
              </a:rPr>
              <a:t>Asymmetrische encryptie</a:t>
            </a:r>
            <a:endParaRPr b="0" i="0" sz="7360" u="none" cap="none" strike="noStrike">
              <a:solidFill>
                <a:srgbClr val="454C69"/>
              </a:solidFill>
              <a:latin typeface="Calibri"/>
              <a:ea typeface="Calibri"/>
              <a:cs typeface="Calibri"/>
              <a:sym typeface="Calibri"/>
            </a:endParaRPr>
          </a:p>
        </p:txBody>
      </p:sp>
      <p:sp>
        <p:nvSpPr>
          <p:cNvPr id="313" name="Google Shape;313;g3c2e2e9c430_0_23"/>
          <p:cNvSpPr txBox="1"/>
          <p:nvPr>
            <p:ph idx="1" type="body"/>
          </p:nvPr>
        </p:nvSpPr>
        <p:spPr>
          <a:xfrm>
            <a:off x="892981" y="1821650"/>
            <a:ext cx="10373400" cy="4420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2250"/>
              </a:spcBef>
              <a:spcAft>
                <a:spcPts val="0"/>
              </a:spcAft>
              <a:buNone/>
            </a:pPr>
            <a:r>
              <a:rPr lang="en-US" sz="2800"/>
              <a:t>Voorbeeld: Alice wilt een bericht M naar Bob sturen. </a:t>
            </a:r>
            <a:endParaRPr sz="2800"/>
          </a:p>
          <a:p>
            <a:pPr indent="0" lvl="0" marL="0" rtl="0" algn="l">
              <a:lnSpc>
                <a:spcPct val="90000"/>
              </a:lnSpc>
              <a:spcBef>
                <a:spcPts val="2250"/>
              </a:spcBef>
              <a:spcAft>
                <a:spcPts val="0"/>
              </a:spcAft>
              <a:buNone/>
            </a:pPr>
            <a:r>
              <a:rPr lang="en-US" sz="2800"/>
              <a:t>1) Alice gebruikt Bob zijn public key om het te versleutelen</a:t>
            </a:r>
            <a:endParaRPr sz="2800"/>
          </a:p>
          <a:p>
            <a:pPr indent="0" lvl="0" marL="0" rtl="0" algn="l">
              <a:lnSpc>
                <a:spcPct val="90000"/>
              </a:lnSpc>
              <a:spcBef>
                <a:spcPts val="2250"/>
              </a:spcBef>
              <a:spcAft>
                <a:spcPts val="0"/>
              </a:spcAft>
              <a:buNone/>
            </a:pPr>
            <a:r>
              <a:rPr lang="en-US" sz="2800"/>
              <a:t>2) Alice verstuurt het bericht</a:t>
            </a:r>
            <a:endParaRPr sz="2800"/>
          </a:p>
          <a:p>
            <a:pPr indent="0" lvl="0" marL="0" rtl="0" algn="l">
              <a:lnSpc>
                <a:spcPct val="90000"/>
              </a:lnSpc>
              <a:spcBef>
                <a:spcPts val="2250"/>
              </a:spcBef>
              <a:spcAft>
                <a:spcPts val="0"/>
              </a:spcAft>
              <a:buNone/>
            </a:pPr>
            <a:r>
              <a:rPr lang="en-US" sz="2800"/>
              <a:t>3) Bob gebruikt zijn private key om het te ontcijferen</a:t>
            </a:r>
            <a:endParaRPr sz="2800"/>
          </a:p>
          <a:p>
            <a:pPr indent="0" lvl="0" marL="0" rtl="0" algn="l">
              <a:lnSpc>
                <a:spcPct val="90000"/>
              </a:lnSpc>
              <a:spcBef>
                <a:spcPts val="2250"/>
              </a:spcBef>
              <a:spcAft>
                <a:spcPts val="0"/>
              </a:spcAft>
              <a:buNone/>
            </a:pPr>
            <a:r>
              <a:t/>
            </a:r>
            <a:endParaRPr sz="2800"/>
          </a:p>
          <a:p>
            <a:pPr indent="0" lvl="0" marL="0" rtl="0" algn="l">
              <a:lnSpc>
                <a:spcPct val="90000"/>
              </a:lnSpc>
              <a:spcBef>
                <a:spcPts val="2250"/>
              </a:spcBef>
              <a:spcAft>
                <a:spcPts val="0"/>
              </a:spcAft>
              <a:buNone/>
            </a:pPr>
            <a:r>
              <a:rPr lang="en-US" sz="2800"/>
              <a:t>Mensen kunnen het bericht onderscheppen maar aangezien ze de private key niet hebben kunnen ze er niks mee doen</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RSA-algorithm-structure.png.jpeg" id="318" name="Google Shape;318;p28"/>
          <p:cNvPicPr preferRelativeResize="0"/>
          <p:nvPr>
            <p:ph idx="2" type="pic"/>
          </p:nvPr>
        </p:nvPicPr>
        <p:blipFill rotWithShape="1">
          <a:blip r:embed="rId3">
            <a:alphaModFix/>
          </a:blip>
          <a:srcRect b="0" l="0" r="2452" t="0"/>
          <a:stretch/>
        </p:blipFill>
        <p:spPr>
          <a:xfrm>
            <a:off x="7628525" y="2394365"/>
            <a:ext cx="3064104" cy="2069258"/>
          </a:xfrm>
          <a:prstGeom prst="rect">
            <a:avLst/>
          </a:prstGeom>
          <a:noFill/>
          <a:ln>
            <a:noFill/>
          </a:ln>
        </p:spPr>
      </p:pic>
      <p:sp>
        <p:nvSpPr>
          <p:cNvPr id="319" name="Google Shape;319;p28"/>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a:t>
            </a:r>
            <a:endParaRPr/>
          </a:p>
        </p:txBody>
      </p:sp>
      <p:sp>
        <p:nvSpPr>
          <p:cNvPr id="320" name="Google Shape;320;p28"/>
          <p:cNvSpPr txBox="1"/>
          <p:nvPr>
            <p:ph idx="1" type="body"/>
          </p:nvPr>
        </p:nvSpPr>
        <p:spPr>
          <a:xfrm>
            <a:off x="1628250" y="1821650"/>
            <a:ext cx="5132700" cy="3715200"/>
          </a:xfrm>
          <a:prstGeom prst="rect">
            <a:avLst/>
          </a:prstGeom>
          <a:noFill/>
          <a:ln>
            <a:noFill/>
          </a:ln>
        </p:spPr>
        <p:txBody>
          <a:bodyPr anchorCtr="0" anchor="t" bIns="45700" lIns="91425" spcFirstLastPara="1" rIns="91425" wrap="square" tIns="45700">
            <a:noAutofit/>
          </a:bodyPr>
          <a:lstStyle/>
          <a:p>
            <a:pPr indent="-293861" lvl="0" marL="241093" rtl="0" algn="l">
              <a:lnSpc>
                <a:spcPct val="90000"/>
              </a:lnSpc>
              <a:spcBef>
                <a:spcPts val="0"/>
              </a:spcBef>
              <a:spcAft>
                <a:spcPts val="0"/>
              </a:spcAft>
              <a:buClr>
                <a:schemeClr val="dk1"/>
              </a:buClr>
              <a:buSzPts val="2800"/>
              <a:buChar char="•"/>
            </a:pPr>
            <a:r>
              <a:rPr lang="en-US" sz="2800"/>
              <a:t>Asymmetrische encryptie</a:t>
            </a:r>
            <a:endParaRPr sz="2800"/>
          </a:p>
          <a:p>
            <a:pPr indent="-293861" lvl="0" marL="241093" rtl="0" algn="l">
              <a:lnSpc>
                <a:spcPct val="90000"/>
              </a:lnSpc>
              <a:spcBef>
                <a:spcPts val="2250"/>
              </a:spcBef>
              <a:spcAft>
                <a:spcPts val="0"/>
              </a:spcAft>
              <a:buClr>
                <a:schemeClr val="dk1"/>
              </a:buClr>
              <a:buSzPts val="2800"/>
              <a:buChar char="•"/>
            </a:pPr>
            <a:r>
              <a:rPr lang="en-US" sz="2800"/>
              <a:t>Ontworpen door Ron </a:t>
            </a:r>
            <a:r>
              <a:rPr lang="en-US" sz="2800">
                <a:solidFill>
                  <a:srgbClr val="3672A3"/>
                </a:solidFill>
              </a:rPr>
              <a:t>R</a:t>
            </a:r>
            <a:r>
              <a:rPr lang="en-US" sz="2800"/>
              <a:t>ivest, Adi </a:t>
            </a:r>
            <a:r>
              <a:rPr lang="en-US" sz="2800">
                <a:solidFill>
                  <a:srgbClr val="3672A3"/>
                </a:solidFill>
              </a:rPr>
              <a:t>S</a:t>
            </a:r>
            <a:r>
              <a:rPr lang="en-US" sz="2800"/>
              <a:t>hamir en Len </a:t>
            </a:r>
            <a:r>
              <a:rPr lang="en-US" sz="2800">
                <a:solidFill>
                  <a:srgbClr val="3672A3"/>
                </a:solidFill>
              </a:rPr>
              <a:t>A</a:t>
            </a:r>
            <a:r>
              <a:rPr lang="en-US" sz="2800"/>
              <a:t>dleman in jaren 1977</a:t>
            </a:r>
            <a:br>
              <a:rPr lang="en-US" sz="2800"/>
            </a:br>
            <a:r>
              <a:rPr lang="en-US" sz="2800"/>
              <a:t>(GCHQ in 1973 maar was topgeheim)</a:t>
            </a:r>
            <a:endParaRPr sz="2800"/>
          </a:p>
          <a:p>
            <a:pPr indent="-293861" lvl="0" marL="241093" rtl="0" algn="l">
              <a:lnSpc>
                <a:spcPct val="90000"/>
              </a:lnSpc>
              <a:spcBef>
                <a:spcPts val="2250"/>
              </a:spcBef>
              <a:spcAft>
                <a:spcPts val="0"/>
              </a:spcAft>
              <a:buClr>
                <a:schemeClr val="dk1"/>
              </a:buClr>
              <a:buSzPts val="2800"/>
              <a:buChar char="•"/>
            </a:pPr>
            <a:r>
              <a:rPr lang="en-US" sz="2800"/>
              <a:t>Onder andere gebruikt voor email beveiliging en bank transacties</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c2e2e9c430_0_0"/>
          <p:cNvSpPr txBox="1"/>
          <p:nvPr>
            <p:ph type="title"/>
          </p:nvPr>
        </p:nvSpPr>
        <p:spPr>
          <a:xfrm>
            <a:off x="838199" y="136525"/>
            <a:ext cx="10515600" cy="784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RSA</a:t>
            </a:r>
            <a:endParaRPr/>
          </a:p>
        </p:txBody>
      </p:sp>
      <p:sp>
        <p:nvSpPr>
          <p:cNvPr id="327" name="Google Shape;327;g3c2e2e9c430_0_0"/>
          <p:cNvSpPr txBox="1"/>
          <p:nvPr>
            <p:ph idx="1" type="body"/>
          </p:nvPr>
        </p:nvSpPr>
        <p:spPr>
          <a:xfrm>
            <a:off x="892981" y="1821650"/>
            <a:ext cx="9860400" cy="4420200"/>
          </a:xfrm>
          <a:prstGeom prst="rect">
            <a:avLst/>
          </a:prstGeom>
        </p:spPr>
        <p:txBody>
          <a:bodyPr anchorCtr="0" anchor="t" bIns="45700" lIns="91425" spcFirstLastPara="1" rIns="91425" wrap="square" tIns="45700">
            <a:normAutofit/>
          </a:bodyPr>
          <a:lstStyle/>
          <a:p>
            <a:pPr indent="0" lvl="0" marL="0" rtl="0" algn="l">
              <a:spcBef>
                <a:spcPts val="2250"/>
              </a:spcBef>
              <a:spcAft>
                <a:spcPts val="0"/>
              </a:spcAft>
              <a:buNone/>
            </a:pPr>
            <a:r>
              <a:rPr lang="en-US" sz="2800"/>
              <a:t>Het kernidee achter RSA is:</a:t>
            </a:r>
            <a:endParaRPr sz="2800"/>
          </a:p>
          <a:p>
            <a:pPr indent="-406400" lvl="0" marL="457200" rtl="0" algn="l">
              <a:spcBef>
                <a:spcPts val="2250"/>
              </a:spcBef>
              <a:spcAft>
                <a:spcPts val="0"/>
              </a:spcAft>
              <a:buSzPts val="2800"/>
              <a:buChar char="●"/>
            </a:pPr>
            <a:r>
              <a:rPr lang="en-US" sz="2800"/>
              <a:t>Vermenigvuldigen van twee grote priemgetallen is makkelijk</a:t>
            </a:r>
            <a:endParaRPr sz="2800"/>
          </a:p>
          <a:p>
            <a:pPr indent="-406400" lvl="0" marL="457200" rtl="0" algn="l">
              <a:spcBef>
                <a:spcPts val="0"/>
              </a:spcBef>
              <a:spcAft>
                <a:spcPts val="0"/>
              </a:spcAft>
              <a:buSzPts val="2800"/>
              <a:buChar char="●"/>
            </a:pPr>
            <a:r>
              <a:rPr lang="en-US" sz="2800"/>
              <a:t>Het terugvinden van die priemgetallen uit de uitkomst is extreem moeilijk</a:t>
            </a:r>
            <a:endParaRPr sz="2800"/>
          </a:p>
        </p:txBody>
      </p:sp>
      <p:sp>
        <p:nvSpPr>
          <p:cNvPr id="328" name="Google Shape;328;g3c2e2e9c430_0_0"/>
          <p:cNvSpPr txBox="1"/>
          <p:nvPr>
            <p:ph idx="12" type="sldNum"/>
          </p:nvPr>
        </p:nvSpPr>
        <p:spPr>
          <a:xfrm>
            <a:off x="5933329" y="6536531"/>
            <a:ext cx="318900" cy="241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0"/>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Priemgetallen</a:t>
            </a:r>
            <a:endParaRPr/>
          </a:p>
        </p:txBody>
      </p:sp>
      <p:sp>
        <p:nvSpPr>
          <p:cNvPr id="334" name="Google Shape;334;p30"/>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Een priemgetal is een natuurlijk getal groter dan 1 dat slechts twee natuurlijke getallen als deler heeft, namelijk 1 en zichzelf.</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Kleinste priemgetal is …</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Welke getallen kleiner dan </a:t>
            </a:r>
            <a:r>
              <a:rPr lang="en-US"/>
              <a:t>2</a:t>
            </a:r>
            <a:r>
              <a:rPr lang="en-US" sz="2800">
                <a:solidFill>
                  <a:schemeClr val="dk1"/>
                </a:solidFill>
                <a:latin typeface="Calibri"/>
                <a:ea typeface="Calibri"/>
                <a:cs typeface="Calibri"/>
                <a:sym typeface="Calibri"/>
              </a:rPr>
              <a:t>0 zijn een priemgetal?</a:t>
            </a:r>
            <a:endParaRPr/>
          </a:p>
        </p:txBody>
      </p:sp>
      <p:pic>
        <p:nvPicPr>
          <p:cNvPr id="335" name="Google Shape;335;p30"/>
          <p:cNvPicPr preferRelativeResize="0"/>
          <p:nvPr/>
        </p:nvPicPr>
        <p:blipFill>
          <a:blip r:embed="rId3">
            <a:alphaModFix/>
          </a:blip>
          <a:stretch>
            <a:fillRect/>
          </a:stretch>
        </p:blipFill>
        <p:spPr>
          <a:xfrm>
            <a:off x="10391763" y="4314813"/>
            <a:ext cx="1800225" cy="2543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1"/>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Priemgetallen &lt; 100</a:t>
            </a:r>
            <a:endParaRPr/>
          </a:p>
        </p:txBody>
      </p:sp>
      <p:pic>
        <p:nvPicPr>
          <p:cNvPr descr="primenumbers_loubko.jpg" id="341" name="Google Shape;341;p31"/>
          <p:cNvPicPr preferRelativeResize="0"/>
          <p:nvPr/>
        </p:nvPicPr>
        <p:blipFill rotWithShape="1">
          <a:blip r:embed="rId3">
            <a:alphaModFix/>
          </a:blip>
          <a:srcRect b="0" l="0" r="0" t="0"/>
          <a:stretch/>
        </p:blipFill>
        <p:spPr>
          <a:xfrm>
            <a:off x="3813870" y="1725562"/>
            <a:ext cx="4564260" cy="4621313"/>
          </a:xfrm>
          <a:prstGeom prst="rect">
            <a:avLst/>
          </a:prstGeom>
          <a:noFill/>
          <a:ln>
            <a:noFill/>
          </a:ln>
        </p:spPr>
      </p:pic>
      <p:pic>
        <p:nvPicPr>
          <p:cNvPr id="342" name="Google Shape;342;p31"/>
          <p:cNvPicPr preferRelativeResize="0"/>
          <p:nvPr/>
        </p:nvPicPr>
        <p:blipFill>
          <a:blip r:embed="rId4">
            <a:alphaModFix/>
          </a:blip>
          <a:stretch>
            <a:fillRect/>
          </a:stretch>
        </p:blipFill>
        <p:spPr>
          <a:xfrm>
            <a:off x="10391775" y="4314827"/>
            <a:ext cx="1800225" cy="2543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2"/>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Ontbinden in factoren</a:t>
            </a:r>
            <a:endParaRPr/>
          </a:p>
        </p:txBody>
      </p:sp>
      <p:sp>
        <p:nvSpPr>
          <p:cNvPr id="348" name="Google Shape;348;p32"/>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Elk natuurlijk getal dat geen priemgetal is, kun je schrijven als vermenigvuldiging van priemgetallen</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Bijvoorbeeld:</a:t>
            </a:r>
            <a:endParaRPr/>
          </a:p>
          <a:p>
            <a:pPr indent="-228600" lvl="1" marL="685800" rtl="0" algn="l">
              <a:lnSpc>
                <a:spcPct val="90000"/>
              </a:lnSpc>
              <a:spcBef>
                <a:spcPts val="500"/>
              </a:spcBef>
              <a:spcAft>
                <a:spcPts val="0"/>
              </a:spcAft>
              <a:buClr>
                <a:schemeClr val="dk1"/>
              </a:buClr>
              <a:buSzPts val="2400"/>
              <a:buChar char="‣"/>
            </a:pPr>
            <a:r>
              <a:rPr lang="en-US" sz="2400">
                <a:solidFill>
                  <a:schemeClr val="dk1"/>
                </a:solidFill>
                <a:latin typeface="Calibri"/>
                <a:ea typeface="Calibri"/>
                <a:cs typeface="Calibri"/>
                <a:sym typeface="Calibri"/>
              </a:rPr>
              <a:t>8 -&gt; 2 x 2 x 2</a:t>
            </a:r>
            <a:endParaRPr/>
          </a:p>
          <a:p>
            <a:pPr indent="-228600" lvl="1" marL="685800" rtl="0" algn="l">
              <a:lnSpc>
                <a:spcPct val="90000"/>
              </a:lnSpc>
              <a:spcBef>
                <a:spcPts val="500"/>
              </a:spcBef>
              <a:spcAft>
                <a:spcPts val="0"/>
              </a:spcAft>
              <a:buClr>
                <a:schemeClr val="dk1"/>
              </a:buClr>
              <a:buSzPts val="2400"/>
              <a:buChar char="‣"/>
            </a:pPr>
            <a:r>
              <a:rPr lang="en-US" sz="2400">
                <a:solidFill>
                  <a:schemeClr val="dk1"/>
                </a:solidFill>
                <a:latin typeface="Calibri"/>
                <a:ea typeface="Calibri"/>
                <a:cs typeface="Calibri"/>
                <a:sym typeface="Calibri"/>
              </a:rPr>
              <a:t>18 -&gt; 2 x 9 -&gt; 2 x 3 x 3</a:t>
            </a:r>
            <a:endParaRPr/>
          </a:p>
          <a:p>
            <a:pPr indent="-228600" lvl="1" marL="685800" rtl="0" algn="l">
              <a:lnSpc>
                <a:spcPct val="90000"/>
              </a:lnSpc>
              <a:spcBef>
                <a:spcPts val="500"/>
              </a:spcBef>
              <a:spcAft>
                <a:spcPts val="0"/>
              </a:spcAft>
              <a:buClr>
                <a:schemeClr val="dk1"/>
              </a:buClr>
              <a:buSzPts val="2400"/>
              <a:buChar char="‣"/>
            </a:pPr>
            <a:r>
              <a:rPr lang="en-US" sz="2400">
                <a:solidFill>
                  <a:schemeClr val="dk1"/>
                </a:solidFill>
                <a:latin typeface="Calibri"/>
                <a:ea typeface="Calibri"/>
                <a:cs typeface="Calibri"/>
                <a:sym typeface="Calibri"/>
              </a:rPr>
              <a:t>99 -&gt; 3 x 33 -&gt; 3 x 3 x 11</a:t>
            </a:r>
            <a:endParaRPr/>
          </a:p>
          <a:p>
            <a:pPr indent="-228600" lvl="1" marL="685800" rtl="0" algn="l">
              <a:lnSpc>
                <a:spcPct val="90000"/>
              </a:lnSpc>
              <a:spcBef>
                <a:spcPts val="500"/>
              </a:spcBef>
              <a:spcAft>
                <a:spcPts val="0"/>
              </a:spcAft>
              <a:buClr>
                <a:schemeClr val="dk1"/>
              </a:buClr>
              <a:buSzPts val="2400"/>
              <a:buChar char="‣"/>
            </a:pPr>
            <a:r>
              <a:rPr lang="en-US" sz="2400">
                <a:solidFill>
                  <a:schemeClr val="dk1"/>
                </a:solidFill>
                <a:latin typeface="Calibri"/>
                <a:ea typeface="Calibri"/>
                <a:cs typeface="Calibri"/>
                <a:sym typeface="Calibri"/>
              </a:rPr>
              <a:t>100 -&gt; 2 x 50 -&gt; 2 x 2 x 25 -&gt; 2 x 2 x 5 x 5</a:t>
            </a:r>
            <a:endParaRPr/>
          </a:p>
        </p:txBody>
      </p:sp>
      <p:pic>
        <p:nvPicPr>
          <p:cNvPr id="349" name="Google Shape;349;p32"/>
          <p:cNvPicPr preferRelativeResize="0"/>
          <p:nvPr/>
        </p:nvPicPr>
        <p:blipFill>
          <a:blip r:embed="rId3">
            <a:alphaModFix/>
          </a:blip>
          <a:stretch>
            <a:fillRect/>
          </a:stretch>
        </p:blipFill>
        <p:spPr>
          <a:xfrm>
            <a:off x="10391763" y="4314813"/>
            <a:ext cx="1800225" cy="2543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3"/>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Ontbind in factoren:</a:t>
            </a:r>
            <a:endParaRPr/>
          </a:p>
        </p:txBody>
      </p:sp>
      <p:sp>
        <p:nvSpPr>
          <p:cNvPr id="355" name="Google Shape;355;p33"/>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42</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43</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74</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162</a:t>
            </a:r>
            <a:endParaRPr/>
          </a:p>
        </p:txBody>
      </p:sp>
      <p:pic>
        <p:nvPicPr>
          <p:cNvPr id="356" name="Google Shape;356;p33"/>
          <p:cNvPicPr preferRelativeResize="0"/>
          <p:nvPr/>
        </p:nvPicPr>
        <p:blipFill>
          <a:blip r:embed="rId3">
            <a:alphaModFix/>
          </a:blip>
          <a:stretch>
            <a:fillRect/>
          </a:stretch>
        </p:blipFill>
        <p:spPr>
          <a:xfrm>
            <a:off x="10471263" y="4314813"/>
            <a:ext cx="1800225" cy="2543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4"/>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Ontbind in factoren:</a:t>
            </a:r>
            <a:endParaRPr/>
          </a:p>
        </p:txBody>
      </p:sp>
      <p:sp>
        <p:nvSpPr>
          <p:cNvPr id="362" name="Google Shape;362;p34"/>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42: 2 x 3 x 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43: instinker, is priemgetal</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74: 2 x 37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162: 2 x 3 x 3 x 3 x 3</a:t>
            </a:r>
            <a:endParaRPr/>
          </a:p>
        </p:txBody>
      </p:sp>
      <p:pic>
        <p:nvPicPr>
          <p:cNvPr id="363" name="Google Shape;363;p34"/>
          <p:cNvPicPr preferRelativeResize="0"/>
          <p:nvPr/>
        </p:nvPicPr>
        <p:blipFill>
          <a:blip r:embed="rId3">
            <a:alphaModFix/>
          </a:blip>
          <a:stretch>
            <a:fillRect/>
          </a:stretch>
        </p:blipFill>
        <p:spPr>
          <a:xfrm>
            <a:off x="10471288" y="4314813"/>
            <a:ext cx="1800225" cy="2543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c2e2e9c430_0_8"/>
          <p:cNvSpPr txBox="1"/>
          <p:nvPr>
            <p:ph type="title"/>
          </p:nvPr>
        </p:nvSpPr>
        <p:spPr>
          <a:xfrm>
            <a:off x="838199" y="136525"/>
            <a:ext cx="10515600" cy="784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Modulo</a:t>
            </a:r>
            <a:endParaRPr/>
          </a:p>
        </p:txBody>
      </p:sp>
      <p:sp>
        <p:nvSpPr>
          <p:cNvPr id="370" name="Google Shape;370;g3c2e2e9c430_0_8"/>
          <p:cNvSpPr txBox="1"/>
          <p:nvPr>
            <p:ph idx="1" type="body"/>
          </p:nvPr>
        </p:nvSpPr>
        <p:spPr>
          <a:xfrm>
            <a:off x="838200" y="1100512"/>
            <a:ext cx="10515600" cy="50766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Rest van gehele deeling </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a:p>
            <a:pPr indent="-342900" lvl="0" marL="457200" rtl="0" algn="l">
              <a:spcBef>
                <a:spcPts val="1000"/>
              </a:spcBef>
              <a:spcAft>
                <a:spcPts val="0"/>
              </a:spcAft>
              <a:buSzPts val="1800"/>
              <a:buChar char="●"/>
            </a:pPr>
            <a:r>
              <a:rPr lang="en-US"/>
              <a:t>13 mod 3</a:t>
            </a:r>
            <a:endParaRPr/>
          </a:p>
          <a:p>
            <a:pPr indent="-342900" lvl="1" marL="914400" rtl="0" algn="l">
              <a:spcBef>
                <a:spcPts val="0"/>
              </a:spcBef>
              <a:spcAft>
                <a:spcPts val="0"/>
              </a:spcAft>
              <a:buSzPts val="1800"/>
              <a:buChar char="○"/>
            </a:pPr>
            <a:r>
              <a:rPr lang="en-US"/>
              <a:t>13/3 = 4.333 </a:t>
            </a:r>
            <a:endParaRPr/>
          </a:p>
          <a:p>
            <a:pPr indent="-342900" lvl="1" marL="914400" rtl="0" algn="l">
              <a:spcBef>
                <a:spcPts val="0"/>
              </a:spcBef>
              <a:spcAft>
                <a:spcPts val="0"/>
              </a:spcAft>
              <a:buSzPts val="1800"/>
              <a:buChar char="○"/>
            </a:pPr>
            <a:r>
              <a:rPr lang="en-US"/>
              <a:t>12/3 = 4</a:t>
            </a:r>
            <a:endParaRPr/>
          </a:p>
          <a:p>
            <a:pPr indent="-342900" lvl="1" marL="914400" rtl="0" algn="l">
              <a:spcBef>
                <a:spcPts val="0"/>
              </a:spcBef>
              <a:spcAft>
                <a:spcPts val="0"/>
              </a:spcAft>
              <a:buSzPts val="1800"/>
              <a:buChar char="○"/>
            </a:pPr>
            <a:r>
              <a:rPr lang="en-US"/>
              <a:t>Rest van 13/3 is 1</a:t>
            </a:r>
            <a:endParaRPr/>
          </a:p>
          <a:p>
            <a:pPr indent="-342900" lvl="1" marL="914400" rtl="0" algn="l">
              <a:spcBef>
                <a:spcPts val="0"/>
              </a:spcBef>
              <a:spcAft>
                <a:spcPts val="0"/>
              </a:spcAft>
              <a:buSzPts val="1800"/>
              <a:buChar char="○"/>
            </a:pPr>
            <a:r>
              <a:rPr lang="en-US"/>
              <a:t>13 mod 3 is dus 1</a:t>
            </a:r>
            <a:endParaRPr/>
          </a:p>
        </p:txBody>
      </p:sp>
      <p:sp>
        <p:nvSpPr>
          <p:cNvPr id="371" name="Google Shape;371;g3c2e2e9c430_0_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72" name="Google Shape;372;g3c2e2e9c430_0_8"/>
          <p:cNvPicPr preferRelativeResize="0"/>
          <p:nvPr/>
        </p:nvPicPr>
        <p:blipFill>
          <a:blip r:embed="rId3">
            <a:alphaModFix/>
          </a:blip>
          <a:stretch>
            <a:fillRect/>
          </a:stretch>
        </p:blipFill>
        <p:spPr>
          <a:xfrm>
            <a:off x="10391763" y="4314813"/>
            <a:ext cx="1800225" cy="254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Aspecten van security</a:t>
            </a:r>
            <a:endParaRPr/>
          </a:p>
        </p:txBody>
      </p:sp>
      <p:sp>
        <p:nvSpPr>
          <p:cNvPr id="119" name="Google Shape;119;p4"/>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Confidentiality : gegevens die vertrouwelijk zijn moeten vertrouwelijk blijven. Dat geldt bij versturen (onderweg mag niemand het kunnen lezen), maar ook bij opslaan (onbevoegden moeten er niet bij kunnen komen)</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Integrity : gegevens mogen niet ongewild, en zonder dat men het doorheeft, veranderd worden.</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Availability : gegevens / diensten mogen niet ongewild onbeschikbaar worden (door bijv. een aanval)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6"/>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378" name="Google Shape;378;p36"/>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 (die blijven privé)</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7"/>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384" name="Google Shape;384;p37"/>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 (die bl</a:t>
            </a:r>
            <a:r>
              <a:rPr lang="en-US"/>
              <a:t>ijven privé)</a:t>
            </a:r>
            <a:br>
              <a:rPr lang="en-US" sz="2800">
                <a:solidFill>
                  <a:schemeClr val="dk1"/>
                </a:solidFill>
                <a:latin typeface="Calibri"/>
                <a:ea typeface="Calibri"/>
                <a:cs typeface="Calibri"/>
                <a:sym typeface="Calibri"/>
              </a:rPr>
            </a:br>
            <a:r>
              <a:rPr lang="en-US">
                <a:solidFill>
                  <a:srgbClr val="3672A3"/>
                </a:solidFill>
              </a:rPr>
              <a:t>p = 3, q = 47 </a:t>
            </a:r>
            <a:br>
              <a:rPr lang="en-US">
                <a:solidFill>
                  <a:srgbClr val="3672A3"/>
                </a:solidFill>
              </a:rPr>
            </a:br>
            <a:r>
              <a:rPr lang="en-US">
                <a:solidFill>
                  <a:srgbClr val="3672A3"/>
                </a:solidFill>
              </a:rPr>
              <a:t>(in het echt zijn dit priemgetallen van honderden cijfers lang)</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8"/>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390" name="Google Shape;390;p38"/>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 </a:t>
            </a:r>
            <a:r>
              <a:rPr lang="en-US"/>
              <a:t>(die blijven privé)</a:t>
            </a:r>
            <a:br>
              <a:rPr lang="en-US" sz="2800">
                <a:solidFill>
                  <a:schemeClr val="dk1"/>
                </a:solidFill>
                <a:latin typeface="Calibri"/>
                <a:ea typeface="Calibri"/>
                <a:cs typeface="Calibri"/>
                <a:sym typeface="Calibri"/>
              </a:rPr>
            </a:br>
            <a:r>
              <a:rPr lang="en-US">
                <a:solidFill>
                  <a:srgbClr val="3672A3"/>
                </a:solidFill>
              </a:rPr>
              <a:t>p = 3, q = 47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n = p x q</a:t>
            </a:r>
            <a:r>
              <a:rPr lang="en-US"/>
              <a:t> </a:t>
            </a:r>
            <a:r>
              <a:rPr lang="en-US"/>
              <a:t>(de uitkomst wordt publiek gemaakt/verzonden)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0"/>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396" name="Google Shape;396;p40"/>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a:t>
            </a:r>
            <a:br>
              <a:rPr lang="en-US" sz="2800">
                <a:solidFill>
                  <a:schemeClr val="dk1"/>
                </a:solidFill>
                <a:latin typeface="Calibri"/>
                <a:ea typeface="Calibri"/>
                <a:cs typeface="Calibri"/>
                <a:sym typeface="Calibri"/>
              </a:rPr>
            </a:br>
            <a:r>
              <a:rPr lang="en-US">
                <a:solidFill>
                  <a:srgbClr val="3672A3"/>
                </a:solidFill>
              </a:rPr>
              <a:t>p = 3, q = 47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n = p x q. </a:t>
            </a:r>
            <a:r>
              <a:rPr lang="en-US">
                <a:solidFill>
                  <a:srgbClr val="3672A3"/>
                </a:solidFill>
              </a:rPr>
              <a:t>n = 141</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1"/>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402" name="Google Shape;402;p41"/>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a:t>
            </a:r>
            <a:br>
              <a:rPr lang="en-US" sz="2800">
                <a:solidFill>
                  <a:schemeClr val="dk1"/>
                </a:solidFill>
                <a:latin typeface="Calibri"/>
                <a:ea typeface="Calibri"/>
                <a:cs typeface="Calibri"/>
                <a:sym typeface="Calibri"/>
              </a:rPr>
            </a:br>
            <a:r>
              <a:rPr lang="en-US">
                <a:solidFill>
                  <a:srgbClr val="3672A3"/>
                </a:solidFill>
              </a:rPr>
              <a:t>p = 3, q = 47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n = p x q. </a:t>
            </a:r>
            <a:r>
              <a:rPr lang="en-US">
                <a:solidFill>
                  <a:srgbClr val="3672A3"/>
                </a:solidFill>
              </a:rPr>
              <a:t>n = 141</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K.</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2"/>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Getal K</a:t>
            </a:r>
            <a:endParaRPr/>
          </a:p>
        </p:txBody>
      </p:sp>
      <p:sp>
        <p:nvSpPr>
          <p:cNvPr id="408" name="Google Shape;408;p42"/>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 is “het aantal getallen kleiner dan n dat géén priemfactor met n gemeenschappelijk heeft”</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n is 141, bestaat uit priemfactoren … (bedenk zelf)</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3"/>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Getal K</a:t>
            </a:r>
            <a:endParaRPr/>
          </a:p>
        </p:txBody>
      </p:sp>
      <p:sp>
        <p:nvSpPr>
          <p:cNvPr id="414" name="Google Shape;414;p43"/>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 is “het aantal getallen kleiner dan n dat géén priemfactor met n gemeenschappelijk heeft”</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n is 141, bestaat uit priemfactoren 3 x 47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Welke getallen getallen van 2 t/m 140 hebben niet de priemfactoren 3 en / of 47?</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3, 6, 9, 12, 15, 18, 21, etc. (tafel van 3)</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47, 94 (eerste twee uit de tafel van 47)</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WEB_Roberts_Math_art01.jpg" id="419" name="Google Shape;419;p44"/>
          <p:cNvPicPr preferRelativeResize="0"/>
          <p:nvPr>
            <p:ph idx="2" type="pic"/>
          </p:nvPr>
        </p:nvPicPr>
        <p:blipFill rotWithShape="1">
          <a:blip r:embed="rId3">
            <a:alphaModFix/>
          </a:blip>
          <a:srcRect b="0" l="5554" r="5554" t="0"/>
          <a:stretch/>
        </p:blipFill>
        <p:spPr>
          <a:xfrm>
            <a:off x="1524000" y="0"/>
            <a:ext cx="9144000" cy="6858000"/>
          </a:xfrm>
          <a:prstGeom prst="rect">
            <a:avLst/>
          </a:prstGeom>
          <a:noFill/>
          <a:ln>
            <a:noFill/>
          </a:ln>
        </p:spPr>
      </p:pic>
      <p:sp>
        <p:nvSpPr>
          <p:cNvPr id="420" name="Google Shape;420;p44"/>
          <p:cNvSpPr txBox="1"/>
          <p:nvPr/>
        </p:nvSpPr>
        <p:spPr>
          <a:xfrm>
            <a:off x="2224802" y="4277976"/>
            <a:ext cx="3644787" cy="418384"/>
          </a:xfrm>
          <a:prstGeom prst="rect">
            <a:avLst/>
          </a:prstGeom>
          <a:noFill/>
          <a:ln>
            <a:noFill/>
          </a:ln>
        </p:spPr>
        <p:txBody>
          <a:bodyPr anchorCtr="0" anchor="ctr" bIns="35700" lIns="35700" spcFirstLastPara="1" rIns="35700" wrap="square" tIns="35700">
            <a:spAutoFit/>
          </a:bodyPr>
          <a:lstStyle/>
          <a:p>
            <a:pPr indent="0" lvl="0" marL="0" marR="0" rtl="0" algn="l">
              <a:lnSpc>
                <a:spcPct val="100000"/>
              </a:lnSpc>
              <a:spcBef>
                <a:spcPts val="0"/>
              </a:spcBef>
              <a:spcAft>
                <a:spcPts val="0"/>
              </a:spcAft>
              <a:buClr>
                <a:srgbClr val="000000"/>
              </a:buClr>
              <a:buSzPts val="2250"/>
              <a:buFont typeface="Arial"/>
              <a:buNone/>
            </a:pPr>
            <a:r>
              <a:rPr b="0" i="0" lang="en-US" sz="2250" u="none" cap="none" strike="noStrike">
                <a:solidFill>
                  <a:srgbClr val="FFFFFF"/>
                </a:solidFill>
                <a:latin typeface="Calibri"/>
                <a:ea typeface="Calibri"/>
                <a:cs typeface="Calibri"/>
                <a:sym typeface="Calibri"/>
              </a:rPr>
              <a:t>Dat kan gemakkelijker!</a:t>
            </a:r>
            <a:endParaRPr b="0" i="0" sz="1400" u="none" cap="none" strike="noStrike">
              <a:solidFill>
                <a:srgbClr val="000000"/>
              </a:solidFill>
              <a:latin typeface="Arial"/>
              <a:ea typeface="Arial"/>
              <a:cs typeface="Arial"/>
              <a:sym typeface="Arial"/>
            </a:endParaRPr>
          </a:p>
        </p:txBody>
      </p:sp>
      <p:sp>
        <p:nvSpPr>
          <p:cNvPr id="421" name="Google Shape;421;p44"/>
          <p:cNvSpPr txBox="1"/>
          <p:nvPr/>
        </p:nvSpPr>
        <p:spPr>
          <a:xfrm>
            <a:off x="3108841" y="4938773"/>
            <a:ext cx="3644787" cy="418384"/>
          </a:xfrm>
          <a:prstGeom prst="rect">
            <a:avLst/>
          </a:prstGeom>
          <a:noFill/>
          <a:ln>
            <a:noFill/>
          </a:ln>
        </p:spPr>
        <p:txBody>
          <a:bodyPr anchorCtr="0" anchor="ctr" bIns="35700" lIns="35700" spcFirstLastPara="1" rIns="35700" wrap="square" tIns="35700">
            <a:spAutoFit/>
          </a:bodyPr>
          <a:lstStyle/>
          <a:p>
            <a:pPr indent="0" lvl="0" marL="0" marR="0" rtl="0" algn="l">
              <a:lnSpc>
                <a:spcPct val="100000"/>
              </a:lnSpc>
              <a:spcBef>
                <a:spcPts val="0"/>
              </a:spcBef>
              <a:spcAft>
                <a:spcPts val="0"/>
              </a:spcAft>
              <a:buClr>
                <a:srgbClr val="000000"/>
              </a:buClr>
              <a:buSzPts val="2250"/>
              <a:buFont typeface="Arial"/>
              <a:buNone/>
            </a:pPr>
            <a:r>
              <a:rPr b="0" i="0" lang="en-US" sz="2250" u="none" cap="none" strike="noStrike">
                <a:solidFill>
                  <a:srgbClr val="FFFFFF"/>
                </a:solidFill>
                <a:latin typeface="Calibri"/>
                <a:ea typeface="Calibri"/>
                <a:cs typeface="Calibri"/>
                <a:sym typeface="Calibri"/>
              </a:rPr>
              <a:t>Hier volgt een trucje: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5"/>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Getal K</a:t>
            </a:r>
            <a:endParaRPr/>
          </a:p>
        </p:txBody>
      </p:sp>
      <p:sp>
        <p:nvSpPr>
          <p:cNvPr id="427" name="Google Shape;427;p45"/>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 is “het aantal getallen kleiner dan n dat géén priemfactor met n gemeenschappelijk heeft”</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K = (p-1) x (q-1)</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6"/>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Getal K</a:t>
            </a:r>
            <a:endParaRPr/>
          </a:p>
        </p:txBody>
      </p:sp>
      <p:sp>
        <p:nvSpPr>
          <p:cNvPr id="433" name="Google Shape;433;p46"/>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 is “het aantal getallen kleiner dan n dat géén priemfactor met n gemeenschappelijk heeft”</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K = (p-1) x (q-1)</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K = (3-1) x (47-1)</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K = 2 x 46</a:t>
            </a:r>
            <a:br>
              <a:rPr lang="en-US" sz="2800">
                <a:solidFill>
                  <a:schemeClr val="dk1"/>
                </a:solidFill>
                <a:latin typeface="Calibri"/>
                <a:ea typeface="Calibri"/>
                <a:cs typeface="Calibri"/>
                <a:sym typeface="Calibri"/>
              </a:rPr>
            </a:br>
            <a:r>
              <a:rPr lang="en-US">
                <a:solidFill>
                  <a:srgbClr val="3672A3"/>
                </a:solidFill>
              </a:rPr>
              <a:t>K = 92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bbd1711516_0_0"/>
          <p:cNvSpPr txBox="1"/>
          <p:nvPr>
            <p:ph type="title"/>
          </p:nvPr>
        </p:nvSpPr>
        <p:spPr>
          <a:xfrm>
            <a:off x="838199" y="136525"/>
            <a:ext cx="10515600" cy="784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Europese</a:t>
            </a:r>
            <a:r>
              <a:rPr lang="en-US"/>
              <a:t> AVG</a:t>
            </a:r>
            <a:endParaRPr/>
          </a:p>
        </p:txBody>
      </p:sp>
      <p:sp>
        <p:nvSpPr>
          <p:cNvPr id="126" name="Google Shape;126;g3bbd1711516_0_0"/>
          <p:cNvSpPr txBox="1"/>
          <p:nvPr>
            <p:ph idx="1" type="body"/>
          </p:nvPr>
        </p:nvSpPr>
        <p:spPr>
          <a:xfrm>
            <a:off x="838200" y="1394775"/>
            <a:ext cx="7542300" cy="5076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Algemene Verordening Gegevensbescherming:</a:t>
            </a:r>
            <a:endParaRPr/>
          </a:p>
          <a:p>
            <a:pPr indent="-298450" lvl="0" marL="457200" rtl="0" algn="l">
              <a:lnSpc>
                <a:spcPct val="115000"/>
              </a:lnSpc>
              <a:spcBef>
                <a:spcPts val="1200"/>
              </a:spcBef>
              <a:spcAft>
                <a:spcPts val="0"/>
              </a:spcAft>
              <a:buSzPts val="1100"/>
              <a:buChar char="●"/>
            </a:pPr>
            <a:r>
              <a:rPr lang="en-US"/>
              <a:t>Welke persoonsgegevens ze van je hebben</a:t>
            </a:r>
            <a:endParaRPr/>
          </a:p>
          <a:p>
            <a:pPr indent="-298450" lvl="0" marL="457200" rtl="0" algn="l">
              <a:lnSpc>
                <a:spcPct val="115000"/>
              </a:lnSpc>
              <a:spcBef>
                <a:spcPts val="0"/>
              </a:spcBef>
              <a:spcAft>
                <a:spcPts val="0"/>
              </a:spcAft>
              <a:buSzPts val="1100"/>
              <a:buChar char="●"/>
            </a:pPr>
            <a:r>
              <a:rPr lang="en-US"/>
              <a:t>Waar die data vandaan komt</a:t>
            </a:r>
            <a:endParaRPr/>
          </a:p>
          <a:p>
            <a:pPr indent="-298450" lvl="0" marL="457200" rtl="0" algn="l">
              <a:lnSpc>
                <a:spcPct val="115000"/>
              </a:lnSpc>
              <a:spcBef>
                <a:spcPts val="0"/>
              </a:spcBef>
              <a:spcAft>
                <a:spcPts val="0"/>
              </a:spcAft>
              <a:buSzPts val="1100"/>
              <a:buChar char="●"/>
            </a:pPr>
            <a:r>
              <a:rPr lang="en-US"/>
              <a:t>Waarvoor ze die gebruiken</a:t>
            </a:r>
            <a:endParaRPr/>
          </a:p>
          <a:p>
            <a:pPr indent="-298450" lvl="0" marL="457200" rtl="0" algn="l">
              <a:lnSpc>
                <a:spcPct val="115000"/>
              </a:lnSpc>
              <a:spcBef>
                <a:spcPts val="0"/>
              </a:spcBef>
              <a:spcAft>
                <a:spcPts val="0"/>
              </a:spcAft>
              <a:buSzPts val="1100"/>
              <a:buChar char="●"/>
            </a:pPr>
            <a:r>
              <a:rPr lang="en-US"/>
              <a:t>Met wie ze die delen</a:t>
            </a:r>
            <a:endParaRPr/>
          </a:p>
          <a:p>
            <a:pPr indent="-298450" lvl="0" marL="457200" rtl="0" algn="l">
              <a:lnSpc>
                <a:spcPct val="115000"/>
              </a:lnSpc>
              <a:spcBef>
                <a:spcPts val="0"/>
              </a:spcBef>
              <a:spcAft>
                <a:spcPts val="0"/>
              </a:spcAft>
              <a:buSzPts val="1100"/>
              <a:buChar char="●"/>
            </a:pPr>
            <a:r>
              <a:rPr lang="en-US"/>
              <a:t>Hoe lang ze die bewaren</a:t>
            </a:r>
            <a:endParaRPr/>
          </a:p>
          <a:p>
            <a:pPr indent="-298450" lvl="0" marL="457200" rtl="0" algn="l">
              <a:lnSpc>
                <a:spcPct val="115000"/>
              </a:lnSpc>
              <a:spcBef>
                <a:spcPts val="0"/>
              </a:spcBef>
              <a:spcAft>
                <a:spcPts val="0"/>
              </a:spcAft>
              <a:buSzPts val="1100"/>
              <a:buChar char="●"/>
            </a:pPr>
            <a:r>
              <a:rPr lang="en-US"/>
              <a:t>Of ze profiling/automatische beslissingen doen</a:t>
            </a:r>
            <a:endParaRPr/>
          </a:p>
          <a:p>
            <a:pPr indent="-298450" lvl="0" marL="457200" rtl="0" algn="l">
              <a:lnSpc>
                <a:spcPct val="115000"/>
              </a:lnSpc>
              <a:spcBef>
                <a:spcPts val="0"/>
              </a:spcBef>
              <a:spcAft>
                <a:spcPts val="0"/>
              </a:spcAft>
              <a:buSzPts val="1100"/>
              <a:buChar char="●"/>
            </a:pPr>
            <a:r>
              <a:rPr lang="en-US"/>
              <a:t>Een kopie van die data</a:t>
            </a:r>
            <a:endParaRPr/>
          </a:p>
        </p:txBody>
      </p:sp>
      <p:sp>
        <p:nvSpPr>
          <p:cNvPr id="127" name="Google Shape;127;g3bbd1711516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28" name="Google Shape;128;g3bbd1711516_0_0"/>
          <p:cNvPicPr preferRelativeResize="0"/>
          <p:nvPr/>
        </p:nvPicPr>
        <p:blipFill>
          <a:blip r:embed="rId3">
            <a:alphaModFix/>
          </a:blip>
          <a:stretch>
            <a:fillRect/>
          </a:stretch>
        </p:blipFill>
        <p:spPr>
          <a:xfrm>
            <a:off x="7819175" y="1881975"/>
            <a:ext cx="4326050" cy="242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7"/>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439" name="Google Shape;439;p47"/>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a:t>
            </a:r>
            <a:br>
              <a:rPr lang="en-US" sz="2800">
                <a:solidFill>
                  <a:schemeClr val="dk1"/>
                </a:solidFill>
                <a:latin typeface="Calibri"/>
                <a:ea typeface="Calibri"/>
                <a:cs typeface="Calibri"/>
                <a:sym typeface="Calibri"/>
              </a:rPr>
            </a:br>
            <a:r>
              <a:rPr lang="en-US">
                <a:solidFill>
                  <a:srgbClr val="3672A3"/>
                </a:solidFill>
              </a:rPr>
              <a:t>p = 3, q = 47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n = p x q. </a:t>
            </a:r>
            <a:r>
              <a:rPr lang="en-US">
                <a:solidFill>
                  <a:srgbClr val="3672A3"/>
                </a:solidFill>
              </a:rPr>
              <a:t>n = 141</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K. </a:t>
            </a:r>
            <a:r>
              <a:rPr lang="en-US">
                <a:solidFill>
                  <a:srgbClr val="3672A3"/>
                </a:solidFill>
              </a:rPr>
              <a:t>K = 92</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getal 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8"/>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d</a:t>
            </a:r>
            <a:endParaRPr/>
          </a:p>
        </p:txBody>
      </p:sp>
      <p:sp>
        <p:nvSpPr>
          <p:cNvPr id="445" name="Google Shape;445;p48"/>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“getal &lt; K dat 1 als grootste gemeenschappelijke deler met K heeft.”</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M.a.w: ontbonden in factoren moeten K en d uit totaal andere factoren bestaan</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K = 92 = 2 x 2 x 23</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d mag dus zijn 3, 5, 7, 9, 11, 13, 15, </a:t>
            </a:r>
            <a:r>
              <a:rPr lang="en-US">
                <a:solidFill>
                  <a:srgbClr val="929292"/>
                </a:solidFill>
              </a:rPr>
              <a:t>..</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We kiezen nu voor 7</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9"/>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451" name="Google Shape;451;p49"/>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a:t>
            </a:r>
            <a:br>
              <a:rPr lang="en-US" sz="2800">
                <a:solidFill>
                  <a:schemeClr val="dk1"/>
                </a:solidFill>
                <a:latin typeface="Calibri"/>
                <a:ea typeface="Calibri"/>
                <a:cs typeface="Calibri"/>
                <a:sym typeface="Calibri"/>
              </a:rPr>
            </a:br>
            <a:r>
              <a:rPr lang="en-US">
                <a:solidFill>
                  <a:srgbClr val="3672A3"/>
                </a:solidFill>
              </a:rPr>
              <a:t>p = 3, q = 47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n = p x q. </a:t>
            </a:r>
            <a:r>
              <a:rPr lang="en-US">
                <a:solidFill>
                  <a:srgbClr val="3672A3"/>
                </a:solidFill>
              </a:rPr>
              <a:t>n = 141</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K. </a:t>
            </a:r>
            <a:r>
              <a:rPr lang="en-US">
                <a:solidFill>
                  <a:srgbClr val="3672A3"/>
                </a:solidFill>
              </a:rPr>
              <a:t>K = 92</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getal d. </a:t>
            </a:r>
            <a:r>
              <a:rPr lang="en-US">
                <a:solidFill>
                  <a:srgbClr val="3672A3"/>
                </a:solidFill>
              </a:rPr>
              <a:t>d = 7</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0"/>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457" name="Google Shape;457;p50"/>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a:t>
            </a:r>
            <a:br>
              <a:rPr lang="en-US" sz="2800">
                <a:solidFill>
                  <a:schemeClr val="dk1"/>
                </a:solidFill>
                <a:latin typeface="Calibri"/>
                <a:ea typeface="Calibri"/>
                <a:cs typeface="Calibri"/>
                <a:sym typeface="Calibri"/>
              </a:rPr>
            </a:br>
            <a:r>
              <a:rPr lang="en-US">
                <a:solidFill>
                  <a:srgbClr val="3672A3"/>
                </a:solidFill>
              </a:rPr>
              <a:t>p = 3, q = 47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n = p x q. </a:t>
            </a:r>
            <a:r>
              <a:rPr lang="en-US">
                <a:solidFill>
                  <a:srgbClr val="3672A3"/>
                </a:solidFill>
              </a:rPr>
              <a:t>n = 141</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K. </a:t>
            </a:r>
            <a:r>
              <a:rPr lang="en-US">
                <a:solidFill>
                  <a:srgbClr val="3672A3"/>
                </a:solidFill>
              </a:rPr>
              <a:t>K = 92</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getal d. </a:t>
            </a:r>
            <a:r>
              <a:rPr lang="en-US">
                <a:solidFill>
                  <a:srgbClr val="3672A3"/>
                </a:solidFill>
              </a:rPr>
              <a:t>d = 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getal 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1"/>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e</a:t>
            </a:r>
            <a:endParaRPr/>
          </a:p>
        </p:txBody>
      </p:sp>
      <p:sp>
        <p:nvSpPr>
          <p:cNvPr id="463" name="Google Shape;463;p51"/>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e zo dat (d x e) mod K = 1</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dus: (7 x e) mod 92 = 1</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Welke getallen zijn 1 onder mod 92?</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Ieder product van 92, plus 1.</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Zoek er een deelbaar door d (in dit geval 7)</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93, 185, 277, 369, 461, </a:t>
            </a:r>
            <a:r>
              <a:rPr lang="en-US">
                <a:solidFill>
                  <a:srgbClr val="3672A3"/>
                </a:solidFill>
              </a:rPr>
              <a:t>553</a:t>
            </a:r>
            <a:r>
              <a:rPr lang="en-US" sz="2800">
                <a:solidFill>
                  <a:schemeClr val="dk1"/>
                </a:solidFill>
                <a:latin typeface="Calibri"/>
                <a:ea typeface="Calibri"/>
                <a:cs typeface="Calibri"/>
                <a:sym typeface="Calibri"/>
              </a:rPr>
              <a:t>, …</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Soms snel te vinden, soms niet.</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e = 553 / 7 = 79</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2"/>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469" name="Google Shape;469;p52"/>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Kies willekeurig twee priemgetallen p en q</a:t>
            </a:r>
            <a:br>
              <a:rPr lang="en-US" sz="2800">
                <a:solidFill>
                  <a:schemeClr val="dk1"/>
                </a:solidFill>
                <a:latin typeface="Calibri"/>
                <a:ea typeface="Calibri"/>
                <a:cs typeface="Calibri"/>
                <a:sym typeface="Calibri"/>
              </a:rPr>
            </a:br>
            <a:r>
              <a:rPr lang="en-US">
                <a:solidFill>
                  <a:srgbClr val="3672A3"/>
                </a:solidFill>
              </a:rPr>
              <a:t>p = 3, q = 47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n = p x q. </a:t>
            </a:r>
            <a:r>
              <a:rPr lang="en-US">
                <a:solidFill>
                  <a:srgbClr val="3672A3"/>
                </a:solidFill>
              </a:rPr>
              <a:t>n = 141</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K. Dit wordt de modulus. </a:t>
            </a:r>
            <a:r>
              <a:rPr lang="en-US">
                <a:solidFill>
                  <a:srgbClr val="3672A3"/>
                </a:solidFill>
              </a:rPr>
              <a:t>K = 92</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getal d. </a:t>
            </a:r>
            <a:r>
              <a:rPr lang="en-US">
                <a:solidFill>
                  <a:srgbClr val="3672A3"/>
                </a:solidFill>
              </a:rPr>
              <a:t>d = 7</a:t>
            </a:r>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Bereken getal e. </a:t>
            </a:r>
            <a:r>
              <a:rPr lang="en-US">
                <a:solidFill>
                  <a:srgbClr val="3672A3"/>
                </a:solidFill>
              </a:rPr>
              <a:t>e = 79</a:t>
            </a:r>
            <a:endParaRPr/>
          </a:p>
          <a:p>
            <a:pPr indent="-228600" lvl="0" marL="228600" rtl="0" algn="l">
              <a:lnSpc>
                <a:spcPct val="90000"/>
              </a:lnSpc>
              <a:spcBef>
                <a:spcPts val="1000"/>
              </a:spcBef>
              <a:spcAft>
                <a:spcPts val="0"/>
              </a:spcAft>
              <a:buClr>
                <a:srgbClr val="3672A3"/>
              </a:buClr>
              <a:buSzPts val="2800"/>
              <a:buChar char="•"/>
            </a:pPr>
            <a:r>
              <a:rPr lang="en-US">
                <a:solidFill>
                  <a:srgbClr val="3672A3"/>
                </a:solidFill>
              </a:rPr>
              <a:t>Publieke sleutel is (d, n), privésleutel is (e, 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3"/>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475" name="Google Shape;475;p53"/>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672A3"/>
              </a:buClr>
              <a:buSzPts val="2800"/>
              <a:buChar char="•"/>
            </a:pPr>
            <a:r>
              <a:rPr lang="en-US">
                <a:solidFill>
                  <a:srgbClr val="3672A3"/>
                </a:solidFill>
              </a:rPr>
              <a:t>p = 3, q = 47, n = 141, K = 92, d = 7, e = 79</a:t>
            </a:r>
            <a:endParaRPr/>
          </a:p>
          <a:p>
            <a:pPr indent="-228600" lvl="0" marL="228600" rtl="0" algn="l">
              <a:lnSpc>
                <a:spcPct val="90000"/>
              </a:lnSpc>
              <a:spcBef>
                <a:spcPts val="844"/>
              </a:spcBef>
              <a:spcAft>
                <a:spcPts val="0"/>
              </a:spcAft>
              <a:buClr>
                <a:schemeClr val="dk1"/>
              </a:buClr>
              <a:buSzPts val="2800"/>
              <a:buChar char="•"/>
            </a:pPr>
            <a:r>
              <a:rPr lang="en-US" u="sng"/>
              <a:t>Versleutelen</a:t>
            </a:r>
            <a:r>
              <a:rPr lang="en-US" sz="2800">
                <a:solidFill>
                  <a:schemeClr val="dk1"/>
                </a:solidFill>
                <a:latin typeface="Calibri"/>
                <a:ea typeface="Calibri"/>
                <a:cs typeface="Calibri"/>
                <a:sym typeface="Calibri"/>
              </a:rPr>
              <a:t> met de publieke sleutel gaat door machtsverheffen:</a:t>
            </a:r>
            <a:br>
              <a:rPr lang="en-US" sz="2800">
                <a:solidFill>
                  <a:schemeClr val="dk1"/>
                </a:solidFill>
                <a:latin typeface="Calibri"/>
                <a:ea typeface="Calibri"/>
                <a:cs typeface="Calibri"/>
                <a:sym typeface="Calibri"/>
              </a:rPr>
            </a:br>
            <a:r>
              <a:rPr i="1" lang="en-US"/>
              <a:t>encryptedMessage </a:t>
            </a:r>
            <a:r>
              <a:rPr i="1" lang="en-US"/>
              <a:t>= message</a:t>
            </a:r>
            <a:r>
              <a:rPr baseline="30000" i="1" lang="en-US"/>
              <a:t>d</a:t>
            </a:r>
            <a:r>
              <a:rPr i="1" lang="en-US"/>
              <a:t> (mod n)</a:t>
            </a:r>
            <a:endParaRPr/>
          </a:p>
          <a:p>
            <a:pPr indent="-228600" lvl="0" marL="228600" rtl="0" algn="l">
              <a:lnSpc>
                <a:spcPct val="90000"/>
              </a:lnSpc>
              <a:spcBef>
                <a:spcPts val="844"/>
              </a:spcBef>
              <a:spcAft>
                <a:spcPts val="0"/>
              </a:spcAft>
              <a:buClr>
                <a:schemeClr val="dk1"/>
              </a:buClr>
              <a:buSzPts val="2800"/>
              <a:buChar char="•"/>
            </a:pPr>
            <a:r>
              <a:rPr lang="en-US" u="sng"/>
              <a:t>Ontcijferen</a:t>
            </a:r>
            <a:r>
              <a:rPr lang="en-US" sz="2800">
                <a:solidFill>
                  <a:schemeClr val="dk1"/>
                </a:solidFill>
                <a:latin typeface="Calibri"/>
                <a:ea typeface="Calibri"/>
                <a:cs typeface="Calibri"/>
                <a:sym typeface="Calibri"/>
              </a:rPr>
              <a:t> is met de andere sleutel:</a:t>
            </a:r>
            <a:br>
              <a:rPr lang="en-US" sz="2800">
                <a:solidFill>
                  <a:schemeClr val="dk1"/>
                </a:solidFill>
                <a:latin typeface="Calibri"/>
                <a:ea typeface="Calibri"/>
                <a:cs typeface="Calibri"/>
                <a:sym typeface="Calibri"/>
              </a:rPr>
            </a:br>
            <a:r>
              <a:rPr i="1" lang="en-US"/>
              <a:t>message </a:t>
            </a:r>
            <a:r>
              <a:rPr i="1" lang="en-US"/>
              <a:t>= encryptedMessage</a:t>
            </a:r>
            <a:r>
              <a:rPr baseline="30000" i="1" lang="en-US"/>
              <a:t>e</a:t>
            </a:r>
            <a:r>
              <a:rPr i="1" lang="en-US"/>
              <a:t> (mod n)</a:t>
            </a:r>
            <a:endParaRPr i="1"/>
          </a:p>
          <a:p>
            <a:pPr indent="0" lvl="0" marL="0" rtl="0" algn="l">
              <a:lnSpc>
                <a:spcPct val="90000"/>
              </a:lnSpc>
              <a:spcBef>
                <a:spcPts val="844"/>
              </a:spcBef>
              <a:spcAft>
                <a:spcPts val="0"/>
              </a:spcAft>
              <a:buNone/>
            </a:pPr>
            <a:r>
              <a:t/>
            </a:r>
            <a:endParaRPr i="1"/>
          </a:p>
          <a:p>
            <a:pPr indent="-342900" lvl="0" marL="457200" rtl="0" algn="l">
              <a:lnSpc>
                <a:spcPct val="90000"/>
              </a:lnSpc>
              <a:spcBef>
                <a:spcPts val="844"/>
              </a:spcBef>
              <a:spcAft>
                <a:spcPts val="0"/>
              </a:spcAft>
              <a:buSzPts val="1800"/>
              <a:buChar char="●"/>
            </a:pPr>
            <a:r>
              <a:rPr i="1" lang="en-US"/>
              <a:t>d en e kunnen omgewisseld worden. E is dan publiek en om te versleutelen en d is dan privé en om te ontcijferen</a:t>
            </a:r>
            <a:endParaRPr i="1"/>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3cabba8da83_0_0"/>
          <p:cNvSpPr txBox="1"/>
          <p:nvPr>
            <p:ph type="title"/>
          </p:nvPr>
        </p:nvSpPr>
        <p:spPr>
          <a:xfrm>
            <a:off x="838199" y="136525"/>
            <a:ext cx="10515600" cy="784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Welke sleutel waar?</a:t>
            </a:r>
            <a:endParaRPr/>
          </a:p>
        </p:txBody>
      </p:sp>
      <p:sp>
        <p:nvSpPr>
          <p:cNvPr id="482" name="Google Shape;482;g3cabba8da83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483" name="Google Shape;483;g3cabba8da83_0_0"/>
          <p:cNvPicPr preferRelativeResize="0"/>
          <p:nvPr/>
        </p:nvPicPr>
        <p:blipFill>
          <a:blip r:embed="rId3">
            <a:alphaModFix/>
          </a:blip>
          <a:stretch>
            <a:fillRect/>
          </a:stretch>
        </p:blipFill>
        <p:spPr>
          <a:xfrm>
            <a:off x="7253850" y="43850"/>
            <a:ext cx="1356750" cy="1356750"/>
          </a:xfrm>
          <a:prstGeom prst="rect">
            <a:avLst/>
          </a:prstGeom>
          <a:noFill/>
          <a:ln>
            <a:noFill/>
          </a:ln>
        </p:spPr>
      </p:pic>
      <p:pic>
        <p:nvPicPr>
          <p:cNvPr id="484" name="Google Shape;484;g3cabba8da83_0_0"/>
          <p:cNvPicPr preferRelativeResize="0"/>
          <p:nvPr/>
        </p:nvPicPr>
        <p:blipFill>
          <a:blip r:embed="rId3">
            <a:alphaModFix/>
          </a:blip>
          <a:stretch>
            <a:fillRect/>
          </a:stretch>
        </p:blipFill>
        <p:spPr>
          <a:xfrm>
            <a:off x="10712300" y="10175"/>
            <a:ext cx="1424100" cy="1424100"/>
          </a:xfrm>
          <a:prstGeom prst="rect">
            <a:avLst/>
          </a:prstGeom>
          <a:noFill/>
          <a:ln>
            <a:noFill/>
          </a:ln>
        </p:spPr>
      </p:pic>
      <p:sp>
        <p:nvSpPr>
          <p:cNvPr id="485" name="Google Shape;485;g3cabba8da83_0_0"/>
          <p:cNvSpPr txBox="1"/>
          <p:nvPr/>
        </p:nvSpPr>
        <p:spPr>
          <a:xfrm>
            <a:off x="9779000" y="784375"/>
            <a:ext cx="2357400" cy="15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Bob:</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privé: 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publiek: d</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86" name="Google Shape;486;g3cabba8da83_0_0"/>
          <p:cNvSpPr txBox="1"/>
          <p:nvPr/>
        </p:nvSpPr>
        <p:spPr>
          <a:xfrm>
            <a:off x="5612450" y="632700"/>
            <a:ext cx="2357400" cy="15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Alice: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privé: 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publiek: d</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87" name="Google Shape;487;g3cabba8da83_0_0"/>
          <p:cNvSpPr txBox="1"/>
          <p:nvPr/>
        </p:nvSpPr>
        <p:spPr>
          <a:xfrm>
            <a:off x="1163600" y="2370175"/>
            <a:ext cx="10431300" cy="40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Iedereen heeft een privé en publieke sleutel</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Situaties:</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arenR"/>
            </a:pPr>
            <a:r>
              <a:rPr lang="en-US" sz="2800">
                <a:solidFill>
                  <a:schemeClr val="dk1"/>
                </a:solidFill>
                <a:latin typeface="Calibri"/>
                <a:ea typeface="Calibri"/>
                <a:cs typeface="Calibri"/>
                <a:sym typeface="Calibri"/>
              </a:rPr>
              <a:t>Als Alice naar Bob wilt sturen versleutelt Alice met Bob zijn publieke sleutel en zo kan enkel Bob ontcijferen met zijn privé sleutel</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arenR"/>
            </a:pPr>
            <a:r>
              <a:rPr lang="en-US" sz="2800">
                <a:solidFill>
                  <a:schemeClr val="dk1"/>
                </a:solidFill>
                <a:latin typeface="Calibri"/>
                <a:ea typeface="Calibri"/>
                <a:cs typeface="Calibri"/>
                <a:sym typeface="Calibri"/>
              </a:rPr>
              <a:t>Als Alice wilt bewijzen dat zij een bericht heeft gestuurd dan versleutelt ze met haar privé sleutel en kan iedereen het ontsleutelen met haar publieke sleutel</a:t>
            </a:r>
            <a:endParaRPr sz="28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4"/>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493" name="Google Shape;493;p54"/>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672A3"/>
              </a:buClr>
              <a:buSzPts val="2800"/>
              <a:buChar char="•"/>
            </a:pPr>
            <a:r>
              <a:rPr lang="en-US">
                <a:solidFill>
                  <a:srgbClr val="3672A3"/>
                </a:solidFill>
              </a:rPr>
              <a:t>p = 3, q = 47, n = 141, K = 92, d = 7, e = 79</a:t>
            </a:r>
            <a:endParaRPr/>
          </a:p>
          <a:p>
            <a:pPr indent="-228600" lvl="0" marL="228600" rtl="0" algn="l">
              <a:lnSpc>
                <a:spcPct val="90000"/>
              </a:lnSpc>
              <a:spcBef>
                <a:spcPts val="844"/>
              </a:spcBef>
              <a:spcAft>
                <a:spcPts val="0"/>
              </a:spcAft>
              <a:buClr>
                <a:schemeClr val="dk1"/>
              </a:buClr>
              <a:buSzPts val="2800"/>
              <a:buChar char="•"/>
            </a:pPr>
            <a:r>
              <a:rPr lang="en-US" u="sng"/>
              <a:t>Versleutelen</a:t>
            </a:r>
            <a:r>
              <a:rPr lang="en-US" sz="2800">
                <a:solidFill>
                  <a:schemeClr val="dk1"/>
                </a:solidFill>
                <a:latin typeface="Calibri"/>
                <a:ea typeface="Calibri"/>
                <a:cs typeface="Calibri"/>
                <a:sym typeface="Calibri"/>
              </a:rPr>
              <a:t> met de publieke sleutel gaat door machtsverheffen:</a:t>
            </a:r>
            <a:br>
              <a:rPr lang="en-US" sz="2800">
                <a:solidFill>
                  <a:schemeClr val="dk1"/>
                </a:solidFill>
                <a:latin typeface="Calibri"/>
                <a:ea typeface="Calibri"/>
                <a:cs typeface="Calibri"/>
                <a:sym typeface="Calibri"/>
              </a:rPr>
            </a:br>
            <a:r>
              <a:rPr i="1" lang="en-US"/>
              <a:t>cijfertekstgetal = klaretekstgetal</a:t>
            </a:r>
            <a:r>
              <a:rPr baseline="30000" i="1" lang="en-US"/>
              <a:t>d</a:t>
            </a:r>
            <a:r>
              <a:rPr i="1" lang="en-US"/>
              <a:t> (mod n)</a:t>
            </a:r>
            <a:endParaRPr/>
          </a:p>
          <a:p>
            <a:pPr indent="-228600" lvl="0" marL="228600" rtl="0" algn="l">
              <a:lnSpc>
                <a:spcPct val="90000"/>
              </a:lnSpc>
              <a:spcBef>
                <a:spcPts val="844"/>
              </a:spcBef>
              <a:spcAft>
                <a:spcPts val="0"/>
              </a:spcAft>
              <a:buClr>
                <a:schemeClr val="dk1"/>
              </a:buClr>
              <a:buSzPts val="2800"/>
              <a:buChar char="•"/>
            </a:pPr>
            <a:r>
              <a:rPr lang="en-US" u="sng"/>
              <a:t>Ontcijferen</a:t>
            </a:r>
            <a:r>
              <a:rPr lang="en-US" sz="2800">
                <a:solidFill>
                  <a:schemeClr val="dk1"/>
                </a:solidFill>
                <a:latin typeface="Calibri"/>
                <a:ea typeface="Calibri"/>
                <a:cs typeface="Calibri"/>
                <a:sym typeface="Calibri"/>
              </a:rPr>
              <a:t> is met de andere sleutel:</a:t>
            </a:r>
            <a:br>
              <a:rPr lang="en-US" sz="2800">
                <a:solidFill>
                  <a:schemeClr val="dk1"/>
                </a:solidFill>
                <a:latin typeface="Calibri"/>
                <a:ea typeface="Calibri"/>
                <a:cs typeface="Calibri"/>
                <a:sym typeface="Calibri"/>
              </a:rPr>
            </a:br>
            <a:r>
              <a:rPr i="1" lang="en-US"/>
              <a:t>klaretekstgetal = cijfertekstgetal</a:t>
            </a:r>
            <a:r>
              <a:rPr baseline="30000" i="1" lang="en-US"/>
              <a:t>e</a:t>
            </a:r>
            <a:r>
              <a:rPr i="1" lang="en-US"/>
              <a:t> (mod n)</a:t>
            </a:r>
            <a:br>
              <a:rPr i="1" lang="en-US"/>
            </a:br>
            <a:endParaRPr i="1"/>
          </a:p>
          <a:p>
            <a:pPr indent="-228600" lvl="0" marL="228600" rtl="0" algn="l">
              <a:lnSpc>
                <a:spcPct val="90000"/>
              </a:lnSpc>
              <a:spcBef>
                <a:spcPts val="844"/>
              </a:spcBef>
              <a:spcAft>
                <a:spcPts val="0"/>
              </a:spcAft>
              <a:buClr>
                <a:schemeClr val="dk1"/>
              </a:buClr>
              <a:buSzPts val="2800"/>
              <a:buChar char="•"/>
            </a:pPr>
            <a:r>
              <a:rPr lang="en-US" sz="2800">
                <a:solidFill>
                  <a:schemeClr val="dk1"/>
                </a:solidFill>
                <a:latin typeface="Calibri"/>
                <a:ea typeface="Calibri"/>
                <a:cs typeface="Calibri"/>
                <a:sym typeface="Calibri"/>
              </a:rPr>
              <a:t>Stel ik wil het getal </a:t>
            </a:r>
            <a:r>
              <a:rPr b="1" lang="en-US"/>
              <a:t>65</a:t>
            </a:r>
            <a:r>
              <a:rPr lang="en-US" sz="2800">
                <a:solidFill>
                  <a:schemeClr val="dk1"/>
                </a:solidFill>
                <a:latin typeface="Calibri"/>
                <a:ea typeface="Calibri"/>
                <a:cs typeface="Calibri"/>
                <a:sym typeface="Calibri"/>
              </a:rPr>
              <a:t> versturen:</a:t>
            </a:r>
            <a:br>
              <a:rPr lang="en-US" sz="2800">
                <a:solidFill>
                  <a:schemeClr val="dk1"/>
                </a:solidFill>
                <a:latin typeface="Calibri"/>
                <a:ea typeface="Calibri"/>
                <a:cs typeface="Calibri"/>
                <a:sym typeface="Calibri"/>
              </a:rPr>
            </a:br>
            <a:r>
              <a:rPr i="1" lang="en-US"/>
              <a:t>65</a:t>
            </a:r>
            <a:r>
              <a:rPr baseline="30000" i="1" lang="en-US"/>
              <a:t>7</a:t>
            </a:r>
            <a:r>
              <a:rPr i="1" lang="en-US"/>
              <a:t> (mod 141)</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3c440733ffe_1_0"/>
          <p:cNvSpPr txBox="1"/>
          <p:nvPr>
            <p:ph type="title"/>
          </p:nvPr>
        </p:nvSpPr>
        <p:spPr>
          <a:xfrm>
            <a:off x="838199" y="136525"/>
            <a:ext cx="10515600" cy="78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499" name="Google Shape;499;g3c440733ffe_1_0"/>
          <p:cNvSpPr txBox="1"/>
          <p:nvPr>
            <p:ph idx="1" type="body"/>
          </p:nvPr>
        </p:nvSpPr>
        <p:spPr>
          <a:xfrm>
            <a:off x="838200" y="1100512"/>
            <a:ext cx="10515600" cy="5076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672A3"/>
              </a:buClr>
              <a:buSzPts val="2800"/>
              <a:buChar char="•"/>
            </a:pPr>
            <a:r>
              <a:rPr lang="en-US">
                <a:solidFill>
                  <a:srgbClr val="3672A3"/>
                </a:solidFill>
              </a:rPr>
              <a:t>p = 3, q = 47, n = 141, K = 92, d = 7, e = 79</a:t>
            </a:r>
            <a:endParaRPr/>
          </a:p>
          <a:p>
            <a:pPr indent="-228600" lvl="0" marL="228600" rtl="0" algn="l">
              <a:lnSpc>
                <a:spcPct val="90000"/>
              </a:lnSpc>
              <a:spcBef>
                <a:spcPts val="844"/>
              </a:spcBef>
              <a:spcAft>
                <a:spcPts val="0"/>
              </a:spcAft>
              <a:buClr>
                <a:schemeClr val="dk1"/>
              </a:buClr>
              <a:buSzPts val="2800"/>
              <a:buChar char="•"/>
            </a:pPr>
            <a:r>
              <a:rPr lang="en-US" u="sng"/>
              <a:t>Versleutelen</a:t>
            </a:r>
            <a:r>
              <a:rPr lang="en-US" sz="2800">
                <a:solidFill>
                  <a:schemeClr val="dk1"/>
                </a:solidFill>
                <a:latin typeface="Calibri"/>
                <a:ea typeface="Calibri"/>
                <a:cs typeface="Calibri"/>
                <a:sym typeface="Calibri"/>
              </a:rPr>
              <a:t> met de publieke sleutel gaat door machtsverheffen:</a:t>
            </a:r>
            <a:br>
              <a:rPr lang="en-US" sz="2800">
                <a:solidFill>
                  <a:schemeClr val="dk1"/>
                </a:solidFill>
                <a:latin typeface="Calibri"/>
                <a:ea typeface="Calibri"/>
                <a:cs typeface="Calibri"/>
                <a:sym typeface="Calibri"/>
              </a:rPr>
            </a:br>
            <a:r>
              <a:rPr i="1" lang="en-US"/>
              <a:t>cijfertekstgetal = klaretekstgetal</a:t>
            </a:r>
            <a:r>
              <a:rPr baseline="30000" i="1" lang="en-US"/>
              <a:t>d</a:t>
            </a:r>
            <a:r>
              <a:rPr i="1" lang="en-US"/>
              <a:t> (mod n)</a:t>
            </a:r>
            <a:endParaRPr/>
          </a:p>
          <a:p>
            <a:pPr indent="-228600" lvl="0" marL="228600" rtl="0" algn="l">
              <a:lnSpc>
                <a:spcPct val="90000"/>
              </a:lnSpc>
              <a:spcBef>
                <a:spcPts val="844"/>
              </a:spcBef>
              <a:spcAft>
                <a:spcPts val="0"/>
              </a:spcAft>
              <a:buClr>
                <a:schemeClr val="dk1"/>
              </a:buClr>
              <a:buSzPts val="2800"/>
              <a:buChar char="•"/>
            </a:pPr>
            <a:r>
              <a:rPr lang="en-US" u="sng"/>
              <a:t>Ontcijferen</a:t>
            </a:r>
            <a:r>
              <a:rPr lang="en-US" sz="2800">
                <a:solidFill>
                  <a:schemeClr val="dk1"/>
                </a:solidFill>
                <a:latin typeface="Calibri"/>
                <a:ea typeface="Calibri"/>
                <a:cs typeface="Calibri"/>
                <a:sym typeface="Calibri"/>
              </a:rPr>
              <a:t> is met de andere sleutel:</a:t>
            </a:r>
            <a:br>
              <a:rPr lang="en-US" sz="2800">
                <a:solidFill>
                  <a:schemeClr val="dk1"/>
                </a:solidFill>
                <a:latin typeface="Calibri"/>
                <a:ea typeface="Calibri"/>
                <a:cs typeface="Calibri"/>
                <a:sym typeface="Calibri"/>
              </a:rPr>
            </a:br>
            <a:r>
              <a:rPr i="1" lang="en-US"/>
              <a:t>klaretekstgetal = cijfertekstgetal</a:t>
            </a:r>
            <a:r>
              <a:rPr baseline="30000" i="1" lang="en-US"/>
              <a:t>e</a:t>
            </a:r>
            <a:r>
              <a:rPr i="1" lang="en-US"/>
              <a:t> (mod n)</a:t>
            </a:r>
            <a:br>
              <a:rPr i="1" lang="en-US"/>
            </a:br>
            <a:endParaRPr i="1"/>
          </a:p>
          <a:p>
            <a:pPr indent="-228600" lvl="0" marL="228600" rtl="0" algn="l">
              <a:lnSpc>
                <a:spcPct val="90000"/>
              </a:lnSpc>
              <a:spcBef>
                <a:spcPts val="844"/>
              </a:spcBef>
              <a:spcAft>
                <a:spcPts val="0"/>
              </a:spcAft>
              <a:buClr>
                <a:schemeClr val="dk1"/>
              </a:buClr>
              <a:buSzPts val="2800"/>
              <a:buChar char="•"/>
            </a:pPr>
            <a:r>
              <a:rPr lang="en-US" sz="2800">
                <a:solidFill>
                  <a:schemeClr val="dk1"/>
                </a:solidFill>
                <a:latin typeface="Calibri"/>
                <a:ea typeface="Calibri"/>
                <a:cs typeface="Calibri"/>
                <a:sym typeface="Calibri"/>
              </a:rPr>
              <a:t>Stel ik wil het getal </a:t>
            </a:r>
            <a:r>
              <a:rPr b="1" lang="en-US"/>
              <a:t>65</a:t>
            </a:r>
            <a:r>
              <a:rPr lang="en-US" sz="2800">
                <a:solidFill>
                  <a:schemeClr val="dk1"/>
                </a:solidFill>
                <a:latin typeface="Calibri"/>
                <a:ea typeface="Calibri"/>
                <a:cs typeface="Calibri"/>
                <a:sym typeface="Calibri"/>
              </a:rPr>
              <a:t> versturen:</a:t>
            </a:r>
            <a:br>
              <a:rPr lang="en-US" sz="2800">
                <a:solidFill>
                  <a:schemeClr val="dk1"/>
                </a:solidFill>
                <a:latin typeface="Calibri"/>
                <a:ea typeface="Calibri"/>
                <a:cs typeface="Calibri"/>
                <a:sym typeface="Calibri"/>
              </a:rPr>
            </a:br>
            <a:r>
              <a:rPr i="1" lang="en-US"/>
              <a:t>65</a:t>
            </a:r>
            <a:r>
              <a:rPr baseline="30000" i="1" lang="en-US"/>
              <a:t>7</a:t>
            </a:r>
            <a:r>
              <a:rPr i="1" lang="en-US"/>
              <a:t> (mod 141) = 53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Image" id="133" name="Google Shape;133;p6"/>
          <p:cNvPicPr preferRelativeResize="0"/>
          <p:nvPr>
            <p:ph idx="2" type="pic"/>
          </p:nvPr>
        </p:nvPicPr>
        <p:blipFill rotWithShape="1">
          <a:blip r:embed="rId3">
            <a:alphaModFix/>
          </a:blip>
          <a:srcRect b="0" l="895" r="29895" t="0"/>
          <a:stretch/>
        </p:blipFill>
        <p:spPr>
          <a:xfrm>
            <a:off x="6247805" y="2417240"/>
            <a:ext cx="3750469" cy="3050435"/>
          </a:xfrm>
          <a:prstGeom prst="rect">
            <a:avLst/>
          </a:prstGeom>
          <a:noFill/>
          <a:ln>
            <a:noFill/>
          </a:ln>
        </p:spPr>
      </p:pic>
      <p:sp>
        <p:nvSpPr>
          <p:cNvPr id="134" name="Google Shape;134;p6"/>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Wachtwoorden</a:t>
            </a:r>
            <a:endParaRPr/>
          </a:p>
        </p:txBody>
      </p:sp>
      <p:sp>
        <p:nvSpPr>
          <p:cNvPr id="135" name="Google Shape;135;p6"/>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1969"/>
              <a:buChar char="•"/>
            </a:pPr>
            <a:r>
              <a:rPr lang="en-US" sz="1969"/>
              <a:t>Hoeveel wachtwoorden hebben jullie?</a:t>
            </a:r>
            <a:endParaRPr/>
          </a:p>
          <a:p>
            <a:pPr indent="-241093" lvl="0" marL="241093" rtl="0" algn="l">
              <a:lnSpc>
                <a:spcPct val="90000"/>
              </a:lnSpc>
              <a:spcBef>
                <a:spcPts val="2250"/>
              </a:spcBef>
              <a:spcAft>
                <a:spcPts val="0"/>
              </a:spcAft>
              <a:buClr>
                <a:schemeClr val="dk1"/>
              </a:buClr>
              <a:buSzPts val="1969"/>
              <a:buChar char="•"/>
            </a:pPr>
            <a:r>
              <a:rPr lang="en-US" sz="1969"/>
              <a:t>Is de sterkte van het wachtwoord in balans met de gegevens het beveiligd?</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6"/>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505" name="Google Shape;505;p56"/>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672A3"/>
              </a:buClr>
              <a:buSzPts val="2800"/>
              <a:buChar char="•"/>
            </a:pPr>
            <a:r>
              <a:rPr lang="en-US">
                <a:solidFill>
                  <a:srgbClr val="3672A3"/>
                </a:solidFill>
              </a:rPr>
              <a:t>p = 3, q = 47, n = 141, K = 92, d = 7, e = 79</a:t>
            </a:r>
            <a:endParaRPr/>
          </a:p>
          <a:p>
            <a:pPr indent="-228600" lvl="0" marL="228600" rtl="0" algn="l">
              <a:lnSpc>
                <a:spcPct val="90000"/>
              </a:lnSpc>
              <a:spcBef>
                <a:spcPts val="844"/>
              </a:spcBef>
              <a:spcAft>
                <a:spcPts val="0"/>
              </a:spcAft>
              <a:buClr>
                <a:schemeClr val="dk1"/>
              </a:buClr>
              <a:buSzPts val="2800"/>
              <a:buChar char="•"/>
            </a:pPr>
            <a:r>
              <a:rPr lang="en-US" u="sng"/>
              <a:t>Versleutelen</a:t>
            </a:r>
            <a:r>
              <a:rPr lang="en-US" sz="2800">
                <a:solidFill>
                  <a:schemeClr val="dk1"/>
                </a:solidFill>
                <a:latin typeface="Calibri"/>
                <a:ea typeface="Calibri"/>
                <a:cs typeface="Calibri"/>
                <a:sym typeface="Calibri"/>
              </a:rPr>
              <a:t> met de publieke sleutel gaat door machtsverheffen:</a:t>
            </a:r>
            <a:br>
              <a:rPr lang="en-US" sz="2800">
                <a:solidFill>
                  <a:schemeClr val="dk1"/>
                </a:solidFill>
                <a:latin typeface="Calibri"/>
                <a:ea typeface="Calibri"/>
                <a:cs typeface="Calibri"/>
                <a:sym typeface="Calibri"/>
              </a:rPr>
            </a:br>
            <a:r>
              <a:rPr i="1" lang="en-US"/>
              <a:t>cijfertekstgetal = klaretekstgetal</a:t>
            </a:r>
            <a:r>
              <a:rPr baseline="30000" i="1" lang="en-US"/>
              <a:t>d</a:t>
            </a:r>
            <a:r>
              <a:rPr i="1" lang="en-US"/>
              <a:t> (mod n)</a:t>
            </a:r>
            <a:endParaRPr/>
          </a:p>
          <a:p>
            <a:pPr indent="-228600" lvl="0" marL="228600" rtl="0" algn="l">
              <a:lnSpc>
                <a:spcPct val="90000"/>
              </a:lnSpc>
              <a:spcBef>
                <a:spcPts val="844"/>
              </a:spcBef>
              <a:spcAft>
                <a:spcPts val="0"/>
              </a:spcAft>
              <a:buClr>
                <a:schemeClr val="dk1"/>
              </a:buClr>
              <a:buSzPts val="2800"/>
              <a:buChar char="•"/>
            </a:pPr>
            <a:r>
              <a:rPr lang="en-US" sz="2800">
                <a:solidFill>
                  <a:schemeClr val="dk1"/>
                </a:solidFill>
                <a:latin typeface="Calibri"/>
                <a:ea typeface="Calibri"/>
                <a:cs typeface="Calibri"/>
                <a:sym typeface="Calibri"/>
              </a:rPr>
              <a:t>65 is versleuteld </a:t>
            </a:r>
            <a:r>
              <a:rPr lang="en-US"/>
              <a:t>53</a:t>
            </a:r>
            <a:r>
              <a:rPr lang="en-US" sz="2800">
                <a:solidFill>
                  <a:schemeClr val="dk1"/>
                </a:solidFill>
                <a:latin typeface="Calibri"/>
                <a:ea typeface="Calibri"/>
                <a:cs typeface="Calibri"/>
                <a:sym typeface="Calibri"/>
              </a:rPr>
              <a:t>, dat wordt verstuurd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7"/>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511" name="Google Shape;511;p57"/>
          <p:cNvSpPr txBox="1"/>
          <p:nvPr>
            <p:ph idx="1" type="body"/>
          </p:nvPr>
        </p:nvSpPr>
        <p:spPr>
          <a:xfrm>
            <a:off x="838200" y="1100512"/>
            <a:ext cx="10515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672A3"/>
              </a:buClr>
              <a:buSzPts val="2800"/>
              <a:buChar char="•"/>
            </a:pPr>
            <a:r>
              <a:rPr lang="en-US">
                <a:solidFill>
                  <a:srgbClr val="3672A3"/>
                </a:solidFill>
              </a:rPr>
              <a:t>p = 3, q = 47, n = 141, K = 92, d = 7, e = 79</a:t>
            </a:r>
            <a:endParaRPr/>
          </a:p>
          <a:p>
            <a:pPr indent="-228600" lvl="0" marL="228600" rtl="0" algn="l">
              <a:lnSpc>
                <a:spcPct val="90000"/>
              </a:lnSpc>
              <a:spcBef>
                <a:spcPts val="844"/>
              </a:spcBef>
              <a:spcAft>
                <a:spcPts val="0"/>
              </a:spcAft>
              <a:buClr>
                <a:schemeClr val="dk1"/>
              </a:buClr>
              <a:buSzPts val="2800"/>
              <a:buChar char="•"/>
            </a:pPr>
            <a:r>
              <a:rPr lang="en-US" u="sng"/>
              <a:t>Versleutelen</a:t>
            </a:r>
            <a:r>
              <a:rPr lang="en-US" sz="2800">
                <a:solidFill>
                  <a:schemeClr val="dk1"/>
                </a:solidFill>
                <a:latin typeface="Calibri"/>
                <a:ea typeface="Calibri"/>
                <a:cs typeface="Calibri"/>
                <a:sym typeface="Calibri"/>
              </a:rPr>
              <a:t> met de publieke sleutel gaat door machtsverheffen:</a:t>
            </a:r>
            <a:br>
              <a:rPr lang="en-US" sz="2800">
                <a:solidFill>
                  <a:schemeClr val="dk1"/>
                </a:solidFill>
                <a:latin typeface="Calibri"/>
                <a:ea typeface="Calibri"/>
                <a:cs typeface="Calibri"/>
                <a:sym typeface="Calibri"/>
              </a:rPr>
            </a:br>
            <a:r>
              <a:rPr i="1" lang="en-US"/>
              <a:t>cijfertekstgetal = klaretekstgetal</a:t>
            </a:r>
            <a:r>
              <a:rPr baseline="30000" i="1" lang="en-US"/>
              <a:t>d</a:t>
            </a:r>
            <a:r>
              <a:rPr i="1" lang="en-US"/>
              <a:t> (mod n)</a:t>
            </a:r>
            <a:endParaRPr/>
          </a:p>
          <a:p>
            <a:pPr indent="-228600" lvl="0" marL="228600" rtl="0" algn="l">
              <a:lnSpc>
                <a:spcPct val="90000"/>
              </a:lnSpc>
              <a:spcBef>
                <a:spcPts val="844"/>
              </a:spcBef>
              <a:spcAft>
                <a:spcPts val="0"/>
              </a:spcAft>
              <a:buClr>
                <a:schemeClr val="dk1"/>
              </a:buClr>
              <a:buSzPts val="2800"/>
              <a:buChar char="•"/>
            </a:pPr>
            <a:r>
              <a:rPr lang="en-US" sz="2800">
                <a:solidFill>
                  <a:schemeClr val="dk1"/>
                </a:solidFill>
                <a:latin typeface="Calibri"/>
                <a:ea typeface="Calibri"/>
                <a:cs typeface="Calibri"/>
                <a:sym typeface="Calibri"/>
              </a:rPr>
              <a:t>65</a:t>
            </a:r>
            <a:r>
              <a:rPr baseline="30000" lang="en-US"/>
              <a:t>7</a:t>
            </a:r>
            <a:r>
              <a:rPr lang="en-US" sz="2800">
                <a:solidFill>
                  <a:schemeClr val="dk1"/>
                </a:solidFill>
                <a:latin typeface="Calibri"/>
                <a:ea typeface="Calibri"/>
                <a:cs typeface="Calibri"/>
                <a:sym typeface="Calibri"/>
              </a:rPr>
              <a:t> (mod 141) = </a:t>
            </a:r>
            <a:r>
              <a:rPr lang="en-US"/>
              <a:t>53 </a:t>
            </a:r>
            <a:r>
              <a:rPr lang="en-US" sz="2800">
                <a:solidFill>
                  <a:schemeClr val="dk1"/>
                </a:solidFill>
                <a:latin typeface="Calibri"/>
                <a:ea typeface="Calibri"/>
                <a:cs typeface="Calibri"/>
                <a:sym typeface="Calibri"/>
              </a:rPr>
              <a:t>—&gt; versleuteld</a:t>
            </a:r>
            <a:endParaRPr i="1"/>
          </a:p>
          <a:p>
            <a:pPr indent="-228600" lvl="0" marL="228600" rtl="0" algn="l">
              <a:lnSpc>
                <a:spcPct val="90000"/>
              </a:lnSpc>
              <a:spcBef>
                <a:spcPts val="844"/>
              </a:spcBef>
              <a:spcAft>
                <a:spcPts val="0"/>
              </a:spcAft>
              <a:buClr>
                <a:schemeClr val="dk1"/>
              </a:buClr>
              <a:buSzPts val="2800"/>
              <a:buChar char="•"/>
            </a:pPr>
            <a:r>
              <a:rPr lang="en-US" u="sng"/>
              <a:t>Ontcijferen</a:t>
            </a:r>
            <a:r>
              <a:rPr lang="en-US" sz="2800">
                <a:solidFill>
                  <a:schemeClr val="dk1"/>
                </a:solidFill>
                <a:latin typeface="Calibri"/>
                <a:ea typeface="Calibri"/>
                <a:cs typeface="Calibri"/>
                <a:sym typeface="Calibri"/>
              </a:rPr>
              <a:t> is met de andere sleutel:</a:t>
            </a:r>
            <a:br>
              <a:rPr lang="en-US" sz="2800">
                <a:solidFill>
                  <a:schemeClr val="dk1"/>
                </a:solidFill>
                <a:latin typeface="Calibri"/>
                <a:ea typeface="Calibri"/>
                <a:cs typeface="Calibri"/>
                <a:sym typeface="Calibri"/>
              </a:rPr>
            </a:br>
            <a:r>
              <a:rPr i="1" lang="en-US"/>
              <a:t>klaretekstgetal = cijfertekstgetal</a:t>
            </a:r>
            <a:r>
              <a:rPr baseline="30000" i="1" lang="en-US"/>
              <a:t>e</a:t>
            </a:r>
            <a:r>
              <a:rPr i="1" lang="en-US"/>
              <a:t> (mod n)</a:t>
            </a:r>
            <a:br>
              <a:rPr i="1" lang="en-US"/>
            </a:br>
            <a:endParaRPr i="1"/>
          </a:p>
          <a:p>
            <a:pPr indent="-228600" lvl="0" marL="228600" rtl="0" algn="l">
              <a:lnSpc>
                <a:spcPct val="90000"/>
              </a:lnSpc>
              <a:spcBef>
                <a:spcPts val="844"/>
              </a:spcBef>
              <a:spcAft>
                <a:spcPts val="0"/>
              </a:spcAft>
              <a:buClr>
                <a:schemeClr val="dk1"/>
              </a:buClr>
              <a:buSzPts val="2800"/>
              <a:buChar char="•"/>
            </a:pPr>
            <a:r>
              <a:rPr lang="en-US" sz="2800">
                <a:solidFill>
                  <a:schemeClr val="dk1"/>
                </a:solidFill>
                <a:latin typeface="Calibri"/>
                <a:ea typeface="Calibri"/>
                <a:cs typeface="Calibri"/>
                <a:sym typeface="Calibri"/>
              </a:rPr>
              <a:t>Ontvanger ziet het getal </a:t>
            </a:r>
            <a:r>
              <a:rPr lang="en-US"/>
              <a:t>53</a:t>
            </a:r>
            <a:r>
              <a:rPr lang="en-US" sz="2800">
                <a:solidFill>
                  <a:schemeClr val="dk1"/>
                </a:solidFill>
                <a:latin typeface="Calibri"/>
                <a:ea typeface="Calibri"/>
                <a:cs typeface="Calibri"/>
                <a:sym typeface="Calibri"/>
              </a:rPr>
              <a:t>. Om dit te ontsleutelen bereken je: </a:t>
            </a:r>
            <a:br>
              <a:rPr lang="en-US" sz="2800">
                <a:solidFill>
                  <a:schemeClr val="dk1"/>
                </a:solidFill>
                <a:latin typeface="Calibri"/>
                <a:ea typeface="Calibri"/>
                <a:cs typeface="Calibri"/>
                <a:sym typeface="Calibri"/>
              </a:rPr>
            </a:br>
            <a:r>
              <a:rPr i="1" lang="en-US"/>
              <a:t>53</a:t>
            </a:r>
            <a:r>
              <a:rPr baseline="30000" i="1" lang="en-US"/>
              <a:t>79</a:t>
            </a:r>
            <a:r>
              <a:rPr i="1" lang="en-US"/>
              <a:t> (mod 141)</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3cabba8da83_0_12"/>
          <p:cNvSpPr txBox="1"/>
          <p:nvPr>
            <p:ph type="title"/>
          </p:nvPr>
        </p:nvSpPr>
        <p:spPr>
          <a:xfrm>
            <a:off x="838199" y="136525"/>
            <a:ext cx="10515600" cy="78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RSA in 5 stappen</a:t>
            </a:r>
            <a:endParaRPr/>
          </a:p>
        </p:txBody>
      </p:sp>
      <p:sp>
        <p:nvSpPr>
          <p:cNvPr id="517" name="Google Shape;517;g3cabba8da83_0_12"/>
          <p:cNvSpPr txBox="1"/>
          <p:nvPr>
            <p:ph idx="1" type="body"/>
          </p:nvPr>
        </p:nvSpPr>
        <p:spPr>
          <a:xfrm>
            <a:off x="838200" y="1100512"/>
            <a:ext cx="10515600" cy="5076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672A3"/>
              </a:buClr>
              <a:buSzPts val="2800"/>
              <a:buChar char="•"/>
            </a:pPr>
            <a:r>
              <a:rPr lang="en-US">
                <a:solidFill>
                  <a:srgbClr val="3672A3"/>
                </a:solidFill>
              </a:rPr>
              <a:t>p = 3, q = 47, n = 141, K = 92, d = 7, e = 79</a:t>
            </a:r>
            <a:endParaRPr/>
          </a:p>
          <a:p>
            <a:pPr indent="-228600" lvl="0" marL="228600" rtl="0" algn="l">
              <a:lnSpc>
                <a:spcPct val="90000"/>
              </a:lnSpc>
              <a:spcBef>
                <a:spcPts val="844"/>
              </a:spcBef>
              <a:spcAft>
                <a:spcPts val="0"/>
              </a:spcAft>
              <a:buClr>
                <a:schemeClr val="dk1"/>
              </a:buClr>
              <a:buSzPts val="2800"/>
              <a:buChar char="•"/>
            </a:pPr>
            <a:r>
              <a:rPr lang="en-US" u="sng"/>
              <a:t>Versleutelen</a:t>
            </a:r>
            <a:r>
              <a:rPr lang="en-US" sz="2800">
                <a:solidFill>
                  <a:schemeClr val="dk1"/>
                </a:solidFill>
                <a:latin typeface="Calibri"/>
                <a:ea typeface="Calibri"/>
                <a:cs typeface="Calibri"/>
                <a:sym typeface="Calibri"/>
              </a:rPr>
              <a:t> met de publieke sleutel gaat door machtsverheffen:</a:t>
            </a:r>
            <a:br>
              <a:rPr lang="en-US" sz="2800">
                <a:solidFill>
                  <a:schemeClr val="dk1"/>
                </a:solidFill>
                <a:latin typeface="Calibri"/>
                <a:ea typeface="Calibri"/>
                <a:cs typeface="Calibri"/>
                <a:sym typeface="Calibri"/>
              </a:rPr>
            </a:br>
            <a:r>
              <a:rPr i="1" lang="en-US"/>
              <a:t>cijfertekstgetal = klaretekstgetal</a:t>
            </a:r>
            <a:r>
              <a:rPr baseline="30000" i="1" lang="en-US"/>
              <a:t>d</a:t>
            </a:r>
            <a:r>
              <a:rPr i="1" lang="en-US"/>
              <a:t> (mod n)</a:t>
            </a:r>
            <a:endParaRPr/>
          </a:p>
          <a:p>
            <a:pPr indent="-228600" lvl="0" marL="228600" rtl="0" algn="l">
              <a:lnSpc>
                <a:spcPct val="90000"/>
              </a:lnSpc>
              <a:spcBef>
                <a:spcPts val="844"/>
              </a:spcBef>
              <a:spcAft>
                <a:spcPts val="0"/>
              </a:spcAft>
              <a:buClr>
                <a:schemeClr val="dk1"/>
              </a:buClr>
              <a:buSzPts val="2800"/>
              <a:buChar char="•"/>
            </a:pPr>
            <a:r>
              <a:rPr lang="en-US" sz="2800">
                <a:solidFill>
                  <a:schemeClr val="dk1"/>
                </a:solidFill>
                <a:latin typeface="Calibri"/>
                <a:ea typeface="Calibri"/>
                <a:cs typeface="Calibri"/>
                <a:sym typeface="Calibri"/>
              </a:rPr>
              <a:t>65</a:t>
            </a:r>
            <a:r>
              <a:rPr baseline="30000" lang="en-US"/>
              <a:t>7</a:t>
            </a:r>
            <a:r>
              <a:rPr lang="en-US" sz="2800">
                <a:solidFill>
                  <a:schemeClr val="dk1"/>
                </a:solidFill>
                <a:latin typeface="Calibri"/>
                <a:ea typeface="Calibri"/>
                <a:cs typeface="Calibri"/>
                <a:sym typeface="Calibri"/>
              </a:rPr>
              <a:t> (mod 141) = </a:t>
            </a:r>
            <a:r>
              <a:rPr lang="en-US"/>
              <a:t>53 </a:t>
            </a:r>
            <a:r>
              <a:rPr lang="en-US" sz="2800">
                <a:solidFill>
                  <a:schemeClr val="dk1"/>
                </a:solidFill>
                <a:latin typeface="Calibri"/>
                <a:ea typeface="Calibri"/>
                <a:cs typeface="Calibri"/>
                <a:sym typeface="Calibri"/>
              </a:rPr>
              <a:t>—&gt; versleuteld</a:t>
            </a:r>
            <a:endParaRPr i="1"/>
          </a:p>
          <a:p>
            <a:pPr indent="-228600" lvl="0" marL="228600" rtl="0" algn="l">
              <a:lnSpc>
                <a:spcPct val="90000"/>
              </a:lnSpc>
              <a:spcBef>
                <a:spcPts val="844"/>
              </a:spcBef>
              <a:spcAft>
                <a:spcPts val="0"/>
              </a:spcAft>
              <a:buClr>
                <a:schemeClr val="dk1"/>
              </a:buClr>
              <a:buSzPts val="2800"/>
              <a:buChar char="•"/>
            </a:pPr>
            <a:r>
              <a:rPr lang="en-US" u="sng"/>
              <a:t>Ontcijferen</a:t>
            </a:r>
            <a:r>
              <a:rPr lang="en-US" sz="2800">
                <a:solidFill>
                  <a:schemeClr val="dk1"/>
                </a:solidFill>
                <a:latin typeface="Calibri"/>
                <a:ea typeface="Calibri"/>
                <a:cs typeface="Calibri"/>
                <a:sym typeface="Calibri"/>
              </a:rPr>
              <a:t> is met de andere sleutel:</a:t>
            </a:r>
            <a:br>
              <a:rPr lang="en-US" sz="2800">
                <a:solidFill>
                  <a:schemeClr val="dk1"/>
                </a:solidFill>
                <a:latin typeface="Calibri"/>
                <a:ea typeface="Calibri"/>
                <a:cs typeface="Calibri"/>
                <a:sym typeface="Calibri"/>
              </a:rPr>
            </a:br>
            <a:r>
              <a:rPr i="1" lang="en-US"/>
              <a:t>klaretekstgetal = cijfertekstgetal</a:t>
            </a:r>
            <a:r>
              <a:rPr baseline="30000" i="1" lang="en-US"/>
              <a:t>e</a:t>
            </a:r>
            <a:r>
              <a:rPr i="1" lang="en-US"/>
              <a:t> (mod n)</a:t>
            </a:r>
            <a:br>
              <a:rPr i="1" lang="en-US"/>
            </a:br>
            <a:endParaRPr i="1"/>
          </a:p>
          <a:p>
            <a:pPr indent="-228600" lvl="0" marL="228600" rtl="0" algn="l">
              <a:lnSpc>
                <a:spcPct val="90000"/>
              </a:lnSpc>
              <a:spcBef>
                <a:spcPts val="844"/>
              </a:spcBef>
              <a:spcAft>
                <a:spcPts val="0"/>
              </a:spcAft>
              <a:buClr>
                <a:schemeClr val="dk1"/>
              </a:buClr>
              <a:buSzPts val="2800"/>
              <a:buChar char="•"/>
            </a:pPr>
            <a:r>
              <a:rPr lang="en-US" sz="2800">
                <a:solidFill>
                  <a:schemeClr val="dk1"/>
                </a:solidFill>
                <a:latin typeface="Calibri"/>
                <a:ea typeface="Calibri"/>
                <a:cs typeface="Calibri"/>
                <a:sym typeface="Calibri"/>
              </a:rPr>
              <a:t>Ontvanger ziet het getal </a:t>
            </a:r>
            <a:r>
              <a:rPr lang="en-US"/>
              <a:t>53</a:t>
            </a:r>
            <a:r>
              <a:rPr lang="en-US" sz="2800">
                <a:solidFill>
                  <a:schemeClr val="dk1"/>
                </a:solidFill>
                <a:latin typeface="Calibri"/>
                <a:ea typeface="Calibri"/>
                <a:cs typeface="Calibri"/>
                <a:sym typeface="Calibri"/>
              </a:rPr>
              <a:t>. Om dit te ontsleutelen bereken je: </a:t>
            </a:r>
            <a:br>
              <a:rPr lang="en-US" sz="2800">
                <a:solidFill>
                  <a:schemeClr val="dk1"/>
                </a:solidFill>
                <a:latin typeface="Calibri"/>
                <a:ea typeface="Calibri"/>
                <a:cs typeface="Calibri"/>
                <a:sym typeface="Calibri"/>
              </a:rPr>
            </a:br>
            <a:r>
              <a:rPr i="1" lang="en-US"/>
              <a:t>53</a:t>
            </a:r>
            <a:r>
              <a:rPr baseline="30000" i="1" lang="en-US"/>
              <a:t>79</a:t>
            </a:r>
            <a:r>
              <a:rPr i="1" lang="en-US"/>
              <a:t> (mod 141) = 65</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A computer screen with a lock icon&#10;&#10;AI-generated content may be incorrect." id="524" name="Google Shape;524;p60"/>
          <p:cNvPicPr preferRelativeResize="0"/>
          <p:nvPr/>
        </p:nvPicPr>
        <p:blipFill rotWithShape="1">
          <a:blip r:embed="rId3">
            <a:alphaModFix/>
          </a:blip>
          <a:srcRect b="16533" l="177" r="27041" t="16533"/>
          <a:stretch/>
        </p:blipFill>
        <p:spPr>
          <a:xfrm>
            <a:off x="838199" y="-1"/>
            <a:ext cx="11353801" cy="6858001"/>
          </a:xfrm>
          <a:prstGeom prst="rect">
            <a:avLst/>
          </a:prstGeom>
          <a:noFill/>
          <a:ln>
            <a:noFill/>
          </a:ln>
        </p:spPr>
      </p:pic>
      <p:sp>
        <p:nvSpPr>
          <p:cNvPr id="525" name="Google Shape;525;p60"/>
          <p:cNvSpPr txBox="1"/>
          <p:nvPr>
            <p:ph type="ctrTitle"/>
          </p:nvPr>
        </p:nvSpPr>
        <p:spPr>
          <a:xfrm>
            <a:off x="1524000" y="1915297"/>
            <a:ext cx="9144000" cy="15946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526" name="Google Shape;526;p60"/>
          <p:cNvSpPr txBox="1"/>
          <p:nvPr>
            <p:ph idx="1" type="subTitle"/>
          </p:nvPr>
        </p:nvSpPr>
        <p:spPr>
          <a:xfrm>
            <a:off x="1524000" y="3509963"/>
            <a:ext cx="9144000" cy="17478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en-US" sz="3600">
                <a:solidFill>
                  <a:schemeClr val="lt1"/>
                </a:solidFill>
              </a:rPr>
              <a:t>Gevaren en maatregelen</a:t>
            </a:r>
            <a:endParaRPr/>
          </a:p>
        </p:txBody>
      </p:sp>
      <p:sp>
        <p:nvSpPr>
          <p:cNvPr id="527" name="Google Shape;527;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528" name="Google Shape;528;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529" name="Google Shape;529;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30" name="Google Shape;530;p60"/>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2"/>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Diffie-Hellman</a:t>
            </a:r>
            <a:endParaRPr/>
          </a:p>
        </p:txBody>
      </p:sp>
      <p:sp>
        <p:nvSpPr>
          <p:cNvPr id="536" name="Google Shape;536;p62"/>
          <p:cNvSpPr txBox="1"/>
          <p:nvPr>
            <p:ph idx="1" type="body"/>
          </p:nvPr>
        </p:nvSpPr>
        <p:spPr>
          <a:xfrm>
            <a:off x="838199" y="1821656"/>
            <a:ext cx="5231012" cy="4420195"/>
          </a:xfrm>
          <a:prstGeom prst="rect">
            <a:avLst/>
          </a:prstGeom>
          <a:noFill/>
          <a:ln>
            <a:noFill/>
          </a:ln>
        </p:spPr>
        <p:txBody>
          <a:bodyPr anchorCtr="0" anchor="t" bIns="45700" lIns="91425" spcFirstLastPara="1" rIns="91425" wrap="square" tIns="45700">
            <a:noAutofit/>
          </a:bodyPr>
          <a:lstStyle/>
          <a:p>
            <a:pPr indent="-241093" lvl="0" marL="241093" rtl="0" algn="l">
              <a:lnSpc>
                <a:spcPct val="90000"/>
              </a:lnSpc>
              <a:spcBef>
                <a:spcPts val="0"/>
              </a:spcBef>
              <a:spcAft>
                <a:spcPts val="0"/>
              </a:spcAft>
              <a:buClr>
                <a:schemeClr val="dk1"/>
              </a:buClr>
              <a:buSzPts val="2800"/>
              <a:buChar char="•"/>
            </a:pPr>
            <a:r>
              <a:rPr lang="en-US" sz="2800"/>
              <a:t>Probleem: twee partijen willen graag via met behulp van symmetrische encryptie beveiligen, maar hoe zorgen we ervoor dat we het eens worden over de sleutel zonder dat we die open en bloot versturen?</a:t>
            </a:r>
            <a:endParaRPr/>
          </a:p>
          <a:p>
            <a:pPr indent="-241093" lvl="0" marL="241093" rtl="0" algn="l">
              <a:lnSpc>
                <a:spcPct val="90000"/>
              </a:lnSpc>
              <a:spcBef>
                <a:spcPts val="2250"/>
              </a:spcBef>
              <a:spcAft>
                <a:spcPts val="0"/>
              </a:spcAft>
              <a:buClr>
                <a:schemeClr val="dk1"/>
              </a:buClr>
              <a:buSzPts val="2800"/>
              <a:buChar char="•"/>
            </a:pPr>
            <a:r>
              <a:rPr lang="en-US" sz="2800"/>
              <a:t>Oplossing: sleutel uitwisselings algoritme van Diffie-Hellman</a:t>
            </a:r>
            <a:endParaRPr/>
          </a:p>
        </p:txBody>
      </p:sp>
      <p:pic>
        <p:nvPicPr>
          <p:cNvPr descr="1024px-Diffie-Hellman_Key_Exchange.svg.png" id="537" name="Google Shape;537;p62"/>
          <p:cNvPicPr preferRelativeResize="0"/>
          <p:nvPr/>
        </p:nvPicPr>
        <p:blipFill rotWithShape="1">
          <a:blip r:embed="rId3">
            <a:alphaModFix/>
          </a:blip>
          <a:srcRect b="0" l="0" r="0" t="0"/>
          <a:stretch/>
        </p:blipFill>
        <p:spPr>
          <a:xfrm>
            <a:off x="6835450" y="2099113"/>
            <a:ext cx="2575178" cy="386528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3"/>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Diffie-Hellman</a:t>
            </a:r>
            <a:endParaRPr/>
          </a:p>
        </p:txBody>
      </p:sp>
      <p:sp>
        <p:nvSpPr>
          <p:cNvPr id="543" name="Google Shape;543;p63"/>
          <p:cNvSpPr txBox="1"/>
          <p:nvPr>
            <p:ph idx="1" type="body"/>
          </p:nvPr>
        </p:nvSpPr>
        <p:spPr>
          <a:xfrm>
            <a:off x="838199" y="1821656"/>
            <a:ext cx="5231012" cy="4420195"/>
          </a:xfrm>
          <a:prstGeom prst="rect">
            <a:avLst/>
          </a:prstGeom>
          <a:noFill/>
          <a:ln>
            <a:noFill/>
          </a:ln>
        </p:spPr>
        <p:txBody>
          <a:bodyPr anchorCtr="0" anchor="t" bIns="45700" lIns="91425" spcFirstLastPara="1" rIns="91425" wrap="square" tIns="45700">
            <a:noAutofit/>
          </a:bodyPr>
          <a:lstStyle/>
          <a:p>
            <a:pPr indent="-180820" lvl="0" marL="180820" rtl="0" algn="l">
              <a:lnSpc>
                <a:spcPct val="90000"/>
              </a:lnSpc>
              <a:spcBef>
                <a:spcPts val="0"/>
              </a:spcBef>
              <a:spcAft>
                <a:spcPts val="0"/>
              </a:spcAft>
              <a:buClr>
                <a:schemeClr val="dk1"/>
              </a:buClr>
              <a:buSzPts val="2000"/>
              <a:buChar char="•"/>
            </a:pPr>
            <a:r>
              <a:rPr lang="en-US" sz="2000"/>
              <a:t>Alice en Bob spreken af: priemgetal </a:t>
            </a:r>
            <a:r>
              <a:rPr i="1" lang="en-US" sz="2000">
                <a:solidFill>
                  <a:srgbClr val="2E5394"/>
                </a:solidFill>
              </a:rPr>
              <a:t>p</a:t>
            </a:r>
            <a:r>
              <a:rPr lang="en-US" sz="2000"/>
              <a:t> en een ‘grondgetal’ </a:t>
            </a:r>
            <a:r>
              <a:rPr i="1" lang="en-US" sz="2000">
                <a:solidFill>
                  <a:srgbClr val="2E5394"/>
                </a:solidFill>
              </a:rPr>
              <a:t>g</a:t>
            </a:r>
            <a:r>
              <a:rPr lang="en-US" sz="2000"/>
              <a:t> en communiceren dit met elkaar</a:t>
            </a:r>
            <a:endParaRPr sz="2000"/>
          </a:p>
          <a:p>
            <a:pPr indent="-180820" lvl="0" marL="180820" rtl="0" algn="l">
              <a:lnSpc>
                <a:spcPct val="90000"/>
              </a:lnSpc>
              <a:spcBef>
                <a:spcPts val="1687"/>
              </a:spcBef>
              <a:spcAft>
                <a:spcPts val="0"/>
              </a:spcAft>
              <a:buClr>
                <a:schemeClr val="dk1"/>
              </a:buClr>
              <a:buSzPts val="2000"/>
              <a:buChar char="•"/>
            </a:pPr>
            <a:r>
              <a:rPr lang="en-US" sz="2000"/>
              <a:t>Alice en Bob kiezen allebei een random heel getal</a:t>
            </a:r>
            <a:br>
              <a:rPr lang="en-US" sz="2000"/>
            </a:br>
            <a:r>
              <a:rPr i="1" lang="en-US" sz="2000">
                <a:solidFill>
                  <a:srgbClr val="2E5394"/>
                </a:solidFill>
              </a:rPr>
              <a:t>a</a:t>
            </a:r>
            <a:r>
              <a:rPr i="1" lang="en-US" sz="2000"/>
              <a:t> </a:t>
            </a:r>
            <a:r>
              <a:rPr lang="en-US" sz="2000"/>
              <a:t>voor Alice</a:t>
            </a:r>
            <a:br>
              <a:rPr lang="en-US" sz="2000"/>
            </a:br>
            <a:r>
              <a:rPr i="1" lang="en-US" sz="2000">
                <a:solidFill>
                  <a:srgbClr val="2E5394"/>
                </a:solidFill>
              </a:rPr>
              <a:t>b</a:t>
            </a:r>
            <a:r>
              <a:rPr i="1" lang="en-US" sz="2000"/>
              <a:t> </a:t>
            </a:r>
            <a:r>
              <a:rPr lang="en-US" sz="2000"/>
              <a:t>voor Bob</a:t>
            </a:r>
            <a:br>
              <a:rPr lang="en-US" sz="2000"/>
            </a:br>
            <a:r>
              <a:rPr lang="en-US" sz="2000"/>
              <a:t>Alice rekent uit en stuur naar Bob: </a:t>
            </a:r>
            <a:r>
              <a:rPr lang="en-US" sz="2000">
                <a:solidFill>
                  <a:srgbClr val="2E5394"/>
                </a:solidFill>
              </a:rPr>
              <a:t>g</a:t>
            </a:r>
            <a:r>
              <a:rPr baseline="30000" lang="en-US" sz="2000">
                <a:solidFill>
                  <a:srgbClr val="2E5394"/>
                </a:solidFill>
              </a:rPr>
              <a:t>a</a:t>
            </a:r>
            <a:r>
              <a:rPr lang="en-US" sz="2000">
                <a:solidFill>
                  <a:srgbClr val="2E5394"/>
                </a:solidFill>
              </a:rPr>
              <a:t> mod p</a:t>
            </a:r>
            <a:r>
              <a:rPr lang="en-US" sz="2000"/>
              <a:t> (de uitkomst heet </a:t>
            </a:r>
            <a:r>
              <a:rPr i="1" lang="en-US" sz="2000">
                <a:solidFill>
                  <a:srgbClr val="2E5394"/>
                </a:solidFill>
              </a:rPr>
              <a:t>A</a:t>
            </a:r>
            <a:r>
              <a:rPr lang="en-US" sz="2000"/>
              <a:t>)</a:t>
            </a:r>
            <a:br>
              <a:rPr lang="en-US" sz="2000"/>
            </a:br>
            <a:r>
              <a:rPr lang="en-US" sz="2000"/>
              <a:t>Bob rekent uit en stuurt naar Alice: </a:t>
            </a:r>
            <a:r>
              <a:rPr lang="en-US" sz="2000">
                <a:solidFill>
                  <a:srgbClr val="2E5394"/>
                </a:solidFill>
              </a:rPr>
              <a:t>g</a:t>
            </a:r>
            <a:r>
              <a:rPr baseline="30000" lang="en-US" sz="2000">
                <a:solidFill>
                  <a:srgbClr val="2E5394"/>
                </a:solidFill>
              </a:rPr>
              <a:t>b</a:t>
            </a:r>
            <a:r>
              <a:rPr lang="en-US" sz="2000">
                <a:solidFill>
                  <a:srgbClr val="2E5394"/>
                </a:solidFill>
              </a:rPr>
              <a:t> mod p</a:t>
            </a:r>
            <a:r>
              <a:rPr lang="en-US" sz="2000"/>
              <a:t> (de uitkomst heet </a:t>
            </a:r>
            <a:r>
              <a:rPr i="1" lang="en-US" sz="2000">
                <a:solidFill>
                  <a:srgbClr val="2E5394"/>
                </a:solidFill>
              </a:rPr>
              <a:t>B</a:t>
            </a:r>
            <a:r>
              <a:rPr lang="en-US" sz="2000"/>
              <a:t>)</a:t>
            </a:r>
            <a:endParaRPr/>
          </a:p>
          <a:p>
            <a:pPr indent="-180820" lvl="0" marL="180820" rtl="0" algn="l">
              <a:lnSpc>
                <a:spcPct val="90000"/>
              </a:lnSpc>
              <a:spcBef>
                <a:spcPts val="1687"/>
              </a:spcBef>
              <a:spcAft>
                <a:spcPts val="0"/>
              </a:spcAft>
              <a:buClr>
                <a:schemeClr val="dk1"/>
              </a:buClr>
              <a:buSzPts val="2000"/>
              <a:buChar char="•"/>
            </a:pPr>
            <a:r>
              <a:rPr lang="en-US" sz="2000"/>
              <a:t>Alice rekent uit: </a:t>
            </a:r>
            <a:r>
              <a:rPr lang="en-US" sz="2000">
                <a:solidFill>
                  <a:srgbClr val="2E5394"/>
                </a:solidFill>
              </a:rPr>
              <a:t>B</a:t>
            </a:r>
            <a:r>
              <a:rPr baseline="30000" lang="en-US" sz="2000">
                <a:solidFill>
                  <a:srgbClr val="2E5394"/>
                </a:solidFill>
              </a:rPr>
              <a:t>a</a:t>
            </a:r>
            <a:r>
              <a:rPr lang="en-US" sz="2000">
                <a:solidFill>
                  <a:srgbClr val="2E5394"/>
                </a:solidFill>
              </a:rPr>
              <a:t> mod p</a:t>
            </a:r>
            <a:br>
              <a:rPr lang="en-US" sz="2000"/>
            </a:br>
            <a:r>
              <a:rPr lang="en-US" sz="2000"/>
              <a:t>Bob rekent uit </a:t>
            </a:r>
            <a:r>
              <a:rPr lang="en-US" sz="2000">
                <a:solidFill>
                  <a:srgbClr val="2E5394"/>
                </a:solidFill>
              </a:rPr>
              <a:t>A</a:t>
            </a:r>
            <a:r>
              <a:rPr baseline="30000" lang="en-US" sz="2000">
                <a:solidFill>
                  <a:srgbClr val="2E5394"/>
                </a:solidFill>
              </a:rPr>
              <a:t>b</a:t>
            </a:r>
            <a:r>
              <a:rPr lang="en-US" sz="2000">
                <a:solidFill>
                  <a:srgbClr val="2E5394"/>
                </a:solidFill>
              </a:rPr>
              <a:t> mod p</a:t>
            </a:r>
            <a:br>
              <a:rPr lang="en-US" sz="2000"/>
            </a:br>
            <a:r>
              <a:rPr lang="en-US" sz="2000"/>
              <a:t>De uitkomst is voor Alice en Bob gelijk. Deze uitkomst is dan de sleutel waarmee ze de rest van de communicatie gaan versleutelen</a:t>
            </a:r>
            <a:endParaRPr sz="2000"/>
          </a:p>
        </p:txBody>
      </p:sp>
      <p:pic>
        <p:nvPicPr>
          <p:cNvPr descr="1024px-Diffie-Hellman_Key_Exchange.svg.png" id="544" name="Google Shape;544;p63"/>
          <p:cNvPicPr preferRelativeResize="0"/>
          <p:nvPr/>
        </p:nvPicPr>
        <p:blipFill rotWithShape="1">
          <a:blip r:embed="rId3">
            <a:alphaModFix/>
          </a:blip>
          <a:srcRect b="0" l="0" r="0" t="0"/>
          <a:stretch/>
        </p:blipFill>
        <p:spPr>
          <a:xfrm>
            <a:off x="6835450" y="2099113"/>
            <a:ext cx="2575178" cy="386528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4"/>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Diffie-Hellman</a:t>
            </a:r>
            <a:endParaRPr/>
          </a:p>
        </p:txBody>
      </p:sp>
      <p:sp>
        <p:nvSpPr>
          <p:cNvPr id="550" name="Google Shape;550;p64"/>
          <p:cNvSpPr txBox="1"/>
          <p:nvPr>
            <p:ph idx="1" type="body"/>
          </p:nvPr>
        </p:nvSpPr>
        <p:spPr>
          <a:xfrm>
            <a:off x="838199" y="1821656"/>
            <a:ext cx="5231012" cy="4420195"/>
          </a:xfrm>
          <a:prstGeom prst="rect">
            <a:avLst/>
          </a:prstGeom>
          <a:noFill/>
          <a:ln>
            <a:noFill/>
          </a:ln>
        </p:spPr>
        <p:txBody>
          <a:bodyPr anchorCtr="0" anchor="t" bIns="45700" lIns="91425" spcFirstLastPara="1" rIns="91425" wrap="square" tIns="45700">
            <a:normAutofit fontScale="85000" lnSpcReduction="10000"/>
          </a:bodyPr>
          <a:lstStyle/>
          <a:p>
            <a:pPr indent="-180820" lvl="0" marL="180820" rtl="0" algn="l">
              <a:lnSpc>
                <a:spcPct val="90000"/>
              </a:lnSpc>
              <a:spcBef>
                <a:spcPts val="0"/>
              </a:spcBef>
              <a:spcAft>
                <a:spcPts val="0"/>
              </a:spcAft>
              <a:buClr>
                <a:schemeClr val="dk1"/>
              </a:buClr>
              <a:buSzPct val="100000"/>
              <a:buChar char="•"/>
            </a:pPr>
            <a:r>
              <a:rPr lang="en-US" sz="2400"/>
              <a:t>Alice en Bob spreken af: priemgetal </a:t>
            </a:r>
            <a:r>
              <a:rPr i="1" lang="en-US" sz="2400">
                <a:solidFill>
                  <a:srgbClr val="2E5394"/>
                </a:solidFill>
              </a:rPr>
              <a:t>p</a:t>
            </a:r>
            <a:r>
              <a:rPr lang="en-US" sz="2400"/>
              <a:t> en een ‘grondgetal’ </a:t>
            </a:r>
            <a:r>
              <a:rPr i="1" lang="en-US" sz="2400">
                <a:solidFill>
                  <a:srgbClr val="2E5394"/>
                </a:solidFill>
              </a:rPr>
              <a:t>g</a:t>
            </a:r>
            <a:r>
              <a:rPr lang="en-US" sz="2400"/>
              <a:t> en communiceren dit met elkaar</a:t>
            </a:r>
            <a:endParaRPr sz="2400"/>
          </a:p>
          <a:p>
            <a:pPr indent="-180820" lvl="0" marL="180820" rtl="0" algn="l">
              <a:lnSpc>
                <a:spcPct val="90000"/>
              </a:lnSpc>
              <a:spcBef>
                <a:spcPts val="1687"/>
              </a:spcBef>
              <a:spcAft>
                <a:spcPts val="0"/>
              </a:spcAft>
              <a:buClr>
                <a:schemeClr val="dk1"/>
              </a:buClr>
              <a:buSzPct val="100000"/>
              <a:buChar char="•"/>
            </a:pPr>
            <a:r>
              <a:rPr lang="en-US" sz="2400"/>
              <a:t>Alice en Bob kiezen allebei een random heel getal</a:t>
            </a:r>
            <a:br>
              <a:rPr lang="en-US" sz="2400"/>
            </a:br>
            <a:r>
              <a:rPr i="1" lang="en-US" sz="2400">
                <a:solidFill>
                  <a:srgbClr val="2E5394"/>
                </a:solidFill>
              </a:rPr>
              <a:t>a</a:t>
            </a:r>
            <a:r>
              <a:rPr i="1" lang="en-US" sz="2400"/>
              <a:t> </a:t>
            </a:r>
            <a:r>
              <a:rPr lang="en-US" sz="2400"/>
              <a:t>voor Alice</a:t>
            </a:r>
            <a:br>
              <a:rPr lang="en-US" sz="2400"/>
            </a:br>
            <a:r>
              <a:rPr i="1" lang="en-US" sz="2400">
                <a:solidFill>
                  <a:srgbClr val="2E5394"/>
                </a:solidFill>
              </a:rPr>
              <a:t>b</a:t>
            </a:r>
            <a:r>
              <a:rPr i="1" lang="en-US" sz="2400"/>
              <a:t> </a:t>
            </a:r>
            <a:r>
              <a:rPr lang="en-US" sz="2400"/>
              <a:t>voor Bob</a:t>
            </a:r>
            <a:br>
              <a:rPr lang="en-US" sz="2400"/>
            </a:br>
            <a:r>
              <a:rPr lang="en-US" sz="2400"/>
              <a:t>Alice rekent uit en stuur naar Bob: </a:t>
            </a:r>
            <a:r>
              <a:rPr lang="en-US" sz="2400">
                <a:solidFill>
                  <a:srgbClr val="2E5394"/>
                </a:solidFill>
              </a:rPr>
              <a:t>g</a:t>
            </a:r>
            <a:r>
              <a:rPr baseline="30000" lang="en-US" sz="2400">
                <a:solidFill>
                  <a:srgbClr val="2E5394"/>
                </a:solidFill>
              </a:rPr>
              <a:t>a</a:t>
            </a:r>
            <a:r>
              <a:rPr lang="en-US" sz="2400">
                <a:solidFill>
                  <a:srgbClr val="2E5394"/>
                </a:solidFill>
              </a:rPr>
              <a:t> mod p</a:t>
            </a:r>
            <a:r>
              <a:rPr lang="en-US" sz="2400"/>
              <a:t> (de uitkomst heet </a:t>
            </a:r>
            <a:r>
              <a:rPr i="1" lang="en-US" sz="2400">
                <a:solidFill>
                  <a:srgbClr val="2E5394"/>
                </a:solidFill>
              </a:rPr>
              <a:t>A</a:t>
            </a:r>
            <a:r>
              <a:rPr lang="en-US" sz="2400"/>
              <a:t>)</a:t>
            </a:r>
            <a:br>
              <a:rPr lang="en-US" sz="2400"/>
            </a:br>
            <a:r>
              <a:rPr lang="en-US" sz="2400"/>
              <a:t>Bob rekent uit en stuurt naar Alice: </a:t>
            </a:r>
            <a:r>
              <a:rPr lang="en-US" sz="2400">
                <a:solidFill>
                  <a:srgbClr val="2E5394"/>
                </a:solidFill>
              </a:rPr>
              <a:t>g</a:t>
            </a:r>
            <a:r>
              <a:rPr baseline="30000" lang="en-US" sz="2400">
                <a:solidFill>
                  <a:srgbClr val="2E5394"/>
                </a:solidFill>
              </a:rPr>
              <a:t>b</a:t>
            </a:r>
            <a:r>
              <a:rPr lang="en-US" sz="2400">
                <a:solidFill>
                  <a:srgbClr val="2E5394"/>
                </a:solidFill>
              </a:rPr>
              <a:t> mod p</a:t>
            </a:r>
            <a:r>
              <a:rPr lang="en-US" sz="2400"/>
              <a:t> (de uitkomst heet </a:t>
            </a:r>
            <a:r>
              <a:rPr i="1" lang="en-US" sz="2400">
                <a:solidFill>
                  <a:srgbClr val="2E5394"/>
                </a:solidFill>
              </a:rPr>
              <a:t>B</a:t>
            </a:r>
            <a:r>
              <a:rPr lang="en-US" sz="2400"/>
              <a:t>)</a:t>
            </a:r>
            <a:endParaRPr/>
          </a:p>
          <a:p>
            <a:pPr indent="-180820" lvl="0" marL="180820" rtl="0" algn="l">
              <a:lnSpc>
                <a:spcPct val="90000"/>
              </a:lnSpc>
              <a:spcBef>
                <a:spcPts val="1687"/>
              </a:spcBef>
              <a:spcAft>
                <a:spcPts val="0"/>
              </a:spcAft>
              <a:buClr>
                <a:schemeClr val="dk1"/>
              </a:buClr>
              <a:buSzPct val="100000"/>
              <a:buChar char="•"/>
            </a:pPr>
            <a:r>
              <a:rPr lang="en-US" sz="2400"/>
              <a:t>Alice rekent uit: </a:t>
            </a:r>
            <a:r>
              <a:rPr lang="en-US" sz="2400">
                <a:solidFill>
                  <a:srgbClr val="2E5394"/>
                </a:solidFill>
              </a:rPr>
              <a:t>B</a:t>
            </a:r>
            <a:r>
              <a:rPr baseline="30000" lang="en-US" sz="2400">
                <a:solidFill>
                  <a:srgbClr val="2E5394"/>
                </a:solidFill>
              </a:rPr>
              <a:t>a</a:t>
            </a:r>
            <a:r>
              <a:rPr lang="en-US" sz="2400">
                <a:solidFill>
                  <a:srgbClr val="2E5394"/>
                </a:solidFill>
              </a:rPr>
              <a:t> mod p</a:t>
            </a:r>
            <a:br>
              <a:rPr lang="en-US" sz="2400"/>
            </a:br>
            <a:r>
              <a:rPr lang="en-US" sz="2400"/>
              <a:t>Bob rekent uit </a:t>
            </a:r>
            <a:r>
              <a:rPr lang="en-US" sz="2400">
                <a:solidFill>
                  <a:srgbClr val="2E5394"/>
                </a:solidFill>
              </a:rPr>
              <a:t>A</a:t>
            </a:r>
            <a:r>
              <a:rPr baseline="30000" lang="en-US" sz="2400">
                <a:solidFill>
                  <a:srgbClr val="2E5394"/>
                </a:solidFill>
              </a:rPr>
              <a:t>b</a:t>
            </a:r>
            <a:r>
              <a:rPr lang="en-US" sz="2400">
                <a:solidFill>
                  <a:srgbClr val="2E5394"/>
                </a:solidFill>
              </a:rPr>
              <a:t> mod p</a:t>
            </a:r>
            <a:br>
              <a:rPr lang="en-US" sz="2400"/>
            </a:br>
            <a:r>
              <a:rPr lang="en-US" sz="2400"/>
              <a:t>De uitkomst is voor Alice en Bob gelijk. Deze uitkomst is dan de sleutel waarmee ze de rest van de communicatie gaan versleutelen</a:t>
            </a:r>
            <a:endParaRPr sz="2400"/>
          </a:p>
        </p:txBody>
      </p:sp>
      <p:sp>
        <p:nvSpPr>
          <p:cNvPr id="551" name="Google Shape;551;p64"/>
          <p:cNvSpPr txBox="1"/>
          <p:nvPr/>
        </p:nvSpPr>
        <p:spPr>
          <a:xfrm>
            <a:off x="6185297" y="1821656"/>
            <a:ext cx="3875484" cy="4420195"/>
          </a:xfrm>
          <a:prstGeom prst="rect">
            <a:avLst/>
          </a:prstGeom>
          <a:noFill/>
          <a:ln>
            <a:noFill/>
          </a:ln>
        </p:spPr>
        <p:txBody>
          <a:bodyPr anchorCtr="0" anchor="ctr" bIns="35700" lIns="35700" spcFirstLastPara="1" rIns="35700" wrap="square" tIns="35700">
            <a:normAutofit fontScale="85000" lnSpcReduction="20000"/>
          </a:bodyPr>
          <a:lstStyle/>
          <a:p>
            <a:pPr indent="-180820" lvl="0" marL="180820" marR="0" rtl="0" algn="l">
              <a:lnSpc>
                <a:spcPct val="100000"/>
              </a:lnSpc>
              <a:spcBef>
                <a:spcPts val="0"/>
              </a:spcBef>
              <a:spcAft>
                <a:spcPts val="0"/>
              </a:spcAft>
              <a:buClr>
                <a:schemeClr val="dk1"/>
              </a:buClr>
              <a:buSzPct val="145000"/>
              <a:buFont typeface="Calibri"/>
              <a:buChar char="•"/>
            </a:pPr>
            <a:r>
              <a:rPr b="0" i="0" lang="en-US" sz="2100" u="none" cap="none" strike="noStrike">
                <a:solidFill>
                  <a:schemeClr val="dk1"/>
                </a:solidFill>
                <a:latin typeface="Calibri"/>
                <a:ea typeface="Calibri"/>
                <a:cs typeface="Calibri"/>
                <a:sym typeface="Calibri"/>
              </a:rPr>
              <a:t>p = 23</a:t>
            </a:r>
            <a:br>
              <a:rPr b="0" i="0" lang="en-US" sz="2100" u="none" cap="none" strike="noStrike">
                <a:solidFill>
                  <a:schemeClr val="dk1"/>
                </a:solidFill>
                <a:latin typeface="Calibri"/>
                <a:ea typeface="Calibri"/>
                <a:cs typeface="Calibri"/>
                <a:sym typeface="Calibri"/>
              </a:rPr>
            </a:br>
            <a:r>
              <a:rPr b="0" i="0" lang="en-US" sz="2100" u="none" cap="none" strike="noStrike">
                <a:solidFill>
                  <a:schemeClr val="dk1"/>
                </a:solidFill>
                <a:latin typeface="Calibri"/>
                <a:ea typeface="Calibri"/>
                <a:cs typeface="Calibri"/>
                <a:sym typeface="Calibri"/>
              </a:rPr>
              <a:t>g = 5</a:t>
            </a:r>
            <a:br>
              <a:rPr b="0" i="0" lang="en-US" sz="21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180820" lvl="0" marL="180820" marR="0" rtl="0" algn="l">
              <a:lnSpc>
                <a:spcPct val="100000"/>
              </a:lnSpc>
              <a:spcBef>
                <a:spcPts val="1687"/>
              </a:spcBef>
              <a:spcAft>
                <a:spcPts val="0"/>
              </a:spcAft>
              <a:buClr>
                <a:schemeClr val="dk1"/>
              </a:buClr>
              <a:buSzPct val="145000"/>
              <a:buFont typeface="Calibri"/>
              <a:buChar char="•"/>
            </a:pPr>
            <a:r>
              <a:rPr b="0" i="0" lang="en-US" sz="2100" u="none" cap="none" strike="noStrike">
                <a:solidFill>
                  <a:schemeClr val="dk1"/>
                </a:solidFill>
                <a:latin typeface="Calibri"/>
                <a:ea typeface="Calibri"/>
                <a:cs typeface="Calibri"/>
                <a:sym typeface="Calibri"/>
              </a:rPr>
              <a:t>Alice kiest a = 4</a:t>
            </a:r>
            <a:br>
              <a:rPr b="0" i="0" lang="en-US" sz="2100" u="none" cap="none" strike="noStrike">
                <a:solidFill>
                  <a:schemeClr val="dk1"/>
                </a:solidFill>
                <a:latin typeface="Calibri"/>
                <a:ea typeface="Calibri"/>
                <a:cs typeface="Calibri"/>
                <a:sym typeface="Calibri"/>
              </a:rPr>
            </a:br>
            <a:r>
              <a:rPr b="0" i="0" lang="en-US" sz="2100" u="none" cap="none" strike="noStrike">
                <a:solidFill>
                  <a:schemeClr val="dk1"/>
                </a:solidFill>
                <a:latin typeface="Calibri"/>
                <a:ea typeface="Calibri"/>
                <a:cs typeface="Calibri"/>
                <a:sym typeface="Calibri"/>
              </a:rPr>
              <a:t>en verstuurt A: 5</a:t>
            </a:r>
            <a:r>
              <a:rPr b="0" baseline="30000" i="0" lang="en-US" sz="2100" u="none" cap="none" strike="noStrike">
                <a:solidFill>
                  <a:schemeClr val="dk1"/>
                </a:solidFill>
                <a:latin typeface="Calibri"/>
                <a:ea typeface="Calibri"/>
                <a:cs typeface="Calibri"/>
                <a:sym typeface="Calibri"/>
              </a:rPr>
              <a:t>4</a:t>
            </a:r>
            <a:r>
              <a:rPr b="0" i="0" lang="en-US" sz="2100" u="none" cap="none" strike="noStrike">
                <a:solidFill>
                  <a:schemeClr val="dk1"/>
                </a:solidFill>
                <a:latin typeface="Calibri"/>
                <a:ea typeface="Calibri"/>
                <a:cs typeface="Calibri"/>
                <a:sym typeface="Calibri"/>
              </a:rPr>
              <a:t> mod 23 = 4</a:t>
            </a:r>
            <a:br>
              <a:rPr b="0" i="0" lang="en-US" sz="2100" u="none" cap="none" strike="noStrike">
                <a:solidFill>
                  <a:schemeClr val="dk1"/>
                </a:solidFill>
                <a:latin typeface="Calibri"/>
                <a:ea typeface="Calibri"/>
                <a:cs typeface="Calibri"/>
                <a:sym typeface="Calibri"/>
              </a:rPr>
            </a:br>
            <a:r>
              <a:rPr b="0" i="0" lang="en-US" sz="2100" u="none" cap="none" strike="noStrike">
                <a:solidFill>
                  <a:schemeClr val="dk1"/>
                </a:solidFill>
                <a:latin typeface="Calibri"/>
                <a:ea typeface="Calibri"/>
                <a:cs typeface="Calibri"/>
                <a:sym typeface="Calibri"/>
              </a:rPr>
              <a:t>Bob kiest b = 3</a:t>
            </a:r>
            <a:br>
              <a:rPr b="0" i="0" lang="en-US" sz="2100" u="none" cap="none" strike="noStrike">
                <a:solidFill>
                  <a:schemeClr val="dk1"/>
                </a:solidFill>
                <a:latin typeface="Calibri"/>
                <a:ea typeface="Calibri"/>
                <a:cs typeface="Calibri"/>
                <a:sym typeface="Calibri"/>
              </a:rPr>
            </a:br>
            <a:r>
              <a:rPr b="0" i="0" lang="en-US" sz="2100" u="none" cap="none" strike="noStrike">
                <a:solidFill>
                  <a:schemeClr val="dk1"/>
                </a:solidFill>
                <a:latin typeface="Calibri"/>
                <a:ea typeface="Calibri"/>
                <a:cs typeface="Calibri"/>
                <a:sym typeface="Calibri"/>
              </a:rPr>
              <a:t>en verstuurt B: 5</a:t>
            </a:r>
            <a:r>
              <a:rPr b="0" baseline="30000" i="0" lang="en-US" sz="2100" u="none" cap="none" strike="noStrike">
                <a:solidFill>
                  <a:schemeClr val="dk1"/>
                </a:solidFill>
                <a:latin typeface="Calibri"/>
                <a:ea typeface="Calibri"/>
                <a:cs typeface="Calibri"/>
                <a:sym typeface="Calibri"/>
              </a:rPr>
              <a:t>3</a:t>
            </a:r>
            <a:r>
              <a:rPr b="0" i="0" lang="en-US" sz="2100" u="none" cap="none" strike="noStrike">
                <a:solidFill>
                  <a:schemeClr val="dk1"/>
                </a:solidFill>
                <a:latin typeface="Calibri"/>
                <a:ea typeface="Calibri"/>
                <a:cs typeface="Calibri"/>
                <a:sym typeface="Calibri"/>
              </a:rPr>
              <a:t> mod 23 = 10</a:t>
            </a:r>
            <a:br>
              <a:rPr b="0" i="0" lang="en-US" sz="2100" u="none" cap="none" strike="noStrike">
                <a:solidFill>
                  <a:schemeClr val="dk1"/>
                </a:solidFill>
                <a:latin typeface="Calibri"/>
                <a:ea typeface="Calibri"/>
                <a:cs typeface="Calibri"/>
                <a:sym typeface="Calibri"/>
              </a:rPr>
            </a:br>
            <a:br>
              <a:rPr b="0" i="0" lang="en-US" sz="2100" u="none" cap="none" strike="noStrike">
                <a:solidFill>
                  <a:schemeClr val="dk1"/>
                </a:solidFill>
                <a:latin typeface="Calibri"/>
                <a:ea typeface="Calibri"/>
                <a:cs typeface="Calibri"/>
                <a:sym typeface="Calibri"/>
              </a:rPr>
            </a:br>
            <a:br>
              <a:rPr b="0" i="0" lang="en-US" sz="2100" u="none" cap="none" strike="noStrike">
                <a:solidFill>
                  <a:schemeClr val="dk1"/>
                </a:solidFill>
                <a:latin typeface="Calibri"/>
                <a:ea typeface="Calibri"/>
                <a:cs typeface="Calibri"/>
                <a:sym typeface="Calibri"/>
              </a:rPr>
            </a:br>
            <a:br>
              <a:rPr b="0" i="0" lang="en-US" sz="21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180820" lvl="0" marL="180820" marR="0" rtl="0" algn="l">
              <a:lnSpc>
                <a:spcPct val="100000"/>
              </a:lnSpc>
              <a:spcBef>
                <a:spcPts val="1687"/>
              </a:spcBef>
              <a:spcAft>
                <a:spcPts val="0"/>
              </a:spcAft>
              <a:buClr>
                <a:schemeClr val="dk1"/>
              </a:buClr>
              <a:buSzPct val="145000"/>
              <a:buFont typeface="Calibri"/>
              <a:buChar char="•"/>
            </a:pPr>
            <a:r>
              <a:rPr b="0" i="0" lang="en-US" sz="2100" u="none" cap="none" strike="noStrike">
                <a:solidFill>
                  <a:schemeClr val="dk1"/>
                </a:solidFill>
                <a:latin typeface="Calibri"/>
                <a:ea typeface="Calibri"/>
                <a:cs typeface="Calibri"/>
                <a:sym typeface="Calibri"/>
              </a:rPr>
              <a:t>Alice rekent uit: B</a:t>
            </a:r>
            <a:r>
              <a:rPr b="0" baseline="30000" i="0" lang="en-US" sz="2100" u="none" cap="none" strike="noStrike">
                <a:solidFill>
                  <a:schemeClr val="dk1"/>
                </a:solidFill>
                <a:latin typeface="Calibri"/>
                <a:ea typeface="Calibri"/>
                <a:cs typeface="Calibri"/>
                <a:sym typeface="Calibri"/>
              </a:rPr>
              <a:t>a</a:t>
            </a:r>
            <a:r>
              <a:rPr b="0" i="0" lang="en-US" sz="2100" u="none" cap="none" strike="noStrike">
                <a:solidFill>
                  <a:schemeClr val="dk1"/>
                </a:solidFill>
                <a:latin typeface="Calibri"/>
                <a:ea typeface="Calibri"/>
                <a:cs typeface="Calibri"/>
                <a:sym typeface="Calibri"/>
              </a:rPr>
              <a:t> mod p</a:t>
            </a:r>
            <a:br>
              <a:rPr b="0" i="0" lang="en-US" sz="2100" u="none" cap="none" strike="noStrike">
                <a:solidFill>
                  <a:schemeClr val="dk1"/>
                </a:solidFill>
                <a:latin typeface="Calibri"/>
                <a:ea typeface="Calibri"/>
                <a:cs typeface="Calibri"/>
                <a:sym typeface="Calibri"/>
              </a:rPr>
            </a:br>
            <a:r>
              <a:rPr b="0" i="0" lang="en-US" sz="2100" u="none" cap="none" strike="noStrike">
                <a:solidFill>
                  <a:schemeClr val="dk1"/>
                </a:solidFill>
                <a:latin typeface="Calibri"/>
                <a:ea typeface="Calibri"/>
                <a:cs typeface="Calibri"/>
                <a:sym typeface="Calibri"/>
              </a:rPr>
              <a:t>10</a:t>
            </a:r>
            <a:r>
              <a:rPr b="0" baseline="30000" i="0" lang="en-US" sz="2100" u="none" cap="none" strike="noStrike">
                <a:solidFill>
                  <a:schemeClr val="dk1"/>
                </a:solidFill>
                <a:latin typeface="Calibri"/>
                <a:ea typeface="Calibri"/>
                <a:cs typeface="Calibri"/>
                <a:sym typeface="Calibri"/>
              </a:rPr>
              <a:t>4</a:t>
            </a:r>
            <a:r>
              <a:rPr b="0" i="0" lang="en-US" sz="2100" u="none" cap="none" strike="noStrike">
                <a:solidFill>
                  <a:schemeClr val="dk1"/>
                </a:solidFill>
                <a:latin typeface="Calibri"/>
                <a:ea typeface="Calibri"/>
                <a:cs typeface="Calibri"/>
                <a:sym typeface="Calibri"/>
              </a:rPr>
              <a:t> mod 23 = 18</a:t>
            </a:r>
            <a:br>
              <a:rPr b="0" i="0" lang="en-US" sz="2100" u="none" cap="none" strike="noStrike">
                <a:solidFill>
                  <a:schemeClr val="dk1"/>
                </a:solidFill>
                <a:latin typeface="Calibri"/>
                <a:ea typeface="Calibri"/>
                <a:cs typeface="Calibri"/>
                <a:sym typeface="Calibri"/>
              </a:rPr>
            </a:br>
            <a:r>
              <a:rPr b="0" i="0" lang="en-US" sz="2100" u="none" cap="none" strike="noStrike">
                <a:solidFill>
                  <a:schemeClr val="dk1"/>
                </a:solidFill>
                <a:latin typeface="Calibri"/>
                <a:ea typeface="Calibri"/>
                <a:cs typeface="Calibri"/>
                <a:sym typeface="Calibri"/>
              </a:rPr>
              <a:t>Bob rekent uit A</a:t>
            </a:r>
            <a:r>
              <a:rPr b="0" baseline="30000" i="0" lang="en-US" sz="2100" u="none" cap="none" strike="noStrike">
                <a:solidFill>
                  <a:schemeClr val="dk1"/>
                </a:solidFill>
                <a:latin typeface="Calibri"/>
                <a:ea typeface="Calibri"/>
                <a:cs typeface="Calibri"/>
                <a:sym typeface="Calibri"/>
              </a:rPr>
              <a:t>b</a:t>
            </a:r>
            <a:r>
              <a:rPr b="0" i="0" lang="en-US" sz="2100" u="none" cap="none" strike="noStrike">
                <a:solidFill>
                  <a:schemeClr val="dk1"/>
                </a:solidFill>
                <a:latin typeface="Calibri"/>
                <a:ea typeface="Calibri"/>
                <a:cs typeface="Calibri"/>
                <a:sym typeface="Calibri"/>
              </a:rPr>
              <a:t> mod p</a:t>
            </a:r>
            <a:br>
              <a:rPr b="0" i="0" lang="en-US" sz="2100" u="none" cap="none" strike="noStrike">
                <a:solidFill>
                  <a:schemeClr val="dk1"/>
                </a:solidFill>
                <a:latin typeface="Calibri"/>
                <a:ea typeface="Calibri"/>
                <a:cs typeface="Calibri"/>
                <a:sym typeface="Calibri"/>
              </a:rPr>
            </a:br>
            <a:r>
              <a:rPr b="0" i="0" lang="en-US" sz="2100" u="none" cap="none" strike="noStrike">
                <a:solidFill>
                  <a:schemeClr val="dk1"/>
                </a:solidFill>
                <a:latin typeface="Calibri"/>
                <a:ea typeface="Calibri"/>
                <a:cs typeface="Calibri"/>
                <a:sym typeface="Calibri"/>
              </a:rPr>
              <a:t>4</a:t>
            </a:r>
            <a:r>
              <a:rPr b="0" baseline="30000" i="0" lang="en-US" sz="2100" u="none" cap="none" strike="noStrike">
                <a:solidFill>
                  <a:schemeClr val="dk1"/>
                </a:solidFill>
                <a:latin typeface="Calibri"/>
                <a:ea typeface="Calibri"/>
                <a:cs typeface="Calibri"/>
                <a:sym typeface="Calibri"/>
              </a:rPr>
              <a:t>3</a:t>
            </a:r>
            <a:r>
              <a:rPr b="0" i="0" lang="en-US" sz="2100" u="none" cap="none" strike="noStrike">
                <a:solidFill>
                  <a:schemeClr val="dk1"/>
                </a:solidFill>
                <a:latin typeface="Calibri"/>
                <a:ea typeface="Calibri"/>
                <a:cs typeface="Calibri"/>
                <a:sym typeface="Calibri"/>
              </a:rPr>
              <a:t> mod 23 = 18</a:t>
            </a:r>
            <a:br>
              <a:rPr b="0" i="0" lang="en-US" sz="2100" u="none" cap="none" strike="noStrike">
                <a:solidFill>
                  <a:schemeClr val="dk1"/>
                </a:solidFill>
                <a:latin typeface="Calibri"/>
                <a:ea typeface="Calibri"/>
                <a:cs typeface="Calibri"/>
                <a:sym typeface="Calibri"/>
              </a:rPr>
            </a:br>
            <a:br>
              <a:rPr b="0" i="0" lang="en-US" sz="2100" u="none" cap="none" strike="noStrike">
                <a:solidFill>
                  <a:schemeClr val="dk1"/>
                </a:solidFill>
                <a:latin typeface="Calibri"/>
                <a:ea typeface="Calibri"/>
                <a:cs typeface="Calibri"/>
                <a:sym typeface="Calibri"/>
              </a:rPr>
            </a:br>
            <a:r>
              <a:rPr b="0" i="0" lang="en-US" sz="2100" u="none" cap="none" strike="noStrike">
                <a:solidFill>
                  <a:schemeClr val="dk1"/>
                </a:solidFill>
                <a:latin typeface="Calibri"/>
                <a:ea typeface="Calibri"/>
                <a:cs typeface="Calibri"/>
                <a:sym typeface="Calibri"/>
              </a:rPr>
              <a:t>De sleutel is dus 18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5"/>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Diffie-Hellman</a:t>
            </a:r>
            <a:endParaRPr/>
          </a:p>
        </p:txBody>
      </p:sp>
      <p:sp>
        <p:nvSpPr>
          <p:cNvPr id="557" name="Google Shape;557;p65"/>
          <p:cNvSpPr txBox="1"/>
          <p:nvPr>
            <p:ph idx="1" type="body"/>
          </p:nvPr>
        </p:nvSpPr>
        <p:spPr>
          <a:xfrm>
            <a:off x="1061972" y="1445800"/>
            <a:ext cx="5007300" cy="4796100"/>
          </a:xfrm>
          <a:prstGeom prst="rect">
            <a:avLst/>
          </a:prstGeom>
          <a:noFill/>
          <a:ln>
            <a:noFill/>
          </a:ln>
        </p:spPr>
        <p:txBody>
          <a:bodyPr anchorCtr="0" anchor="t" bIns="45700" lIns="91425" spcFirstLastPara="1" rIns="91425" wrap="square" tIns="45700">
            <a:normAutofit lnSpcReduction="10000"/>
          </a:bodyPr>
          <a:lstStyle/>
          <a:p>
            <a:pPr indent="-190504" lvl="0" marL="180820" rtl="0" algn="l">
              <a:lnSpc>
                <a:spcPct val="90000"/>
              </a:lnSpc>
              <a:spcBef>
                <a:spcPts val="0"/>
              </a:spcBef>
              <a:spcAft>
                <a:spcPts val="0"/>
              </a:spcAft>
              <a:buClr>
                <a:schemeClr val="dk1"/>
              </a:buClr>
              <a:buSzPts val="2026"/>
              <a:buChar char="•"/>
            </a:pPr>
            <a:r>
              <a:rPr lang="en-US"/>
              <a:t>Alice en Bob spreken af: priemgetal </a:t>
            </a:r>
            <a:r>
              <a:rPr i="1" lang="en-US">
                <a:solidFill>
                  <a:srgbClr val="2E5394"/>
                </a:solidFill>
              </a:rPr>
              <a:t>p</a:t>
            </a:r>
            <a:r>
              <a:rPr lang="en-US"/>
              <a:t> en een ‘grondgetal’ </a:t>
            </a:r>
            <a:r>
              <a:rPr i="1" lang="en-US">
                <a:solidFill>
                  <a:srgbClr val="2E5394"/>
                </a:solidFill>
              </a:rPr>
              <a:t>g</a:t>
            </a:r>
            <a:r>
              <a:rPr lang="en-US"/>
              <a:t> en communiceren dit met elkaar</a:t>
            </a:r>
            <a:endParaRPr/>
          </a:p>
          <a:p>
            <a:pPr indent="-190504" lvl="0" marL="180820" rtl="0" algn="l">
              <a:lnSpc>
                <a:spcPct val="90000"/>
              </a:lnSpc>
              <a:spcBef>
                <a:spcPts val="1687"/>
              </a:spcBef>
              <a:spcAft>
                <a:spcPts val="0"/>
              </a:spcAft>
              <a:buClr>
                <a:schemeClr val="dk1"/>
              </a:buClr>
              <a:buSzPts val="2026"/>
              <a:buChar char="•"/>
            </a:pPr>
            <a:r>
              <a:rPr lang="en-US"/>
              <a:t>Alice en Bob kiezen allebei een random heel getal</a:t>
            </a:r>
            <a:br>
              <a:rPr lang="en-US"/>
            </a:br>
            <a:r>
              <a:rPr i="1" lang="en-US">
                <a:solidFill>
                  <a:srgbClr val="2E5394"/>
                </a:solidFill>
              </a:rPr>
              <a:t>a</a:t>
            </a:r>
            <a:r>
              <a:rPr i="1" lang="en-US"/>
              <a:t> </a:t>
            </a:r>
            <a:r>
              <a:rPr lang="en-US"/>
              <a:t>voor Alice</a:t>
            </a:r>
            <a:br>
              <a:rPr lang="en-US"/>
            </a:br>
            <a:r>
              <a:rPr i="1" lang="en-US">
                <a:solidFill>
                  <a:srgbClr val="2E5394"/>
                </a:solidFill>
              </a:rPr>
              <a:t>b</a:t>
            </a:r>
            <a:r>
              <a:rPr i="1" lang="en-US"/>
              <a:t> </a:t>
            </a:r>
            <a:r>
              <a:rPr lang="en-US"/>
              <a:t>voor Bob</a:t>
            </a:r>
            <a:br>
              <a:rPr lang="en-US"/>
            </a:br>
            <a:r>
              <a:rPr lang="en-US"/>
              <a:t>Alice rekent uit en stuur naar Bob: </a:t>
            </a:r>
            <a:r>
              <a:rPr lang="en-US">
                <a:solidFill>
                  <a:srgbClr val="2E5394"/>
                </a:solidFill>
              </a:rPr>
              <a:t>g</a:t>
            </a:r>
            <a:r>
              <a:rPr baseline="30000" lang="en-US">
                <a:solidFill>
                  <a:srgbClr val="2E5394"/>
                </a:solidFill>
              </a:rPr>
              <a:t>a</a:t>
            </a:r>
            <a:r>
              <a:rPr lang="en-US">
                <a:solidFill>
                  <a:srgbClr val="2E5394"/>
                </a:solidFill>
              </a:rPr>
              <a:t> mod p</a:t>
            </a:r>
            <a:r>
              <a:rPr lang="en-US"/>
              <a:t> (de uitkomst heet </a:t>
            </a:r>
            <a:r>
              <a:rPr i="1" lang="en-US">
                <a:solidFill>
                  <a:srgbClr val="2E5394"/>
                </a:solidFill>
              </a:rPr>
              <a:t>A</a:t>
            </a:r>
            <a:r>
              <a:rPr lang="en-US"/>
              <a:t>)</a:t>
            </a:r>
            <a:br>
              <a:rPr lang="en-US"/>
            </a:br>
            <a:r>
              <a:rPr lang="en-US"/>
              <a:t>Bob rekent uit en stuurt naar Alice: </a:t>
            </a:r>
            <a:r>
              <a:rPr lang="en-US">
                <a:solidFill>
                  <a:srgbClr val="2E5394"/>
                </a:solidFill>
              </a:rPr>
              <a:t>g</a:t>
            </a:r>
            <a:r>
              <a:rPr baseline="30000" lang="en-US">
                <a:solidFill>
                  <a:srgbClr val="2E5394"/>
                </a:solidFill>
              </a:rPr>
              <a:t>b</a:t>
            </a:r>
            <a:r>
              <a:rPr lang="en-US">
                <a:solidFill>
                  <a:srgbClr val="2E5394"/>
                </a:solidFill>
              </a:rPr>
              <a:t> mod p</a:t>
            </a:r>
            <a:r>
              <a:rPr lang="en-US"/>
              <a:t> (de uitkomst heet </a:t>
            </a:r>
            <a:r>
              <a:rPr i="1" lang="en-US">
                <a:solidFill>
                  <a:srgbClr val="2E5394"/>
                </a:solidFill>
              </a:rPr>
              <a:t>B</a:t>
            </a:r>
            <a:r>
              <a:rPr lang="en-US"/>
              <a:t>)</a:t>
            </a:r>
            <a:endParaRPr/>
          </a:p>
          <a:p>
            <a:pPr indent="-190504" lvl="0" marL="180820" rtl="0" algn="l">
              <a:lnSpc>
                <a:spcPct val="90000"/>
              </a:lnSpc>
              <a:spcBef>
                <a:spcPts val="1687"/>
              </a:spcBef>
              <a:spcAft>
                <a:spcPts val="0"/>
              </a:spcAft>
              <a:buClr>
                <a:schemeClr val="dk1"/>
              </a:buClr>
              <a:buSzPts val="2026"/>
              <a:buChar char="•"/>
            </a:pPr>
            <a:r>
              <a:rPr lang="en-US"/>
              <a:t>Alice rekent uit: </a:t>
            </a:r>
            <a:r>
              <a:rPr lang="en-US">
                <a:solidFill>
                  <a:srgbClr val="2E5394"/>
                </a:solidFill>
              </a:rPr>
              <a:t>B</a:t>
            </a:r>
            <a:r>
              <a:rPr baseline="30000" lang="en-US">
                <a:solidFill>
                  <a:srgbClr val="2E5394"/>
                </a:solidFill>
              </a:rPr>
              <a:t>a</a:t>
            </a:r>
            <a:r>
              <a:rPr lang="en-US">
                <a:solidFill>
                  <a:srgbClr val="2E5394"/>
                </a:solidFill>
              </a:rPr>
              <a:t> mod p</a:t>
            </a:r>
            <a:br>
              <a:rPr lang="en-US"/>
            </a:br>
            <a:r>
              <a:rPr lang="en-US"/>
              <a:t>Bob rekent uit </a:t>
            </a:r>
            <a:r>
              <a:rPr lang="en-US">
                <a:solidFill>
                  <a:srgbClr val="2E5394"/>
                </a:solidFill>
              </a:rPr>
              <a:t>A</a:t>
            </a:r>
            <a:r>
              <a:rPr baseline="30000" lang="en-US">
                <a:solidFill>
                  <a:srgbClr val="2E5394"/>
                </a:solidFill>
              </a:rPr>
              <a:t>b</a:t>
            </a:r>
            <a:r>
              <a:rPr lang="en-US">
                <a:solidFill>
                  <a:srgbClr val="2E5394"/>
                </a:solidFill>
              </a:rPr>
              <a:t> mod p</a:t>
            </a:r>
            <a:br>
              <a:rPr lang="en-US"/>
            </a:br>
            <a:r>
              <a:rPr lang="en-US"/>
              <a:t>De uitkomst is voor Alice en Bob gelijk. Deze uitkomst is dan de sleutel waarmee ze de rest van de communicatie gaan versleutelen</a:t>
            </a:r>
            <a:endParaRPr/>
          </a:p>
        </p:txBody>
      </p:sp>
      <p:sp>
        <p:nvSpPr>
          <p:cNvPr id="558" name="Google Shape;558;p65"/>
          <p:cNvSpPr txBox="1"/>
          <p:nvPr/>
        </p:nvSpPr>
        <p:spPr>
          <a:xfrm>
            <a:off x="6185301" y="1330650"/>
            <a:ext cx="4677600" cy="4911300"/>
          </a:xfrm>
          <a:prstGeom prst="rect">
            <a:avLst/>
          </a:prstGeom>
          <a:noFill/>
          <a:ln>
            <a:noFill/>
          </a:ln>
        </p:spPr>
        <p:txBody>
          <a:bodyPr anchorCtr="0" anchor="ctr" bIns="35700" lIns="35700" spcFirstLastPara="1" rIns="35700" wrap="square" tIns="35700">
            <a:normAutofit/>
          </a:bodyPr>
          <a:lstStyle/>
          <a:p>
            <a:pPr indent="-199868" lvl="0" marL="180820" marR="0" rtl="0" algn="l">
              <a:lnSpc>
                <a:spcPct val="100000"/>
              </a:lnSpc>
              <a:spcBef>
                <a:spcPts val="0"/>
              </a:spcBef>
              <a:spcAft>
                <a:spcPts val="0"/>
              </a:spcAft>
              <a:buClr>
                <a:schemeClr val="dk1"/>
              </a:buClr>
              <a:buSzPts val="2442"/>
              <a:buFont typeface="Calibri"/>
              <a:buChar char="•"/>
            </a:pPr>
            <a:r>
              <a:rPr b="0" i="0" lang="en-US" sz="1777" u="none" cap="none" strike="noStrike">
                <a:solidFill>
                  <a:schemeClr val="dk1"/>
                </a:solidFill>
                <a:latin typeface="Calibri"/>
                <a:ea typeface="Calibri"/>
                <a:cs typeface="Calibri"/>
                <a:sym typeface="Calibri"/>
              </a:rPr>
              <a:t>Eve (de luistervink) kent p en g</a:t>
            </a:r>
            <a:br>
              <a:rPr b="0" i="0" lang="en-US" sz="1777" u="none" cap="none" strike="noStrike">
                <a:solidFill>
                  <a:schemeClr val="dk1"/>
                </a:solidFill>
                <a:latin typeface="Calibri"/>
                <a:ea typeface="Calibri"/>
                <a:cs typeface="Calibri"/>
                <a:sym typeface="Calibri"/>
              </a:rPr>
            </a:br>
            <a:br>
              <a:rPr b="0" i="0" lang="en-US" sz="1777" u="none" cap="none" strike="noStrike">
                <a:solidFill>
                  <a:schemeClr val="dk1"/>
                </a:solidFill>
                <a:latin typeface="Calibri"/>
                <a:ea typeface="Calibri"/>
                <a:cs typeface="Calibri"/>
                <a:sym typeface="Calibri"/>
              </a:rPr>
            </a:br>
            <a:endParaRPr b="0" i="0" sz="1777" u="none" cap="none" strike="noStrike">
              <a:solidFill>
                <a:schemeClr val="dk1"/>
              </a:solidFill>
              <a:latin typeface="Calibri"/>
              <a:ea typeface="Calibri"/>
              <a:cs typeface="Calibri"/>
              <a:sym typeface="Calibri"/>
            </a:endParaRPr>
          </a:p>
          <a:p>
            <a:pPr indent="-199868" lvl="0" marL="180820" marR="0" rtl="0" algn="l">
              <a:lnSpc>
                <a:spcPct val="100000"/>
              </a:lnSpc>
              <a:spcBef>
                <a:spcPts val="1687"/>
              </a:spcBef>
              <a:spcAft>
                <a:spcPts val="0"/>
              </a:spcAft>
              <a:buClr>
                <a:schemeClr val="dk1"/>
              </a:buClr>
              <a:buSzPts val="2442"/>
              <a:buFont typeface="Calibri"/>
              <a:buChar char="•"/>
            </a:pPr>
            <a:r>
              <a:rPr b="0" i="0" lang="en-US" sz="1777" u="none" cap="none" strike="noStrike">
                <a:solidFill>
                  <a:schemeClr val="dk1"/>
                </a:solidFill>
                <a:latin typeface="Calibri"/>
                <a:ea typeface="Calibri"/>
                <a:cs typeface="Calibri"/>
                <a:sym typeface="Calibri"/>
              </a:rPr>
              <a:t>Eve kent WEL A en B</a:t>
            </a:r>
            <a:br>
              <a:rPr b="0" i="0" lang="en-US" sz="1777" u="none" cap="none" strike="noStrike">
                <a:solidFill>
                  <a:schemeClr val="dk1"/>
                </a:solidFill>
                <a:latin typeface="Calibri"/>
                <a:ea typeface="Calibri"/>
                <a:cs typeface="Calibri"/>
                <a:sym typeface="Calibri"/>
              </a:rPr>
            </a:br>
            <a:r>
              <a:rPr b="0" i="0" lang="en-US" sz="1777" u="none" cap="none" strike="noStrike">
                <a:solidFill>
                  <a:schemeClr val="dk1"/>
                </a:solidFill>
                <a:latin typeface="Calibri"/>
                <a:ea typeface="Calibri"/>
                <a:cs typeface="Calibri"/>
                <a:sym typeface="Calibri"/>
              </a:rPr>
              <a:t>Eve kent NIET a en b</a:t>
            </a:r>
            <a:br>
              <a:rPr b="0" i="0" lang="en-US" sz="1777" u="none" cap="none" strike="noStrike">
                <a:solidFill>
                  <a:schemeClr val="dk1"/>
                </a:solidFill>
                <a:latin typeface="Calibri"/>
                <a:ea typeface="Calibri"/>
                <a:cs typeface="Calibri"/>
                <a:sym typeface="Calibri"/>
              </a:rPr>
            </a:br>
            <a:br>
              <a:rPr b="0" i="0" lang="en-US" sz="1777" u="none" cap="none" strike="noStrike">
                <a:solidFill>
                  <a:schemeClr val="dk1"/>
                </a:solidFill>
                <a:latin typeface="Calibri"/>
                <a:ea typeface="Calibri"/>
                <a:cs typeface="Calibri"/>
                <a:sym typeface="Calibri"/>
              </a:rPr>
            </a:br>
            <a:br>
              <a:rPr b="0" i="0" lang="en-US" sz="1777" u="none" cap="none" strike="noStrike">
                <a:solidFill>
                  <a:schemeClr val="dk1"/>
                </a:solidFill>
                <a:latin typeface="Calibri"/>
                <a:ea typeface="Calibri"/>
                <a:cs typeface="Calibri"/>
                <a:sym typeface="Calibri"/>
              </a:rPr>
            </a:br>
            <a:br>
              <a:rPr b="0" i="0" lang="en-US" sz="1777" u="none" cap="none" strike="noStrike">
                <a:solidFill>
                  <a:schemeClr val="dk1"/>
                </a:solidFill>
                <a:latin typeface="Calibri"/>
                <a:ea typeface="Calibri"/>
                <a:cs typeface="Calibri"/>
                <a:sym typeface="Calibri"/>
              </a:rPr>
            </a:br>
            <a:br>
              <a:rPr b="0" i="0" lang="en-US" sz="1777" u="none" cap="none" strike="noStrike">
                <a:solidFill>
                  <a:schemeClr val="dk1"/>
                </a:solidFill>
                <a:latin typeface="Calibri"/>
                <a:ea typeface="Calibri"/>
                <a:cs typeface="Calibri"/>
                <a:sym typeface="Calibri"/>
              </a:rPr>
            </a:br>
            <a:endParaRPr b="0" i="0" sz="1777" u="none" cap="none" strike="noStrike">
              <a:solidFill>
                <a:schemeClr val="dk1"/>
              </a:solidFill>
              <a:latin typeface="Calibri"/>
              <a:ea typeface="Calibri"/>
              <a:cs typeface="Calibri"/>
              <a:sym typeface="Calibri"/>
            </a:endParaRPr>
          </a:p>
          <a:p>
            <a:pPr indent="-199868" lvl="0" marL="180820" marR="0" rtl="0" algn="l">
              <a:lnSpc>
                <a:spcPct val="100000"/>
              </a:lnSpc>
              <a:spcBef>
                <a:spcPts val="1687"/>
              </a:spcBef>
              <a:spcAft>
                <a:spcPts val="0"/>
              </a:spcAft>
              <a:buClr>
                <a:schemeClr val="dk1"/>
              </a:buClr>
              <a:buSzPts val="2442"/>
              <a:buFont typeface="Calibri"/>
              <a:buChar char="•"/>
            </a:pPr>
            <a:r>
              <a:rPr b="0" i="0" lang="en-US" sz="1777" u="none" cap="none" strike="noStrike">
                <a:solidFill>
                  <a:schemeClr val="dk1"/>
                </a:solidFill>
                <a:latin typeface="Calibri"/>
                <a:ea typeface="Calibri"/>
                <a:cs typeface="Calibri"/>
                <a:sym typeface="Calibri"/>
              </a:rPr>
              <a:t>Omdat Eve nooit a en b heeft kunnen opvangen (want die houden Alice en Bob geheim), heeft ze nooit genoeg informatie om de sleutel uit te rekenen.</a:t>
            </a:r>
            <a:endParaRPr b="0" i="0" sz="1777" u="none" cap="none" strike="noStrik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6"/>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Diffie-Hellman</a:t>
            </a:r>
            <a:endParaRPr/>
          </a:p>
        </p:txBody>
      </p:sp>
      <p:sp>
        <p:nvSpPr>
          <p:cNvPr id="564" name="Google Shape;564;p66"/>
          <p:cNvSpPr txBox="1"/>
          <p:nvPr>
            <p:ph idx="1" type="body"/>
          </p:nvPr>
        </p:nvSpPr>
        <p:spPr>
          <a:xfrm>
            <a:off x="2193727" y="1821656"/>
            <a:ext cx="7804547" cy="4420195"/>
          </a:xfrm>
          <a:prstGeom prst="rect">
            <a:avLst/>
          </a:prstGeom>
          <a:noFill/>
          <a:ln>
            <a:noFill/>
          </a:ln>
        </p:spPr>
        <p:txBody>
          <a:bodyPr anchorCtr="0" anchor="t" bIns="45700" lIns="91425" spcFirstLastPara="1" rIns="91425" wrap="square" tIns="45700">
            <a:normAutofit/>
          </a:bodyPr>
          <a:lstStyle/>
          <a:p>
            <a:pPr indent="-241092" lvl="0" marL="241092" rtl="0" algn="l">
              <a:lnSpc>
                <a:spcPct val="90000"/>
              </a:lnSpc>
              <a:spcBef>
                <a:spcPts val="0"/>
              </a:spcBef>
              <a:spcAft>
                <a:spcPts val="0"/>
              </a:spcAft>
              <a:buClr>
                <a:schemeClr val="dk1"/>
              </a:buClr>
              <a:buSzPts val="1969"/>
              <a:buChar char="•"/>
            </a:pPr>
            <a:r>
              <a:rPr lang="en-US" sz="1969"/>
              <a:t>Op de toets krijg je sowieso p en g</a:t>
            </a:r>
            <a:endParaRPr sz="1969"/>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353631" lvl="0" marL="457200" rtl="0" algn="l">
              <a:lnSpc>
                <a:spcPct val="90000"/>
              </a:lnSpc>
              <a:spcBef>
                <a:spcPts val="0"/>
              </a:spcBef>
              <a:spcAft>
                <a:spcPts val="0"/>
              </a:spcAft>
              <a:buSzPts val="1969"/>
              <a:buChar char="●"/>
            </a:pPr>
            <a:r>
              <a:rPr lang="en-US" u="sng">
                <a:solidFill>
                  <a:schemeClr val="hlink"/>
                </a:solidFill>
                <a:hlinkClick r:id="rId3"/>
              </a:rPr>
              <a:t>https://www.youtube.com/watch?v=YEBfamv-_do</a:t>
            </a:r>
            <a:r>
              <a:rPr lang="en-US"/>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descr="A computer screen with a lock icon&#10;&#10;AI-generated content may be incorrect." id="571" name="Google Shape;571;p67"/>
          <p:cNvPicPr preferRelativeResize="0"/>
          <p:nvPr/>
        </p:nvPicPr>
        <p:blipFill rotWithShape="1">
          <a:blip r:embed="rId3">
            <a:alphaModFix/>
          </a:blip>
          <a:srcRect b="16533" l="177" r="27041" t="16533"/>
          <a:stretch/>
        </p:blipFill>
        <p:spPr>
          <a:xfrm>
            <a:off x="838199" y="-1"/>
            <a:ext cx="11353801" cy="6858001"/>
          </a:xfrm>
          <a:prstGeom prst="rect">
            <a:avLst/>
          </a:prstGeom>
          <a:noFill/>
          <a:ln>
            <a:noFill/>
          </a:ln>
        </p:spPr>
      </p:pic>
      <p:sp>
        <p:nvSpPr>
          <p:cNvPr id="572" name="Google Shape;572;p67"/>
          <p:cNvSpPr txBox="1"/>
          <p:nvPr>
            <p:ph type="ctrTitle"/>
          </p:nvPr>
        </p:nvSpPr>
        <p:spPr>
          <a:xfrm>
            <a:off x="1524000" y="1915297"/>
            <a:ext cx="9144000" cy="15946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573" name="Google Shape;573;p67"/>
          <p:cNvSpPr txBox="1"/>
          <p:nvPr>
            <p:ph idx="1" type="subTitle"/>
          </p:nvPr>
        </p:nvSpPr>
        <p:spPr>
          <a:xfrm>
            <a:off x="1524000" y="3509963"/>
            <a:ext cx="9144000" cy="17478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en-US" sz="3600">
                <a:solidFill>
                  <a:schemeClr val="lt1"/>
                </a:solidFill>
              </a:rPr>
              <a:t>AES (Advanced Encryption Standard)</a:t>
            </a:r>
            <a:endParaRPr/>
          </a:p>
        </p:txBody>
      </p:sp>
      <p:sp>
        <p:nvSpPr>
          <p:cNvPr id="574" name="Google Shape;574;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575" name="Google Shape;575;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576" name="Google Shape;576;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77" name="Google Shape;577;p67"/>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Image" id="140" name="Google Shape;140;p7"/>
          <p:cNvPicPr preferRelativeResize="0"/>
          <p:nvPr>
            <p:ph idx="2" type="pic"/>
          </p:nvPr>
        </p:nvPicPr>
        <p:blipFill rotWithShape="1">
          <a:blip r:embed="rId3">
            <a:alphaModFix/>
          </a:blip>
          <a:srcRect b="0" l="895" r="29895" t="0"/>
          <a:stretch/>
        </p:blipFill>
        <p:spPr>
          <a:xfrm>
            <a:off x="6247805" y="2417240"/>
            <a:ext cx="3750469" cy="3050435"/>
          </a:xfrm>
          <a:prstGeom prst="rect">
            <a:avLst/>
          </a:prstGeom>
          <a:noFill/>
          <a:ln>
            <a:noFill/>
          </a:ln>
        </p:spPr>
      </p:pic>
      <p:sp>
        <p:nvSpPr>
          <p:cNvPr id="141" name="Google Shape;141;p7"/>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Wachtwoorden</a:t>
            </a:r>
            <a:endParaRPr/>
          </a:p>
        </p:txBody>
      </p:sp>
      <p:sp>
        <p:nvSpPr>
          <p:cNvPr id="142" name="Google Shape;142;p7"/>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1900"/>
              <a:buChar char="•"/>
            </a:pPr>
            <a:r>
              <a:rPr lang="en-US"/>
              <a:t>Hoe sterk is jouw wachtwoord? </a:t>
            </a:r>
            <a:r>
              <a:rPr lang="en-US" u="sng">
                <a:solidFill>
                  <a:schemeClr val="hlink"/>
                </a:solidFill>
                <a:hlinkClick r:id="rId4"/>
              </a:rPr>
              <a:t>https://www.passwordmonster.com</a:t>
            </a:r>
            <a:r>
              <a:rPr lang="en-US"/>
              <a:t> </a:t>
            </a:r>
            <a:br>
              <a:rPr lang="en-US"/>
            </a:br>
            <a:r>
              <a:rPr i="1" lang="en-US"/>
              <a:t>tip: vul geen wachtwoorden in die je daadwerkelijk gebruikt</a:t>
            </a:r>
            <a:endParaRPr i="1"/>
          </a:p>
          <a:p>
            <a:pPr indent="-241093" lvl="0" marL="241093" rtl="0" algn="l">
              <a:lnSpc>
                <a:spcPct val="90000"/>
              </a:lnSpc>
              <a:spcBef>
                <a:spcPts val="2250"/>
              </a:spcBef>
              <a:spcAft>
                <a:spcPts val="0"/>
              </a:spcAft>
              <a:buClr>
                <a:schemeClr val="dk1"/>
              </a:buClr>
              <a:buSzPts val="1900"/>
              <a:buChar char="•"/>
            </a:pPr>
            <a:r>
              <a:rPr lang="en-US"/>
              <a:t>Wat is een veilig wachtwoord?</a:t>
            </a:r>
            <a:endParaRPr/>
          </a:p>
          <a:p>
            <a:pPr indent="-241093" lvl="0" marL="241093" rtl="0" algn="l">
              <a:lnSpc>
                <a:spcPct val="90000"/>
              </a:lnSpc>
              <a:spcBef>
                <a:spcPts val="2250"/>
              </a:spcBef>
              <a:spcAft>
                <a:spcPts val="0"/>
              </a:spcAft>
              <a:buClr>
                <a:schemeClr val="dk1"/>
              </a:buClr>
              <a:buSzPts val="1900"/>
              <a:buChar char="•"/>
            </a:pPr>
            <a:r>
              <a:rPr lang="en-US"/>
              <a:t>Bruteforce aanval</a:t>
            </a:r>
            <a:endParaRPr/>
          </a:p>
          <a:p>
            <a:pPr indent="-241093" lvl="0" marL="241093" rtl="0" algn="l">
              <a:lnSpc>
                <a:spcPct val="90000"/>
              </a:lnSpc>
              <a:spcBef>
                <a:spcPts val="2250"/>
              </a:spcBef>
              <a:spcAft>
                <a:spcPts val="0"/>
              </a:spcAft>
              <a:buClr>
                <a:schemeClr val="dk1"/>
              </a:buClr>
              <a:buSzPts val="1900"/>
              <a:buChar char="•"/>
            </a:pPr>
            <a:r>
              <a:rPr lang="en-US"/>
              <a:t>Woordenboek aanval</a:t>
            </a:r>
            <a:endParaRPr/>
          </a:p>
          <a:p>
            <a:pPr indent="-241093" lvl="0" marL="241093" rtl="0" algn="l">
              <a:lnSpc>
                <a:spcPct val="90000"/>
              </a:lnSpc>
              <a:spcBef>
                <a:spcPts val="2250"/>
              </a:spcBef>
              <a:spcAft>
                <a:spcPts val="0"/>
              </a:spcAft>
              <a:buClr>
                <a:schemeClr val="dk1"/>
              </a:buClr>
              <a:buSzPts val="1900"/>
              <a:buChar char="•"/>
            </a:pPr>
            <a:r>
              <a:rPr lang="en-US" u="sng">
                <a:solidFill>
                  <a:schemeClr val="hlink"/>
                </a:solidFill>
                <a:hlinkClick r:id="rId5"/>
              </a:rPr>
              <a:t>Meest gebruikte wachtwoorden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8"/>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a:t>AES</a:t>
            </a:r>
            <a:endParaRPr/>
          </a:p>
        </p:txBody>
      </p:sp>
      <p:sp>
        <p:nvSpPr>
          <p:cNvPr id="583" name="Google Shape;583;p68"/>
          <p:cNvSpPr txBox="1"/>
          <p:nvPr>
            <p:ph idx="1" type="body"/>
          </p:nvPr>
        </p:nvSpPr>
        <p:spPr>
          <a:xfrm>
            <a:off x="969825" y="1178100"/>
            <a:ext cx="9922200" cy="5026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2250"/>
              </a:spcBef>
              <a:spcAft>
                <a:spcPts val="0"/>
              </a:spcAft>
              <a:buNone/>
            </a:pPr>
            <a:r>
              <a:rPr lang="en-US"/>
              <a:t>Meest gebruikte vorm van symmetrische encryptie</a:t>
            </a:r>
            <a:endParaRPr/>
          </a:p>
          <a:p>
            <a:pPr indent="0" lvl="0" marL="0" rtl="0" algn="l">
              <a:lnSpc>
                <a:spcPct val="90000"/>
              </a:lnSpc>
              <a:spcBef>
                <a:spcPts val="2250"/>
              </a:spcBef>
              <a:spcAft>
                <a:spcPts val="0"/>
              </a:spcAft>
              <a:buNone/>
            </a:pPr>
            <a:r>
              <a:rPr lang="en-US"/>
              <a:t>Stappenplan:</a:t>
            </a:r>
            <a:endParaRPr/>
          </a:p>
          <a:p>
            <a:pPr indent="-353631" lvl="0" marL="457200" rtl="0" algn="l">
              <a:spcBef>
                <a:spcPts val="2250"/>
              </a:spcBef>
              <a:spcAft>
                <a:spcPts val="0"/>
              </a:spcAft>
              <a:buSzPts val="1969"/>
              <a:buAutoNum type="arabicParenR"/>
            </a:pPr>
            <a:r>
              <a:rPr lang="en-US"/>
              <a:t>AddRoundKey: Sleutel wordt toegepast</a:t>
            </a:r>
            <a:endParaRPr/>
          </a:p>
          <a:p>
            <a:pPr indent="0" lvl="0" marL="0" rtl="0" algn="l">
              <a:lnSpc>
                <a:spcPct val="90000"/>
              </a:lnSpc>
              <a:spcBef>
                <a:spcPts val="2250"/>
              </a:spcBef>
              <a:spcAft>
                <a:spcPts val="0"/>
              </a:spcAft>
              <a:buNone/>
            </a:pPr>
            <a:r>
              <a:rPr lang="en-US"/>
              <a:t>Meerdere rondes van volgende bewerkingen:</a:t>
            </a:r>
            <a:endParaRPr/>
          </a:p>
          <a:p>
            <a:pPr indent="-353631" lvl="0" marL="457200" rtl="0" algn="l">
              <a:lnSpc>
                <a:spcPct val="90000"/>
              </a:lnSpc>
              <a:spcBef>
                <a:spcPts val="2250"/>
              </a:spcBef>
              <a:spcAft>
                <a:spcPts val="0"/>
              </a:spcAft>
              <a:buSzPts val="1969"/>
              <a:buAutoNum type="arabicParenR"/>
            </a:pPr>
            <a:r>
              <a:rPr lang="en-US"/>
              <a:t>Substitutie: Bytes worden vervangen volgens tabel</a:t>
            </a:r>
            <a:endParaRPr/>
          </a:p>
          <a:p>
            <a:pPr indent="-353631" lvl="0" marL="457200" rtl="0" algn="l">
              <a:lnSpc>
                <a:spcPct val="90000"/>
              </a:lnSpc>
              <a:spcBef>
                <a:spcPts val="0"/>
              </a:spcBef>
              <a:spcAft>
                <a:spcPts val="0"/>
              </a:spcAft>
              <a:buSzPts val="1969"/>
              <a:buAutoNum type="arabicParenR"/>
            </a:pPr>
            <a:r>
              <a:rPr lang="en-US"/>
              <a:t>ShiftRows: Rijen worden verschoven</a:t>
            </a:r>
            <a:endParaRPr/>
          </a:p>
          <a:p>
            <a:pPr indent="-353631" lvl="0" marL="457200" rtl="0" algn="l">
              <a:lnSpc>
                <a:spcPct val="90000"/>
              </a:lnSpc>
              <a:spcBef>
                <a:spcPts val="0"/>
              </a:spcBef>
              <a:spcAft>
                <a:spcPts val="0"/>
              </a:spcAft>
              <a:buSzPts val="1969"/>
              <a:buAutoNum type="arabicParenR"/>
            </a:pPr>
            <a:r>
              <a:rPr lang="en-US"/>
              <a:t>MixColumns: Kolomen worden gemixed</a:t>
            </a:r>
            <a:endParaRPr/>
          </a:p>
          <a:p>
            <a:pPr indent="-353631" lvl="0" marL="457200" rtl="0" algn="l">
              <a:spcBef>
                <a:spcPts val="0"/>
              </a:spcBef>
              <a:spcAft>
                <a:spcPts val="0"/>
              </a:spcAft>
              <a:buSzPts val="1969"/>
              <a:buAutoNum type="arabicParenR"/>
            </a:pPr>
            <a:r>
              <a:rPr lang="en-US"/>
              <a:t>AddRoundKey: Sleutel wordt toegepast</a:t>
            </a:r>
            <a:endParaRPr/>
          </a:p>
          <a:p>
            <a:pPr indent="0" lvl="0" marL="0" rtl="0" algn="l">
              <a:lnSpc>
                <a:spcPct val="90000"/>
              </a:lnSpc>
              <a:spcBef>
                <a:spcPts val="2250"/>
              </a:spcBef>
              <a:spcAft>
                <a:spcPts val="0"/>
              </a:spcAft>
              <a:buNone/>
            </a:pPr>
            <a:r>
              <a:rPr lang="en-US"/>
              <a:t>Laatste ronde:</a:t>
            </a:r>
            <a:endParaRPr/>
          </a:p>
          <a:p>
            <a:pPr indent="-353631" lvl="0" marL="457200" rtl="0" algn="l">
              <a:spcBef>
                <a:spcPts val="2250"/>
              </a:spcBef>
              <a:spcAft>
                <a:spcPts val="0"/>
              </a:spcAft>
              <a:buSzPts val="1969"/>
              <a:buAutoNum type="arabicParenR"/>
            </a:pPr>
            <a:r>
              <a:rPr lang="en-US"/>
              <a:t>Substitutie: Bytes worden vervangen volgens tabel</a:t>
            </a:r>
            <a:endParaRPr/>
          </a:p>
          <a:p>
            <a:pPr indent="-353631" lvl="0" marL="457200" rtl="0" algn="l">
              <a:spcBef>
                <a:spcPts val="0"/>
              </a:spcBef>
              <a:spcAft>
                <a:spcPts val="0"/>
              </a:spcAft>
              <a:buSzPts val="1969"/>
              <a:buAutoNum type="arabicParenR"/>
            </a:pPr>
            <a:r>
              <a:rPr lang="en-US"/>
              <a:t>ShiftRows: Rijen worden verschoven</a:t>
            </a:r>
            <a:endParaRPr/>
          </a:p>
          <a:p>
            <a:pPr indent="-353631" lvl="0" marL="457200" rtl="0" algn="l">
              <a:spcBef>
                <a:spcPts val="0"/>
              </a:spcBef>
              <a:spcAft>
                <a:spcPts val="0"/>
              </a:spcAft>
              <a:buSzPts val="1969"/>
              <a:buAutoNum type="arabicParenR"/>
            </a:pPr>
            <a:r>
              <a:rPr lang="en-US"/>
              <a:t>AddRoundKey: Sleutel wordt toegepast</a:t>
            </a:r>
            <a:endParaRPr/>
          </a:p>
        </p:txBody>
      </p:sp>
      <p:sp>
        <p:nvSpPr>
          <p:cNvPr id="584" name="Google Shape;584;p68"/>
          <p:cNvSpPr txBox="1"/>
          <p:nvPr/>
        </p:nvSpPr>
        <p:spPr>
          <a:xfrm>
            <a:off x="8798200" y="5273175"/>
            <a:ext cx="3150600" cy="13638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Substitutie, en wisselen van rijen en kolommen volgt moeilijke wiskunde zodat het wel terug ontcijferd kan worden</a:t>
            </a:r>
            <a:endParaRPr sz="18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descr="A computer screen with a lock icon&#10;&#10;AI-generated content may be incorrect." id="591" name="Google Shape;591;g3cabba8da83_2_20"/>
          <p:cNvPicPr preferRelativeResize="0"/>
          <p:nvPr/>
        </p:nvPicPr>
        <p:blipFill rotWithShape="1">
          <a:blip r:embed="rId3">
            <a:alphaModFix/>
          </a:blip>
          <a:srcRect b="16532" l="174" r="27045" t="16532"/>
          <a:stretch/>
        </p:blipFill>
        <p:spPr>
          <a:xfrm>
            <a:off x="838199" y="-1"/>
            <a:ext cx="11353802" cy="6858001"/>
          </a:xfrm>
          <a:prstGeom prst="rect">
            <a:avLst/>
          </a:prstGeom>
          <a:noFill/>
          <a:ln>
            <a:noFill/>
          </a:ln>
        </p:spPr>
      </p:pic>
      <p:sp>
        <p:nvSpPr>
          <p:cNvPr id="592" name="Google Shape;592;g3cabba8da83_2_20"/>
          <p:cNvSpPr txBox="1"/>
          <p:nvPr>
            <p:ph type="ctrTitle"/>
          </p:nvPr>
        </p:nvSpPr>
        <p:spPr>
          <a:xfrm>
            <a:off x="1524000" y="1915297"/>
            <a:ext cx="9144000" cy="1594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593" name="Google Shape;593;g3cabba8da83_2_20"/>
          <p:cNvSpPr txBox="1"/>
          <p:nvPr>
            <p:ph idx="1" type="subTitle"/>
          </p:nvPr>
        </p:nvSpPr>
        <p:spPr>
          <a:xfrm>
            <a:off x="1524000" y="3509963"/>
            <a:ext cx="9144000" cy="1747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en-US" sz="3600">
                <a:solidFill>
                  <a:schemeClr val="lt1"/>
                </a:solidFill>
              </a:rPr>
              <a:t>Praktijk voorbeeld: Cookies</a:t>
            </a:r>
            <a:endParaRPr/>
          </a:p>
        </p:txBody>
      </p:sp>
      <p:sp>
        <p:nvSpPr>
          <p:cNvPr id="594" name="Google Shape;594;g3cabba8da83_2_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595" name="Google Shape;595;g3cabba8da83_2_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596" name="Google Shape;596;g3cabba8da83_2_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97" name="Google Shape;597;g3cabba8da83_2_20"/>
          <p:cNvSpPr txBox="1"/>
          <p:nvPr>
            <p:ph idx="2" type="body"/>
          </p:nvPr>
        </p:nvSpPr>
        <p:spPr>
          <a:xfrm rot="-5400000">
            <a:off x="-2669401" y="2669364"/>
            <a:ext cx="6177000"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descr="Image" id="602" name="Google Shape;602;g3cabba8da83_2_40"/>
          <p:cNvPicPr preferRelativeResize="0"/>
          <p:nvPr>
            <p:ph idx="2" type="pic"/>
          </p:nvPr>
        </p:nvPicPr>
        <p:blipFill rotWithShape="1">
          <a:blip r:embed="rId3">
            <a:alphaModFix/>
          </a:blip>
          <a:srcRect b="0" l="34196" r="34196" t="0"/>
          <a:stretch/>
        </p:blipFill>
        <p:spPr>
          <a:xfrm>
            <a:off x="6247805" y="1821656"/>
            <a:ext cx="3750470" cy="4420195"/>
          </a:xfrm>
          <a:prstGeom prst="rect">
            <a:avLst/>
          </a:prstGeom>
          <a:noFill/>
          <a:ln>
            <a:noFill/>
          </a:ln>
        </p:spPr>
      </p:pic>
      <p:sp>
        <p:nvSpPr>
          <p:cNvPr id="603" name="Google Shape;603;g3cabba8da83_2_40"/>
          <p:cNvSpPr txBox="1"/>
          <p:nvPr>
            <p:ph type="title"/>
          </p:nvPr>
        </p:nvSpPr>
        <p:spPr>
          <a:xfrm>
            <a:off x="838199" y="136525"/>
            <a:ext cx="10515600" cy="78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Cookies</a:t>
            </a:r>
            <a:endParaRPr/>
          </a:p>
        </p:txBody>
      </p:sp>
      <p:sp>
        <p:nvSpPr>
          <p:cNvPr id="604" name="Google Shape;604;g3cabba8da83_2_40"/>
          <p:cNvSpPr txBox="1"/>
          <p:nvPr>
            <p:ph idx="1" type="body"/>
          </p:nvPr>
        </p:nvSpPr>
        <p:spPr>
          <a:xfrm>
            <a:off x="892969" y="1821656"/>
            <a:ext cx="5000700" cy="4420200"/>
          </a:xfrm>
          <a:prstGeom prst="rect">
            <a:avLst/>
          </a:prstGeom>
          <a:noFill/>
          <a:ln>
            <a:noFill/>
          </a:ln>
        </p:spPr>
        <p:txBody>
          <a:bodyPr anchorCtr="0" anchor="t" bIns="45700" lIns="91425" spcFirstLastPara="1" rIns="91425" wrap="square" tIns="45700">
            <a:normAutofit/>
          </a:bodyPr>
          <a:lstStyle/>
          <a:p>
            <a:pPr indent="-241092" lvl="0" marL="241092" rtl="0" algn="l">
              <a:lnSpc>
                <a:spcPct val="90000"/>
              </a:lnSpc>
              <a:spcBef>
                <a:spcPts val="0"/>
              </a:spcBef>
              <a:spcAft>
                <a:spcPts val="0"/>
              </a:spcAft>
              <a:buClr>
                <a:schemeClr val="dk1"/>
              </a:buClr>
              <a:buSzPts val="1969"/>
              <a:buChar char="•"/>
            </a:pPr>
            <a:r>
              <a:rPr lang="en-US" sz="1969"/>
              <a:t>Een webbrowser houdt geen contact met de server waar de website op staat</a:t>
            </a:r>
            <a:endParaRPr/>
          </a:p>
          <a:p>
            <a:pPr indent="-241092" lvl="0" marL="241092" rtl="0" algn="l">
              <a:lnSpc>
                <a:spcPct val="90000"/>
              </a:lnSpc>
              <a:spcBef>
                <a:spcPts val="2250"/>
              </a:spcBef>
              <a:spcAft>
                <a:spcPts val="0"/>
              </a:spcAft>
              <a:buClr>
                <a:schemeClr val="dk1"/>
              </a:buClr>
              <a:buSzPts val="1969"/>
              <a:buChar char="•"/>
            </a:pPr>
            <a:r>
              <a:rPr lang="en-US" sz="1969"/>
              <a:t>Ieder verzoek staat volkomen los van het vorige.</a:t>
            </a:r>
            <a:endParaRPr/>
          </a:p>
          <a:p>
            <a:pPr indent="-241092" lvl="0" marL="241092" rtl="0" algn="l">
              <a:lnSpc>
                <a:spcPct val="90000"/>
              </a:lnSpc>
              <a:spcBef>
                <a:spcPts val="2250"/>
              </a:spcBef>
              <a:spcAft>
                <a:spcPts val="0"/>
              </a:spcAft>
              <a:buClr>
                <a:schemeClr val="dk1"/>
              </a:buClr>
              <a:buSzPts val="1969"/>
              <a:buChar char="•"/>
            </a:pPr>
            <a:r>
              <a:rPr lang="en-US" sz="1969"/>
              <a:t>Probleem bij boodschappenmandje van webwinkel</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9"/>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Hoe werken cookies?</a:t>
            </a:r>
            <a:endParaRPr/>
          </a:p>
        </p:txBody>
      </p:sp>
      <p:sp>
        <p:nvSpPr>
          <p:cNvPr id="610" name="Google Shape;610;p69"/>
          <p:cNvSpPr txBox="1"/>
          <p:nvPr>
            <p:ph idx="1" type="body"/>
          </p:nvPr>
        </p:nvSpPr>
        <p:spPr>
          <a:xfrm>
            <a:off x="3151733" y="1868297"/>
            <a:ext cx="977205" cy="26251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sz="1764"/>
              <a:t>browser</a:t>
            </a:r>
            <a:endParaRPr/>
          </a:p>
        </p:txBody>
      </p:sp>
      <p:cxnSp>
        <p:nvCxnSpPr>
          <p:cNvPr id="611" name="Google Shape;611;p69"/>
          <p:cNvCxnSpPr/>
          <p:nvPr/>
        </p:nvCxnSpPr>
        <p:spPr>
          <a:xfrm>
            <a:off x="3611021" y="4609904"/>
            <a:ext cx="4578922" cy="1"/>
          </a:xfrm>
          <a:prstGeom prst="straightConnector1">
            <a:avLst/>
          </a:prstGeom>
          <a:noFill/>
          <a:ln cap="flat" cmpd="sng" w="38100">
            <a:solidFill>
              <a:srgbClr val="000000"/>
            </a:solidFill>
            <a:prstDash val="solid"/>
            <a:miter lim="400000"/>
            <a:headEnd len="med" w="med" type="triangle"/>
            <a:tailEnd len="sm" w="sm" type="none"/>
          </a:ln>
        </p:spPr>
      </p:cxnSp>
      <p:sp>
        <p:nvSpPr>
          <p:cNvPr id="612" name="Google Shape;612;p69"/>
          <p:cNvSpPr/>
          <p:nvPr/>
        </p:nvSpPr>
        <p:spPr>
          <a:xfrm>
            <a:off x="3151733" y="2302472"/>
            <a:ext cx="977205" cy="788587"/>
          </a:xfrm>
          <a:custGeom>
            <a:rect b="b" l="l" r="r" t="t"/>
            <a:pathLst>
              <a:path extrusionOk="0" h="21600" w="21595">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1"/>
          </a:solid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547"/>
              <a:buFont typeface="Arial"/>
              <a:buNone/>
            </a:pPr>
            <a:r>
              <a:t/>
            </a:r>
            <a:endParaRPr b="0" i="0" sz="1547" u="none" cap="none" strike="noStrike">
              <a:solidFill>
                <a:schemeClr val="dk1"/>
              </a:solidFill>
              <a:latin typeface="Calibri"/>
              <a:ea typeface="Calibri"/>
              <a:cs typeface="Calibri"/>
              <a:sym typeface="Calibri"/>
            </a:endParaRPr>
          </a:p>
        </p:txBody>
      </p:sp>
      <p:sp>
        <p:nvSpPr>
          <p:cNvPr id="613" name="Google Shape;613;p69"/>
          <p:cNvSpPr/>
          <p:nvPr/>
        </p:nvSpPr>
        <p:spPr>
          <a:xfrm>
            <a:off x="7591752" y="2095183"/>
            <a:ext cx="935467" cy="845978"/>
          </a:xfrm>
          <a:custGeom>
            <a:rect b="b" l="l" r="r" t="t"/>
            <a:pathLst>
              <a:path extrusionOk="0" h="21600" w="21600">
                <a:moveTo>
                  <a:pt x="10166" y="0"/>
                </a:moveTo>
                <a:cubicBezTo>
                  <a:pt x="9869" y="0"/>
                  <a:pt x="9626" y="267"/>
                  <a:pt x="9626" y="596"/>
                </a:cubicBezTo>
                <a:lnTo>
                  <a:pt x="9626" y="7384"/>
                </a:lnTo>
                <a:lnTo>
                  <a:pt x="451" y="7384"/>
                </a:lnTo>
                <a:lnTo>
                  <a:pt x="451" y="7395"/>
                </a:lnTo>
                <a:cubicBezTo>
                  <a:pt x="198" y="7444"/>
                  <a:pt x="0" y="7689"/>
                  <a:pt x="0" y="7988"/>
                </a:cubicBezTo>
                <a:lnTo>
                  <a:pt x="0" y="9284"/>
                </a:lnTo>
                <a:cubicBezTo>
                  <a:pt x="0" y="9613"/>
                  <a:pt x="243" y="9882"/>
                  <a:pt x="541" y="9882"/>
                </a:cubicBezTo>
                <a:lnTo>
                  <a:pt x="1388" y="9882"/>
                </a:lnTo>
                <a:lnTo>
                  <a:pt x="3995" y="21600"/>
                </a:lnTo>
                <a:lnTo>
                  <a:pt x="17605" y="21600"/>
                </a:lnTo>
                <a:lnTo>
                  <a:pt x="20212" y="9882"/>
                </a:lnTo>
                <a:lnTo>
                  <a:pt x="21059" y="9882"/>
                </a:lnTo>
                <a:cubicBezTo>
                  <a:pt x="21357" y="9882"/>
                  <a:pt x="21600" y="9613"/>
                  <a:pt x="21600" y="9284"/>
                </a:cubicBezTo>
                <a:lnTo>
                  <a:pt x="21600" y="7988"/>
                </a:lnTo>
                <a:cubicBezTo>
                  <a:pt x="21600" y="7695"/>
                  <a:pt x="21402" y="7444"/>
                  <a:pt x="21149" y="7395"/>
                </a:cubicBezTo>
                <a:lnTo>
                  <a:pt x="21149" y="7384"/>
                </a:lnTo>
                <a:lnTo>
                  <a:pt x="11980" y="7384"/>
                </a:lnTo>
                <a:lnTo>
                  <a:pt x="11980" y="596"/>
                </a:lnTo>
                <a:cubicBezTo>
                  <a:pt x="11980" y="267"/>
                  <a:pt x="11736" y="0"/>
                  <a:pt x="11439" y="0"/>
                </a:cubicBezTo>
                <a:lnTo>
                  <a:pt x="10166" y="0"/>
                </a:lnTo>
                <a:close/>
                <a:moveTo>
                  <a:pt x="5836" y="11649"/>
                </a:moveTo>
                <a:lnTo>
                  <a:pt x="7118" y="11649"/>
                </a:lnTo>
                <a:lnTo>
                  <a:pt x="7118" y="19199"/>
                </a:lnTo>
                <a:lnTo>
                  <a:pt x="5836" y="19199"/>
                </a:lnTo>
                <a:lnTo>
                  <a:pt x="5836" y="11649"/>
                </a:lnTo>
                <a:close/>
                <a:moveTo>
                  <a:pt x="8716" y="11649"/>
                </a:moveTo>
                <a:lnTo>
                  <a:pt x="10001" y="11649"/>
                </a:lnTo>
                <a:lnTo>
                  <a:pt x="10001" y="19199"/>
                </a:lnTo>
                <a:lnTo>
                  <a:pt x="8716" y="19199"/>
                </a:lnTo>
                <a:lnTo>
                  <a:pt x="8716" y="11649"/>
                </a:lnTo>
                <a:close/>
                <a:moveTo>
                  <a:pt x="11604" y="11649"/>
                </a:moveTo>
                <a:lnTo>
                  <a:pt x="12889" y="11649"/>
                </a:lnTo>
                <a:lnTo>
                  <a:pt x="12889" y="19199"/>
                </a:lnTo>
                <a:lnTo>
                  <a:pt x="11604" y="19199"/>
                </a:lnTo>
                <a:lnTo>
                  <a:pt x="11604" y="11649"/>
                </a:lnTo>
                <a:close/>
                <a:moveTo>
                  <a:pt x="14482" y="11649"/>
                </a:moveTo>
                <a:lnTo>
                  <a:pt x="15764" y="11649"/>
                </a:lnTo>
                <a:lnTo>
                  <a:pt x="15764" y="19199"/>
                </a:lnTo>
                <a:lnTo>
                  <a:pt x="14482" y="19199"/>
                </a:lnTo>
                <a:lnTo>
                  <a:pt x="14482" y="11649"/>
                </a:lnTo>
                <a:close/>
              </a:path>
            </a:pathLst>
          </a:custGeom>
          <a:solidFill>
            <a:schemeClr val="accent1"/>
          </a:solid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547"/>
              <a:buFont typeface="Arial"/>
              <a:buNone/>
            </a:pPr>
            <a:r>
              <a:t/>
            </a:r>
            <a:endParaRPr b="0" i="0" sz="1547" u="none" cap="none" strike="noStrike">
              <a:solidFill>
                <a:schemeClr val="dk1"/>
              </a:solidFill>
              <a:latin typeface="Calibri"/>
              <a:ea typeface="Calibri"/>
              <a:cs typeface="Calibri"/>
              <a:sym typeface="Calibri"/>
            </a:endParaRPr>
          </a:p>
        </p:txBody>
      </p:sp>
      <p:sp>
        <p:nvSpPr>
          <p:cNvPr id="614" name="Google Shape;614;p69"/>
          <p:cNvSpPr txBox="1"/>
          <p:nvPr/>
        </p:nvSpPr>
        <p:spPr>
          <a:xfrm>
            <a:off x="3756422" y="3454018"/>
            <a:ext cx="4148921" cy="262519"/>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1251"/>
              <a:buFont typeface="Arial"/>
              <a:buNone/>
            </a:pPr>
            <a:r>
              <a:rPr b="0" i="0" lang="en-US" sz="1251" u="none" cap="none" strike="noStrike">
                <a:solidFill>
                  <a:schemeClr val="dk1"/>
                </a:solidFill>
                <a:latin typeface="Calibri"/>
                <a:ea typeface="Calibri"/>
                <a:cs typeface="Calibri"/>
                <a:sym typeface="Calibri"/>
              </a:rPr>
              <a:t>Browser vraagt pagina www.coolblue.nl/index.html</a:t>
            </a:r>
            <a:endParaRPr b="0" i="0" sz="1400" u="none" cap="none" strike="noStrike">
              <a:solidFill>
                <a:srgbClr val="000000"/>
              </a:solidFill>
              <a:latin typeface="Arial"/>
              <a:ea typeface="Arial"/>
              <a:cs typeface="Arial"/>
              <a:sym typeface="Arial"/>
            </a:endParaRPr>
          </a:p>
        </p:txBody>
      </p:sp>
      <p:sp>
        <p:nvSpPr>
          <p:cNvPr id="615" name="Google Shape;615;p69"/>
          <p:cNvSpPr txBox="1"/>
          <p:nvPr/>
        </p:nvSpPr>
        <p:spPr>
          <a:xfrm>
            <a:off x="7427851" y="1714720"/>
            <a:ext cx="1263268" cy="362386"/>
          </a:xfrm>
          <a:prstGeom prst="rect">
            <a:avLst/>
          </a:prstGeom>
          <a:noFill/>
          <a:ln>
            <a:noFill/>
          </a:ln>
        </p:spPr>
        <p:txBody>
          <a:bodyPr anchorCtr="0" anchor="ctr" bIns="35700" lIns="35700" spcFirstLastPara="1" rIns="35700" wrap="square" tIns="35700">
            <a:normAutofit/>
          </a:bodyPr>
          <a:lstStyle/>
          <a:p>
            <a:pPr indent="0" lvl="0" marL="0" marR="0" rtl="0" algn="l">
              <a:lnSpc>
                <a:spcPct val="100000"/>
              </a:lnSpc>
              <a:spcBef>
                <a:spcPts val="0"/>
              </a:spcBef>
              <a:spcAft>
                <a:spcPts val="0"/>
              </a:spcAft>
              <a:buClr>
                <a:srgbClr val="000000"/>
              </a:buClr>
              <a:buSzPts val="1043"/>
              <a:buFont typeface="Arial"/>
              <a:buNone/>
            </a:pPr>
            <a:r>
              <a:rPr b="0" i="0" lang="en-US" sz="1043" u="none" cap="none" strike="noStrike">
                <a:solidFill>
                  <a:schemeClr val="dk1"/>
                </a:solidFill>
                <a:latin typeface="Calibri"/>
                <a:ea typeface="Calibri"/>
                <a:cs typeface="Calibri"/>
                <a:sym typeface="Calibri"/>
              </a:rPr>
              <a:t>Server webwinkel</a:t>
            </a:r>
            <a:endParaRPr b="0" i="0" sz="1400" u="none" cap="none" strike="noStrike">
              <a:solidFill>
                <a:srgbClr val="000000"/>
              </a:solidFill>
              <a:latin typeface="Arial"/>
              <a:ea typeface="Arial"/>
              <a:cs typeface="Arial"/>
              <a:sym typeface="Arial"/>
            </a:endParaRPr>
          </a:p>
        </p:txBody>
      </p:sp>
      <p:sp>
        <p:nvSpPr>
          <p:cNvPr id="616" name="Google Shape;616;p69"/>
          <p:cNvSpPr txBox="1"/>
          <p:nvPr/>
        </p:nvSpPr>
        <p:spPr>
          <a:xfrm>
            <a:off x="3756422" y="4150534"/>
            <a:ext cx="4469553" cy="442683"/>
          </a:xfrm>
          <a:prstGeom prst="rect">
            <a:avLst/>
          </a:prstGeom>
          <a:noFill/>
          <a:ln>
            <a:noFill/>
          </a:ln>
        </p:spPr>
        <p:txBody>
          <a:bodyPr anchorCtr="0" anchor="ctr" bIns="35700" lIns="35700" spcFirstLastPara="1" rIns="35700" wrap="square" tIns="35700">
            <a:normAutofit lnSpcReduction="10000"/>
          </a:bodyPr>
          <a:lstStyle/>
          <a:p>
            <a:pPr indent="0" lvl="0" marL="0" marR="0" rtl="0" algn="l">
              <a:lnSpc>
                <a:spcPct val="100000"/>
              </a:lnSpc>
              <a:spcBef>
                <a:spcPts val="0"/>
              </a:spcBef>
              <a:spcAft>
                <a:spcPts val="0"/>
              </a:spcAft>
              <a:buClr>
                <a:srgbClr val="000000"/>
              </a:buClr>
              <a:buSzPts val="1251"/>
              <a:buFont typeface="Arial"/>
              <a:buNone/>
            </a:pPr>
            <a:r>
              <a:rPr b="0" i="0" lang="en-US" sz="1251" u="none" cap="none" strike="noStrike">
                <a:solidFill>
                  <a:schemeClr val="dk1"/>
                </a:solidFill>
                <a:latin typeface="Calibri"/>
                <a:ea typeface="Calibri"/>
                <a:cs typeface="Calibri"/>
                <a:sym typeface="Calibri"/>
              </a:rPr>
              <a:t>Server geeft pagina (&lt;html&gt;……&lt;/html&gt;) en een</a:t>
            </a:r>
            <a:br>
              <a:rPr b="0" i="0" lang="en-US" sz="1251" u="none" cap="none" strike="noStrike">
                <a:solidFill>
                  <a:schemeClr val="dk1"/>
                </a:solidFill>
                <a:latin typeface="Calibri"/>
                <a:ea typeface="Calibri"/>
                <a:cs typeface="Calibri"/>
                <a:sym typeface="Calibri"/>
              </a:rPr>
            </a:br>
            <a:r>
              <a:rPr b="0" i="0" lang="en-US" sz="1251" u="none" cap="none" strike="noStrike">
                <a:solidFill>
                  <a:schemeClr val="dk1"/>
                </a:solidFill>
                <a:latin typeface="Calibri"/>
                <a:ea typeface="Calibri"/>
                <a:cs typeface="Calibri"/>
                <a:sym typeface="Calibri"/>
              </a:rPr>
              <a:t>klein bestandje (cookie) met bijv. id=0873645</a:t>
            </a:r>
            <a:endParaRPr b="0" i="0" sz="1400" u="none" cap="none" strike="noStrike">
              <a:solidFill>
                <a:srgbClr val="000000"/>
              </a:solidFill>
              <a:latin typeface="Arial"/>
              <a:ea typeface="Arial"/>
              <a:cs typeface="Arial"/>
              <a:sym typeface="Arial"/>
            </a:endParaRPr>
          </a:p>
        </p:txBody>
      </p:sp>
      <p:cxnSp>
        <p:nvCxnSpPr>
          <p:cNvPr id="617" name="Google Shape;617;p69"/>
          <p:cNvCxnSpPr/>
          <p:nvPr/>
        </p:nvCxnSpPr>
        <p:spPr>
          <a:xfrm>
            <a:off x="3611021" y="3829050"/>
            <a:ext cx="4578922" cy="1"/>
          </a:xfrm>
          <a:prstGeom prst="straightConnector1">
            <a:avLst/>
          </a:prstGeom>
          <a:noFill/>
          <a:ln cap="flat" cmpd="sng" w="38100">
            <a:solidFill>
              <a:srgbClr val="000000"/>
            </a:solidFill>
            <a:prstDash val="solid"/>
            <a:miter lim="400000"/>
            <a:headEnd len="sm" w="sm" type="none"/>
            <a:tailEnd len="med" w="med" type="triangle"/>
          </a:ln>
        </p:spPr>
      </p:cxnSp>
      <p:sp>
        <p:nvSpPr>
          <p:cNvPr id="618" name="Google Shape;618;p69"/>
          <p:cNvSpPr txBox="1"/>
          <p:nvPr/>
        </p:nvSpPr>
        <p:spPr>
          <a:xfrm>
            <a:off x="3756422" y="4918486"/>
            <a:ext cx="3640523" cy="442683"/>
          </a:xfrm>
          <a:prstGeom prst="rect">
            <a:avLst/>
          </a:prstGeom>
          <a:noFill/>
          <a:ln>
            <a:noFill/>
          </a:ln>
        </p:spPr>
        <p:txBody>
          <a:bodyPr anchorCtr="0" anchor="ctr" bIns="35700" lIns="35700" spcFirstLastPara="1" rIns="35700" wrap="square" tIns="35700">
            <a:normAutofit lnSpcReduction="10000"/>
          </a:bodyPr>
          <a:lstStyle/>
          <a:p>
            <a:pPr indent="0" lvl="0" marL="0" marR="0" rtl="0" algn="l">
              <a:lnSpc>
                <a:spcPct val="100000"/>
              </a:lnSpc>
              <a:spcBef>
                <a:spcPts val="0"/>
              </a:spcBef>
              <a:spcAft>
                <a:spcPts val="0"/>
              </a:spcAft>
              <a:buClr>
                <a:srgbClr val="000000"/>
              </a:buClr>
              <a:buSzPts val="1251"/>
              <a:buFont typeface="Arial"/>
              <a:buNone/>
            </a:pPr>
            <a:r>
              <a:rPr b="0" i="0" lang="en-US" sz="1251" u="none" cap="none" strike="noStrike">
                <a:solidFill>
                  <a:schemeClr val="dk1"/>
                </a:solidFill>
                <a:latin typeface="Calibri"/>
                <a:ea typeface="Calibri"/>
                <a:cs typeface="Calibri"/>
                <a:sym typeface="Calibri"/>
              </a:rPr>
              <a:t>Browser vraagt andere pagina van coolblue</a:t>
            </a:r>
            <a:br>
              <a:rPr b="0" i="0" lang="en-US" sz="1251" u="none" cap="none" strike="noStrike">
                <a:solidFill>
                  <a:schemeClr val="dk1"/>
                </a:solidFill>
                <a:latin typeface="Calibri"/>
                <a:ea typeface="Calibri"/>
                <a:cs typeface="Calibri"/>
                <a:sym typeface="Calibri"/>
              </a:rPr>
            </a:br>
            <a:r>
              <a:rPr b="0" i="0" lang="en-US" sz="1251" u="none" cap="none" strike="noStrike">
                <a:solidFill>
                  <a:schemeClr val="dk1"/>
                </a:solidFill>
                <a:latin typeface="Calibri"/>
                <a:ea typeface="Calibri"/>
                <a:cs typeface="Calibri"/>
                <a:sym typeface="Calibri"/>
              </a:rPr>
              <a:t>en stuurt cookie mee</a:t>
            </a:r>
            <a:endParaRPr b="0" i="0" sz="1400" u="none" cap="none" strike="noStrike">
              <a:solidFill>
                <a:srgbClr val="000000"/>
              </a:solidFill>
              <a:latin typeface="Arial"/>
              <a:ea typeface="Arial"/>
              <a:cs typeface="Arial"/>
              <a:sym typeface="Arial"/>
            </a:endParaRPr>
          </a:p>
        </p:txBody>
      </p:sp>
      <p:cxnSp>
        <p:nvCxnSpPr>
          <p:cNvPr id="619" name="Google Shape;619;p69"/>
          <p:cNvCxnSpPr/>
          <p:nvPr/>
        </p:nvCxnSpPr>
        <p:spPr>
          <a:xfrm>
            <a:off x="3611021" y="5347096"/>
            <a:ext cx="4578922" cy="1"/>
          </a:xfrm>
          <a:prstGeom prst="straightConnector1">
            <a:avLst/>
          </a:prstGeom>
          <a:noFill/>
          <a:ln cap="flat" cmpd="sng" w="38100">
            <a:solidFill>
              <a:srgbClr val="000000"/>
            </a:solidFill>
            <a:prstDash val="solid"/>
            <a:miter lim="400000"/>
            <a:headEnd len="sm" w="sm" type="none"/>
            <a:tailEnd len="med" w="med" type="triangle"/>
          </a:ln>
        </p:spPr>
      </p:cxnSp>
      <p:cxnSp>
        <p:nvCxnSpPr>
          <p:cNvPr id="620" name="Google Shape;620;p69"/>
          <p:cNvCxnSpPr/>
          <p:nvPr/>
        </p:nvCxnSpPr>
        <p:spPr>
          <a:xfrm>
            <a:off x="3593004" y="6040365"/>
            <a:ext cx="4578923" cy="1"/>
          </a:xfrm>
          <a:prstGeom prst="straightConnector1">
            <a:avLst/>
          </a:prstGeom>
          <a:noFill/>
          <a:ln cap="flat" cmpd="sng" w="38100">
            <a:solidFill>
              <a:srgbClr val="000000"/>
            </a:solidFill>
            <a:prstDash val="solid"/>
            <a:miter lim="400000"/>
            <a:headEnd len="med" w="med" type="triangle"/>
            <a:tailEnd len="sm" w="sm" type="none"/>
          </a:ln>
        </p:spPr>
      </p:cxnSp>
      <p:sp>
        <p:nvSpPr>
          <p:cNvPr id="621" name="Google Shape;621;p69"/>
          <p:cNvSpPr txBox="1"/>
          <p:nvPr/>
        </p:nvSpPr>
        <p:spPr>
          <a:xfrm>
            <a:off x="3738406" y="5580995"/>
            <a:ext cx="4469553" cy="630067"/>
          </a:xfrm>
          <a:prstGeom prst="rect">
            <a:avLst/>
          </a:prstGeom>
          <a:noFill/>
          <a:ln>
            <a:noFill/>
          </a:ln>
        </p:spPr>
        <p:txBody>
          <a:bodyPr anchorCtr="0" anchor="ctr" bIns="35700" lIns="35700" spcFirstLastPara="1" rIns="35700" wrap="square" tIns="35700">
            <a:normAutofit lnSpcReduction="10000"/>
          </a:bodyPr>
          <a:lstStyle/>
          <a:p>
            <a:pPr indent="0" lvl="0" marL="0" marR="0" rtl="0" algn="l">
              <a:lnSpc>
                <a:spcPct val="100000"/>
              </a:lnSpc>
              <a:spcBef>
                <a:spcPts val="0"/>
              </a:spcBef>
              <a:spcAft>
                <a:spcPts val="0"/>
              </a:spcAft>
              <a:buClr>
                <a:srgbClr val="000000"/>
              </a:buClr>
              <a:buSzPts val="1251"/>
              <a:buFont typeface="Arial"/>
              <a:buNone/>
            </a:pPr>
            <a:r>
              <a:rPr b="0" i="0" lang="en-US" sz="1251" u="none" cap="none" strike="noStrike">
                <a:solidFill>
                  <a:schemeClr val="dk1"/>
                </a:solidFill>
                <a:latin typeface="Calibri"/>
                <a:ea typeface="Calibri"/>
                <a:cs typeface="Calibri"/>
                <a:sym typeface="Calibri"/>
              </a:rPr>
              <a:t>Server geeft gevraagde pagina, eventueel aangepast op jouw eerdere gedrag (zoals artikelen in mandje)</a:t>
            </a:r>
            <a:br>
              <a:rPr b="0" i="0" lang="en-US" sz="1251" u="none" cap="none" strike="noStrike">
                <a:solidFill>
                  <a:schemeClr val="dk1"/>
                </a:solidFill>
                <a:latin typeface="Calibri"/>
                <a:ea typeface="Calibri"/>
                <a:cs typeface="Calibri"/>
                <a:sym typeface="Calibri"/>
              </a:rPr>
            </a:br>
            <a:endParaRPr b="0" i="0" sz="1251" u="none" cap="none" strike="noStrik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descr="Schermafbeelding 2018-04-18 om 21.34.23.png" id="626" name="Google Shape;626;p70"/>
          <p:cNvPicPr preferRelativeResize="0"/>
          <p:nvPr>
            <p:ph idx="2" type="pic"/>
          </p:nvPr>
        </p:nvPicPr>
        <p:blipFill rotWithShape="1">
          <a:blip r:embed="rId3">
            <a:alphaModFix/>
          </a:blip>
          <a:srcRect b="5098" l="318" r="73032" t="0"/>
          <a:stretch/>
        </p:blipFill>
        <p:spPr>
          <a:xfrm>
            <a:off x="6247805" y="741164"/>
            <a:ext cx="3750469" cy="5482828"/>
          </a:xfrm>
          <a:prstGeom prst="rect">
            <a:avLst/>
          </a:prstGeom>
          <a:noFill/>
          <a:ln>
            <a:noFill/>
          </a:ln>
        </p:spPr>
      </p:pic>
      <p:sp>
        <p:nvSpPr>
          <p:cNvPr id="627" name="Google Shape;627;p70"/>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Cookies inspecteren</a:t>
            </a:r>
            <a:endParaRPr/>
          </a:p>
        </p:txBody>
      </p:sp>
      <p:sp>
        <p:nvSpPr>
          <p:cNvPr id="628" name="Google Shape;628;p70"/>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a:bodyPr>
          <a:lstStyle/>
          <a:p>
            <a:pPr indent="-116061" lvl="0" marL="241093" rtl="0" algn="l">
              <a:lnSpc>
                <a:spcPct val="90000"/>
              </a:lnSpc>
              <a:spcBef>
                <a:spcPts val="0"/>
              </a:spcBef>
              <a:spcAft>
                <a:spcPts val="0"/>
              </a:spcAft>
              <a:buClr>
                <a:schemeClr val="dk1"/>
              </a:buClr>
              <a:buSzPts val="1969"/>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Image" id="633" name="Google Shape;633;p71"/>
          <p:cNvPicPr preferRelativeResize="0"/>
          <p:nvPr>
            <p:ph idx="2" type="pic"/>
          </p:nvPr>
        </p:nvPicPr>
        <p:blipFill rotWithShape="1">
          <a:blip r:embed="rId3">
            <a:alphaModFix/>
          </a:blip>
          <a:srcRect b="0" l="24090" r="12270" t="0"/>
          <a:stretch/>
        </p:blipFill>
        <p:spPr>
          <a:xfrm>
            <a:off x="6247805" y="1821656"/>
            <a:ext cx="3750469" cy="4420195"/>
          </a:xfrm>
          <a:prstGeom prst="rect">
            <a:avLst/>
          </a:prstGeom>
          <a:noFill/>
          <a:ln>
            <a:noFill/>
          </a:ln>
        </p:spPr>
      </p:pic>
      <p:sp>
        <p:nvSpPr>
          <p:cNvPr id="634" name="Google Shape;634;p71"/>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Privacy</a:t>
            </a:r>
            <a:endParaRPr/>
          </a:p>
        </p:txBody>
      </p:sp>
      <p:sp>
        <p:nvSpPr>
          <p:cNvPr id="635" name="Google Shape;635;p71"/>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1969"/>
              <a:buChar char="•"/>
            </a:pPr>
            <a:r>
              <a:rPr lang="en-US" sz="1969"/>
              <a:t>Wat hebben cookies met privacy te maken?</a:t>
            </a:r>
            <a:endParaRPr/>
          </a:p>
          <a:p>
            <a:pPr indent="-241093" lvl="0" marL="241093" rtl="0" algn="l">
              <a:lnSpc>
                <a:spcPct val="90000"/>
              </a:lnSpc>
              <a:spcBef>
                <a:spcPts val="2250"/>
              </a:spcBef>
              <a:spcAft>
                <a:spcPts val="0"/>
              </a:spcAft>
              <a:buClr>
                <a:schemeClr val="dk1"/>
              </a:buClr>
              <a:buSzPts val="1969"/>
              <a:buChar char="•"/>
            </a:pPr>
            <a:r>
              <a:rPr lang="en-US" sz="1969"/>
              <a:t>Surfgedrag bijhouden</a:t>
            </a:r>
            <a:endParaRPr/>
          </a:p>
          <a:p>
            <a:pPr indent="-241092" lvl="0" marL="241092" rtl="0" algn="l">
              <a:lnSpc>
                <a:spcPct val="90000"/>
              </a:lnSpc>
              <a:spcBef>
                <a:spcPts val="2250"/>
              </a:spcBef>
              <a:spcAft>
                <a:spcPts val="0"/>
              </a:spcAft>
              <a:buClr>
                <a:schemeClr val="dk1"/>
              </a:buClr>
              <a:buSzPts val="1969"/>
              <a:buChar char="•"/>
            </a:pPr>
            <a:r>
              <a:rPr lang="en-US" sz="1969"/>
              <a:t>Niet alleen eigenaar van websites, maar ook third parties</a:t>
            </a:r>
            <a:endParaRPr sz="1969"/>
          </a:p>
          <a:p>
            <a:pPr indent="-241092" lvl="0" marL="241092" rtl="0" algn="l">
              <a:lnSpc>
                <a:spcPct val="90000"/>
              </a:lnSpc>
              <a:spcBef>
                <a:spcPts val="2250"/>
              </a:spcBef>
              <a:spcAft>
                <a:spcPts val="0"/>
              </a:spcAft>
              <a:buSzPts val="1969"/>
              <a:buChar char="•"/>
            </a:pPr>
            <a:r>
              <a:rPr lang="en-US" u="sng">
                <a:solidFill>
                  <a:schemeClr val="hlink"/>
                </a:solidFill>
                <a:hlinkClick r:id="rId4"/>
              </a:rPr>
              <a:t>https://www.youtube.com/watch?v=rdVPflECed8&amp;t=175s</a:t>
            </a:r>
            <a:r>
              <a:rPr lang="en-US"/>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35">
                                            <p:txEl>
                                              <p:pRg end="0" st="0"/>
                                            </p:txEl>
                                          </p:spTgt>
                                        </p:tgtEl>
                                        <p:attrNameLst>
                                          <p:attrName>style.visibility</p:attrName>
                                        </p:attrNameLst>
                                      </p:cBhvr>
                                      <p:to>
                                        <p:strVal val="visible"/>
                                      </p:to>
                                    </p:set>
                                    <p:anim calcmode="lin" valueType="num">
                                      <p:cBhvr additive="base">
                                        <p:cTn dur="1250"/>
                                        <p:tgtEl>
                                          <p:spTgt spid="63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35">
                                            <p:txEl>
                                              <p:pRg end="1" st="1"/>
                                            </p:txEl>
                                          </p:spTgt>
                                        </p:tgtEl>
                                        <p:attrNameLst>
                                          <p:attrName>style.visibility</p:attrName>
                                        </p:attrNameLst>
                                      </p:cBhvr>
                                      <p:to>
                                        <p:strVal val="visible"/>
                                      </p:to>
                                    </p:set>
                                    <p:anim calcmode="lin" valueType="num">
                                      <p:cBhvr additive="base">
                                        <p:cTn dur="1250"/>
                                        <p:tgtEl>
                                          <p:spTgt spid="63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35">
                                            <p:txEl>
                                              <p:pRg end="2" st="2"/>
                                            </p:txEl>
                                          </p:spTgt>
                                        </p:tgtEl>
                                        <p:attrNameLst>
                                          <p:attrName>style.visibility</p:attrName>
                                        </p:attrNameLst>
                                      </p:cBhvr>
                                      <p:to>
                                        <p:strVal val="visible"/>
                                      </p:to>
                                    </p:set>
                                    <p:anim calcmode="lin" valueType="num">
                                      <p:cBhvr additive="base">
                                        <p:cTn dur="1250"/>
                                        <p:tgtEl>
                                          <p:spTgt spid="63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35">
                                            <p:txEl>
                                              <p:pRg end="3" st="3"/>
                                            </p:txEl>
                                          </p:spTgt>
                                        </p:tgtEl>
                                        <p:attrNameLst>
                                          <p:attrName>style.visibility</p:attrName>
                                        </p:attrNameLst>
                                      </p:cBhvr>
                                      <p:to>
                                        <p:strVal val="visible"/>
                                      </p:to>
                                    </p:set>
                                    <p:anim calcmode="lin" valueType="num">
                                      <p:cBhvr additive="base">
                                        <p:cTn dur="1250"/>
                                        <p:tgtEl>
                                          <p:spTgt spid="63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descr="Image" id="640" name="Google Shape;640;g3cabba8da83_0_18"/>
          <p:cNvPicPr preferRelativeResize="0"/>
          <p:nvPr>
            <p:ph idx="2" type="pic"/>
          </p:nvPr>
        </p:nvPicPr>
        <p:blipFill rotWithShape="1">
          <a:blip r:embed="rId3">
            <a:alphaModFix/>
          </a:blip>
          <a:srcRect b="0" l="24086" r="12275" t="0"/>
          <a:stretch/>
        </p:blipFill>
        <p:spPr>
          <a:xfrm>
            <a:off x="6247805" y="1821656"/>
            <a:ext cx="3750470" cy="4420196"/>
          </a:xfrm>
          <a:prstGeom prst="rect">
            <a:avLst/>
          </a:prstGeom>
          <a:noFill/>
          <a:ln>
            <a:noFill/>
          </a:ln>
        </p:spPr>
      </p:pic>
      <p:sp>
        <p:nvSpPr>
          <p:cNvPr id="641" name="Google Shape;641;g3cabba8da83_0_18"/>
          <p:cNvSpPr txBox="1"/>
          <p:nvPr>
            <p:ph type="title"/>
          </p:nvPr>
        </p:nvSpPr>
        <p:spPr>
          <a:xfrm>
            <a:off x="838199" y="136525"/>
            <a:ext cx="10515600" cy="78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Privacy</a:t>
            </a:r>
            <a:endParaRPr/>
          </a:p>
        </p:txBody>
      </p:sp>
      <p:sp>
        <p:nvSpPr>
          <p:cNvPr id="642" name="Google Shape;642;g3cabba8da83_0_18"/>
          <p:cNvSpPr txBox="1"/>
          <p:nvPr>
            <p:ph idx="1" type="body"/>
          </p:nvPr>
        </p:nvSpPr>
        <p:spPr>
          <a:xfrm>
            <a:off x="892969" y="1821656"/>
            <a:ext cx="5000700" cy="4420200"/>
          </a:xfrm>
          <a:prstGeom prst="rect">
            <a:avLst/>
          </a:prstGeom>
          <a:noFill/>
          <a:ln>
            <a:noFill/>
          </a:ln>
        </p:spPr>
        <p:txBody>
          <a:bodyPr anchorCtr="0" anchor="t" bIns="45700" lIns="91425" spcFirstLastPara="1" rIns="91425" wrap="square" tIns="45700">
            <a:normAutofit/>
          </a:bodyPr>
          <a:lstStyle/>
          <a:p>
            <a:pPr indent="-239886" lvl="0" marL="241092" rtl="0" algn="l">
              <a:lnSpc>
                <a:spcPct val="90000"/>
              </a:lnSpc>
              <a:spcBef>
                <a:spcPts val="2250"/>
              </a:spcBef>
              <a:spcAft>
                <a:spcPts val="0"/>
              </a:spcAft>
              <a:buSzPts val="1950"/>
              <a:buFont typeface="Calibri"/>
              <a:buChar char="•"/>
            </a:pPr>
            <a:r>
              <a:rPr lang="en-US" sz="1950"/>
              <a:t>Bedrijf dat reclame maakt op één website weet bijna niks over jou</a:t>
            </a:r>
            <a:endParaRPr sz="1950"/>
          </a:p>
          <a:p>
            <a:pPr indent="-239886" lvl="0" marL="241092" rtl="0" algn="l">
              <a:lnSpc>
                <a:spcPct val="90000"/>
              </a:lnSpc>
              <a:spcBef>
                <a:spcPts val="2250"/>
              </a:spcBef>
              <a:spcAft>
                <a:spcPts val="0"/>
              </a:spcAft>
              <a:buSzPts val="1950"/>
              <a:buFont typeface="Calibri"/>
              <a:buChar char="•"/>
            </a:pPr>
            <a:r>
              <a:rPr lang="en-US" sz="1950"/>
              <a:t>Meerdere websites meet al meer</a:t>
            </a:r>
            <a:endParaRPr sz="1950"/>
          </a:p>
          <a:p>
            <a:pPr indent="0" lvl="0" marL="0" rtl="0" algn="l">
              <a:lnSpc>
                <a:spcPct val="90000"/>
              </a:lnSpc>
              <a:spcBef>
                <a:spcPts val="2250"/>
              </a:spcBef>
              <a:spcAft>
                <a:spcPts val="0"/>
              </a:spcAft>
              <a:buNone/>
            </a:pPr>
            <a:r>
              <a:rPr lang="en-US" sz="1950"/>
              <a:t>=&gt; Reclamebureaus: </a:t>
            </a:r>
            <a:r>
              <a:rPr lang="en-US" sz="1950"/>
              <a:t>Koppelen info van verschillende bedrijven aan elkaar en geven elk bedrijf alle info</a:t>
            </a:r>
            <a:endParaRPr sz="195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42">
                                            <p:txEl>
                                              <p:pRg end="0" st="0"/>
                                            </p:txEl>
                                          </p:spTgt>
                                        </p:tgtEl>
                                        <p:attrNameLst>
                                          <p:attrName>style.visibility</p:attrName>
                                        </p:attrNameLst>
                                      </p:cBhvr>
                                      <p:to>
                                        <p:strVal val="visible"/>
                                      </p:to>
                                    </p:set>
                                    <p:anim calcmode="lin" valueType="num">
                                      <p:cBhvr additive="base">
                                        <p:cTn dur="1250"/>
                                        <p:tgtEl>
                                          <p:spTgt spid="64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42">
                                            <p:txEl>
                                              <p:pRg end="1" st="1"/>
                                            </p:txEl>
                                          </p:spTgt>
                                        </p:tgtEl>
                                        <p:attrNameLst>
                                          <p:attrName>style.visibility</p:attrName>
                                        </p:attrNameLst>
                                      </p:cBhvr>
                                      <p:to>
                                        <p:strVal val="visible"/>
                                      </p:to>
                                    </p:set>
                                    <p:anim calcmode="lin" valueType="num">
                                      <p:cBhvr additive="base">
                                        <p:cTn dur="1250"/>
                                        <p:tgtEl>
                                          <p:spTgt spid="64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42">
                                            <p:txEl>
                                              <p:pRg end="2" st="2"/>
                                            </p:txEl>
                                          </p:spTgt>
                                        </p:tgtEl>
                                        <p:attrNameLst>
                                          <p:attrName>style.visibility</p:attrName>
                                        </p:attrNameLst>
                                      </p:cBhvr>
                                      <p:to>
                                        <p:strVal val="visible"/>
                                      </p:to>
                                    </p:set>
                                    <p:anim calcmode="lin" valueType="num">
                                      <p:cBhvr additive="base">
                                        <p:cTn dur="1250"/>
                                        <p:tgtEl>
                                          <p:spTgt spid="64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descr="A computer screen with a lock icon&#10;&#10;AI-generated content may be incorrect." id="649" name="Google Shape;649;p72"/>
          <p:cNvPicPr preferRelativeResize="0"/>
          <p:nvPr/>
        </p:nvPicPr>
        <p:blipFill rotWithShape="1">
          <a:blip r:embed="rId3">
            <a:alphaModFix/>
          </a:blip>
          <a:srcRect b="16533" l="177" r="27041" t="16533"/>
          <a:stretch/>
        </p:blipFill>
        <p:spPr>
          <a:xfrm>
            <a:off x="838199" y="-1"/>
            <a:ext cx="11353801" cy="6858001"/>
          </a:xfrm>
          <a:prstGeom prst="rect">
            <a:avLst/>
          </a:prstGeom>
          <a:noFill/>
          <a:ln>
            <a:noFill/>
          </a:ln>
        </p:spPr>
      </p:pic>
      <p:sp>
        <p:nvSpPr>
          <p:cNvPr id="650" name="Google Shape;650;p72"/>
          <p:cNvSpPr txBox="1"/>
          <p:nvPr>
            <p:ph type="ctrTitle"/>
          </p:nvPr>
        </p:nvSpPr>
        <p:spPr>
          <a:xfrm>
            <a:off x="1524000" y="1915297"/>
            <a:ext cx="9144000" cy="15946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651" name="Google Shape;651;p72"/>
          <p:cNvSpPr txBox="1"/>
          <p:nvPr>
            <p:ph idx="1" type="subTitle"/>
          </p:nvPr>
        </p:nvSpPr>
        <p:spPr>
          <a:xfrm>
            <a:off x="1524000" y="3509963"/>
            <a:ext cx="9144000" cy="17478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en-US" sz="3600">
                <a:solidFill>
                  <a:schemeClr val="lt1"/>
                </a:solidFill>
              </a:rPr>
              <a:t>Praktijk voorbeeld: Certificaten</a:t>
            </a:r>
            <a:endParaRPr/>
          </a:p>
        </p:txBody>
      </p:sp>
      <p:sp>
        <p:nvSpPr>
          <p:cNvPr id="652" name="Google Shape;652;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653" name="Google Shape;653;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654" name="Google Shape;654;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55" name="Google Shape;655;p72"/>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3"/>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a:t>web certificaten</a:t>
            </a:r>
            <a:endParaRPr/>
          </a:p>
        </p:txBody>
      </p:sp>
      <p:sp>
        <p:nvSpPr>
          <p:cNvPr id="661" name="Google Shape;661;p73"/>
          <p:cNvSpPr txBox="1"/>
          <p:nvPr>
            <p:ph idx="1" type="body"/>
          </p:nvPr>
        </p:nvSpPr>
        <p:spPr>
          <a:xfrm>
            <a:off x="1263700" y="1342429"/>
            <a:ext cx="5000700" cy="12525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15000"/>
              </a:lnSpc>
              <a:spcBef>
                <a:spcPts val="0"/>
              </a:spcBef>
              <a:spcAft>
                <a:spcPts val="0"/>
              </a:spcAft>
              <a:buSzPts val="1800"/>
              <a:buFont typeface="Arial"/>
              <a:buChar char="●"/>
            </a:pPr>
            <a:r>
              <a:rPr lang="en-US" sz="1800">
                <a:latin typeface="Arial"/>
                <a:ea typeface="Arial"/>
                <a:cs typeface="Arial"/>
                <a:sym typeface="Arial"/>
              </a:rPr>
              <a:t>Elke HTTPS website heeft een certificaat</a:t>
            </a:r>
            <a:endParaRPr sz="18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US" sz="1800">
                <a:latin typeface="Arial"/>
                <a:ea typeface="Arial"/>
                <a:cs typeface="Arial"/>
                <a:sym typeface="Arial"/>
              </a:rPr>
              <a:t>Waarvoor dient een paspoort?</a:t>
            </a:r>
            <a:endParaRPr sz="1800">
              <a:latin typeface="Arial"/>
              <a:ea typeface="Arial"/>
              <a:cs typeface="Arial"/>
              <a:sym typeface="Arial"/>
            </a:endParaRPr>
          </a:p>
          <a:p>
            <a:pPr indent="0" lvl="0" marL="457200" rtl="0" algn="l">
              <a:lnSpc>
                <a:spcPct val="90000"/>
              </a:lnSpc>
              <a:spcBef>
                <a:spcPts val="0"/>
              </a:spcBef>
              <a:spcAft>
                <a:spcPts val="0"/>
              </a:spcAft>
              <a:buNone/>
            </a:pPr>
            <a:r>
              <a:t/>
            </a:r>
            <a:endParaRPr sz="1800"/>
          </a:p>
          <a:p>
            <a:pPr indent="0" lvl="0" marL="457200" rtl="0" algn="l">
              <a:lnSpc>
                <a:spcPct val="90000"/>
              </a:lnSpc>
              <a:spcBef>
                <a:spcPts val="0"/>
              </a:spcBef>
              <a:spcAft>
                <a:spcPts val="0"/>
              </a:spcAft>
              <a:buNone/>
            </a:pPr>
            <a:r>
              <a:t/>
            </a:r>
            <a:endParaRPr sz="1800"/>
          </a:p>
          <a:p>
            <a:pPr indent="0" lvl="0" marL="457200" rtl="0" algn="l">
              <a:lnSpc>
                <a:spcPct val="90000"/>
              </a:lnSpc>
              <a:spcBef>
                <a:spcPts val="0"/>
              </a:spcBef>
              <a:spcAft>
                <a:spcPts val="0"/>
              </a:spcAft>
              <a:buNone/>
            </a:pPr>
            <a:r>
              <a:t/>
            </a:r>
            <a:endParaRPr sz="1800"/>
          </a:p>
        </p:txBody>
      </p:sp>
      <p:pic>
        <p:nvPicPr>
          <p:cNvPr id="662" name="Google Shape;662;p73"/>
          <p:cNvPicPr preferRelativeResize="0"/>
          <p:nvPr/>
        </p:nvPicPr>
        <p:blipFill>
          <a:blip r:embed="rId3">
            <a:alphaModFix/>
          </a:blip>
          <a:stretch>
            <a:fillRect/>
          </a:stretch>
        </p:blipFill>
        <p:spPr>
          <a:xfrm>
            <a:off x="7415594" y="1095377"/>
            <a:ext cx="3448050" cy="4667250"/>
          </a:xfrm>
          <a:prstGeom prst="rect">
            <a:avLst/>
          </a:prstGeom>
          <a:noFill/>
          <a:ln>
            <a:noFill/>
          </a:ln>
        </p:spPr>
      </p:pic>
      <p:sp>
        <p:nvSpPr>
          <p:cNvPr id="663" name="Google Shape;663;p73"/>
          <p:cNvSpPr txBox="1"/>
          <p:nvPr/>
        </p:nvSpPr>
        <p:spPr>
          <a:xfrm>
            <a:off x="1493100" y="3490775"/>
            <a:ext cx="5138400" cy="2111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Paspoort hoort bij een persoon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Heeft een geldigheidsdatum</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Kan geseind staan als crimineel</a:t>
            </a:r>
            <a:endParaRPr sz="1800">
              <a:solidFill>
                <a:schemeClr val="dk1"/>
              </a:solidFill>
              <a:latin typeface="Calibri"/>
              <a:ea typeface="Calibri"/>
              <a:cs typeface="Calibri"/>
              <a:sym typeface="Calibri"/>
            </a:endParaRPr>
          </a:p>
          <a:p>
            <a:pPr indent="457200" lvl="0" marL="0" rtl="0" algn="l">
              <a:spcBef>
                <a:spcPts val="0"/>
              </a:spcBef>
              <a:spcAft>
                <a:spcPts val="0"/>
              </a:spcAft>
              <a:buNone/>
            </a:pPr>
            <a:r>
              <a:rPr lang="en-US" sz="1800">
                <a:solidFill>
                  <a:schemeClr val="dk1"/>
                </a:solidFill>
                <a:latin typeface="Calibri"/>
                <a:ea typeface="Calibri"/>
                <a:cs typeface="Calibri"/>
                <a:sym typeface="Calibri"/>
              </a:rPr>
              <a:t>→ Wordt gecheckt door de politie/douane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descr="Image" id="668" name="Google Shape;668;p74"/>
          <p:cNvPicPr preferRelativeResize="0"/>
          <p:nvPr>
            <p:ph idx="2" type="pic"/>
          </p:nvPr>
        </p:nvPicPr>
        <p:blipFill rotWithShape="1">
          <a:blip r:embed="rId3">
            <a:alphaModFix/>
          </a:blip>
          <a:srcRect b="0" l="2546" r="2545" t="0"/>
          <a:stretch/>
        </p:blipFill>
        <p:spPr>
          <a:xfrm>
            <a:off x="6247805" y="2555283"/>
            <a:ext cx="3750469" cy="2952942"/>
          </a:xfrm>
          <a:prstGeom prst="rect">
            <a:avLst/>
          </a:prstGeom>
          <a:noFill/>
          <a:ln>
            <a:noFill/>
          </a:ln>
        </p:spPr>
      </p:pic>
      <p:sp>
        <p:nvSpPr>
          <p:cNvPr id="669" name="Google Shape;669;p74"/>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Functie</a:t>
            </a:r>
            <a:endParaRPr/>
          </a:p>
        </p:txBody>
      </p:sp>
      <p:sp>
        <p:nvSpPr>
          <p:cNvPr id="670" name="Google Shape;670;p74"/>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1969"/>
              <a:buChar char="•"/>
            </a:pPr>
            <a:r>
              <a:rPr lang="en-US" sz="1969"/>
              <a:t>Authenticatie</a:t>
            </a:r>
            <a:endParaRPr/>
          </a:p>
          <a:p>
            <a:pPr indent="-241093" lvl="0" marL="241093" rtl="0" algn="l">
              <a:lnSpc>
                <a:spcPct val="90000"/>
              </a:lnSpc>
              <a:spcBef>
                <a:spcPts val="2250"/>
              </a:spcBef>
              <a:spcAft>
                <a:spcPts val="0"/>
              </a:spcAft>
              <a:buClr>
                <a:schemeClr val="dk1"/>
              </a:buClr>
              <a:buSzPts val="1969"/>
              <a:buChar char="•"/>
            </a:pPr>
            <a:r>
              <a:rPr lang="en-US" sz="1969"/>
              <a:t>Versleuteling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Wat is er buitgemaakt?</a:t>
            </a:r>
            <a:endParaRPr/>
          </a:p>
        </p:txBody>
      </p:sp>
      <p:sp>
        <p:nvSpPr>
          <p:cNvPr id="148" name="Google Shape;148;p8"/>
          <p:cNvSpPr txBox="1"/>
          <p:nvPr>
            <p:ph idx="1" type="body"/>
          </p:nvPr>
        </p:nvSpPr>
        <p:spPr>
          <a:xfrm>
            <a:off x="838200" y="1100512"/>
            <a:ext cx="5181600" cy="50764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Have I been powned?</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3"/>
              </a:rPr>
              <a:t>https://haveibeenpwned.com/</a:t>
            </a:r>
            <a:endParaRPr u="sng">
              <a:solidFill>
                <a:schemeClr val="hlink"/>
              </a:solidFill>
              <a:hlinkClick r:id="rId4"/>
            </a:endParaRPr>
          </a:p>
          <a:p>
            <a:pPr indent="-228600" lvl="0" marL="228600" rtl="0" algn="l">
              <a:lnSpc>
                <a:spcPct val="90000"/>
              </a:lnSpc>
              <a:spcBef>
                <a:spcPts val="1000"/>
              </a:spcBef>
              <a:spcAft>
                <a:spcPts val="0"/>
              </a:spcAft>
              <a:buClr>
                <a:schemeClr val="dk1"/>
              </a:buClr>
              <a:buSzPts val="2800"/>
              <a:buChar char="•"/>
            </a:pPr>
            <a:r>
              <a:rPr lang="en-US"/>
              <a:t>Check gerust als je wilt</a:t>
            </a:r>
            <a:endParaRPr/>
          </a:p>
        </p:txBody>
      </p:sp>
      <p:pic>
        <p:nvPicPr>
          <p:cNvPr descr="A blue and white sign with white text&#10;&#10;AI-generated content may be incorrect." id="149" name="Google Shape;149;p8"/>
          <p:cNvPicPr preferRelativeResize="0"/>
          <p:nvPr/>
        </p:nvPicPr>
        <p:blipFill rotWithShape="1">
          <a:blip r:embed="rId5">
            <a:alphaModFix/>
          </a:blip>
          <a:srcRect b="0" l="0" r="0" t="0"/>
          <a:stretch/>
        </p:blipFill>
        <p:spPr>
          <a:xfrm>
            <a:off x="6172200" y="2725481"/>
            <a:ext cx="5181600" cy="1826513"/>
          </a:xfrm>
          <a:prstGeom prst="rect">
            <a:avLst/>
          </a:prstGeom>
          <a:noFill/>
          <a:ln>
            <a:noFill/>
          </a:ln>
        </p:spPr>
      </p:pic>
      <p:sp>
        <p:nvSpPr>
          <p:cNvPr id="150" name="Google Shape;15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151" name="Google Shape;15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152" name="Google Shape;15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5"/>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Authenticatie</a:t>
            </a:r>
            <a:endParaRPr/>
          </a:p>
        </p:txBody>
      </p:sp>
      <p:sp>
        <p:nvSpPr>
          <p:cNvPr id="676" name="Google Shape;676;p75"/>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1969"/>
              <a:buChar char="•"/>
            </a:pPr>
            <a:r>
              <a:rPr lang="en-US" sz="1969"/>
              <a:t>Man in the middle</a:t>
            </a:r>
            <a:endParaRPr/>
          </a:p>
          <a:p>
            <a:pPr indent="-241093" lvl="0" marL="241093" rtl="0" algn="l">
              <a:lnSpc>
                <a:spcPct val="90000"/>
              </a:lnSpc>
              <a:spcBef>
                <a:spcPts val="2250"/>
              </a:spcBef>
              <a:spcAft>
                <a:spcPts val="0"/>
              </a:spcAft>
              <a:buClr>
                <a:schemeClr val="dk1"/>
              </a:buClr>
              <a:buSzPts val="1969"/>
              <a:buChar char="•"/>
            </a:pPr>
            <a:r>
              <a:rPr lang="en-US" sz="1969"/>
              <a:t>Weet je wel zeker dat je met de server van de bank verbinding maakt?</a:t>
            </a:r>
            <a:endParaRPr/>
          </a:p>
          <a:p>
            <a:pPr indent="-241093" lvl="0" marL="241093" rtl="0" algn="l">
              <a:lnSpc>
                <a:spcPct val="90000"/>
              </a:lnSpc>
              <a:spcBef>
                <a:spcPts val="2250"/>
              </a:spcBef>
              <a:spcAft>
                <a:spcPts val="0"/>
              </a:spcAft>
              <a:buClr>
                <a:schemeClr val="dk1"/>
              </a:buClr>
              <a:buSzPts val="1969"/>
              <a:buChar char="•"/>
            </a:pPr>
            <a:r>
              <a:rPr lang="en-US" sz="1969"/>
              <a:t>Een certificaat garandeert dat je verbinding hebt met de server die bij het domein hoort</a:t>
            </a:r>
            <a:endParaRPr/>
          </a:p>
          <a:p>
            <a:pPr indent="-241093" lvl="0" marL="241093" rtl="0" algn="l">
              <a:lnSpc>
                <a:spcPct val="90000"/>
              </a:lnSpc>
              <a:spcBef>
                <a:spcPts val="2250"/>
              </a:spcBef>
              <a:spcAft>
                <a:spcPts val="0"/>
              </a:spcAft>
              <a:buClr>
                <a:schemeClr val="dk1"/>
              </a:buClr>
              <a:buSzPts val="1969"/>
              <a:buChar char="•"/>
            </a:pPr>
            <a:r>
              <a:rPr lang="en-US" sz="1969"/>
              <a:t>Certificaat is dus een soort paspoort voor websites</a:t>
            </a:r>
            <a:endParaRPr/>
          </a:p>
        </p:txBody>
      </p:sp>
      <p:pic>
        <p:nvPicPr>
          <p:cNvPr descr="Image" id="677" name="Google Shape;677;p75"/>
          <p:cNvPicPr preferRelativeResize="0"/>
          <p:nvPr/>
        </p:nvPicPr>
        <p:blipFill rotWithShape="1">
          <a:blip r:embed="rId3">
            <a:alphaModFix/>
          </a:blip>
          <a:srcRect b="7019" l="0" r="0" t="0"/>
          <a:stretch/>
        </p:blipFill>
        <p:spPr>
          <a:xfrm>
            <a:off x="6082675" y="2496371"/>
            <a:ext cx="3625454" cy="2258374"/>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3cabba8da83_2_3"/>
          <p:cNvSpPr txBox="1"/>
          <p:nvPr>
            <p:ph type="title"/>
          </p:nvPr>
        </p:nvSpPr>
        <p:spPr>
          <a:xfrm>
            <a:off x="838199" y="136525"/>
            <a:ext cx="10515600" cy="784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Web certificaten</a:t>
            </a:r>
            <a:endParaRPr/>
          </a:p>
        </p:txBody>
      </p:sp>
      <p:pic>
        <p:nvPicPr>
          <p:cNvPr id="684" name="Google Shape;684;g3cabba8da83_2_3"/>
          <p:cNvPicPr preferRelativeResize="0"/>
          <p:nvPr/>
        </p:nvPicPr>
        <p:blipFill>
          <a:blip r:embed="rId3">
            <a:alphaModFix/>
          </a:blip>
          <a:stretch>
            <a:fillRect/>
          </a:stretch>
        </p:blipFill>
        <p:spPr>
          <a:xfrm>
            <a:off x="1161550" y="1361750"/>
            <a:ext cx="3448050" cy="4667250"/>
          </a:xfrm>
          <a:prstGeom prst="rect">
            <a:avLst/>
          </a:prstGeom>
          <a:noFill/>
          <a:ln>
            <a:noFill/>
          </a:ln>
        </p:spPr>
      </p:pic>
      <p:sp>
        <p:nvSpPr>
          <p:cNvPr id="685" name="Google Shape;685;g3cabba8da83_2_3"/>
          <p:cNvSpPr txBox="1"/>
          <p:nvPr/>
        </p:nvSpPr>
        <p:spPr>
          <a:xfrm>
            <a:off x="5138350" y="1400425"/>
            <a:ext cx="6765300" cy="15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Vervalst paspoort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Bv. Te zien aan watermerken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Hoe kan je aan een website zien of het geen vervalst certificaat is?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g3cabba8da83_2_3"/>
          <p:cNvSpPr txBox="1"/>
          <p:nvPr/>
        </p:nvSpPr>
        <p:spPr>
          <a:xfrm>
            <a:off x="5303100" y="2924425"/>
            <a:ext cx="3727500" cy="9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Uitgevers certificaat controleren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Hoe controleer je die uitgever?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g3cabba8da83_2_3"/>
          <p:cNvSpPr txBox="1"/>
          <p:nvPr/>
        </p:nvSpPr>
        <p:spPr>
          <a:xfrm>
            <a:off x="5622325" y="3985050"/>
            <a:ext cx="4716300" cy="12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Diens uitgevers certificaat controleren</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Hoe controleer je die uitgever</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g3cabba8da83_2_3"/>
          <p:cNvSpPr txBox="1"/>
          <p:nvPr/>
        </p:nvSpPr>
        <p:spPr>
          <a:xfrm>
            <a:off x="5622325" y="5344175"/>
            <a:ext cx="4213800" cy="7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Het houdt op bij enkele stam certificaten die de browser zelf heeft uitgereikt</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pic>
        <p:nvPicPr>
          <p:cNvPr descr="A computer screen with a lock icon&#10;&#10;AI-generated content may be incorrect." id="695" name="Google Shape;695;p78"/>
          <p:cNvPicPr preferRelativeResize="0"/>
          <p:nvPr/>
        </p:nvPicPr>
        <p:blipFill rotWithShape="1">
          <a:blip r:embed="rId3">
            <a:alphaModFix/>
          </a:blip>
          <a:srcRect b="16533" l="177" r="27041" t="16533"/>
          <a:stretch/>
        </p:blipFill>
        <p:spPr>
          <a:xfrm>
            <a:off x="838199" y="-1"/>
            <a:ext cx="11353801" cy="6858001"/>
          </a:xfrm>
          <a:prstGeom prst="rect">
            <a:avLst/>
          </a:prstGeom>
          <a:noFill/>
          <a:ln>
            <a:noFill/>
          </a:ln>
        </p:spPr>
      </p:pic>
      <p:sp>
        <p:nvSpPr>
          <p:cNvPr id="696" name="Google Shape;696;p78"/>
          <p:cNvSpPr txBox="1"/>
          <p:nvPr>
            <p:ph type="ctrTitle"/>
          </p:nvPr>
        </p:nvSpPr>
        <p:spPr>
          <a:xfrm>
            <a:off x="1524000" y="1915297"/>
            <a:ext cx="9144000" cy="15946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en-US">
                <a:solidFill>
                  <a:schemeClr val="lt1"/>
                </a:solidFill>
              </a:rPr>
              <a:t>IT Security</a:t>
            </a:r>
            <a:endParaRPr/>
          </a:p>
        </p:txBody>
      </p:sp>
      <p:sp>
        <p:nvSpPr>
          <p:cNvPr id="697" name="Google Shape;697;p78"/>
          <p:cNvSpPr txBox="1"/>
          <p:nvPr>
            <p:ph idx="1" type="subTitle"/>
          </p:nvPr>
        </p:nvSpPr>
        <p:spPr>
          <a:xfrm>
            <a:off x="1524000" y="3509963"/>
            <a:ext cx="9144000" cy="17478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None/>
            </a:pPr>
            <a:r>
              <a:rPr lang="en-US" sz="3600">
                <a:solidFill>
                  <a:schemeClr val="lt1"/>
                </a:solidFill>
              </a:rPr>
              <a:t>Praktijk voorbeeld: Malware</a:t>
            </a:r>
            <a:endParaRPr/>
          </a:p>
        </p:txBody>
      </p:sp>
      <p:sp>
        <p:nvSpPr>
          <p:cNvPr id="698" name="Google Shape;698;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21-01-2026</a:t>
            </a:r>
            <a:endParaRPr/>
          </a:p>
        </p:txBody>
      </p:sp>
      <p:sp>
        <p:nvSpPr>
          <p:cNvPr id="699" name="Google Shape;699;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700" name="Google Shape;700;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01" name="Google Shape;701;p78"/>
          <p:cNvSpPr txBox="1"/>
          <p:nvPr>
            <p:ph idx="2" type="body"/>
          </p:nvPr>
        </p:nvSpPr>
        <p:spPr>
          <a:xfrm rot="-5400000">
            <a:off x="-2669382" y="2669382"/>
            <a:ext cx="6176963"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t>College 1</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pic>
        <p:nvPicPr>
          <p:cNvPr descr="Image" id="706" name="Google Shape;706;p79"/>
          <p:cNvPicPr preferRelativeResize="0"/>
          <p:nvPr>
            <p:ph idx="2" type="pic"/>
          </p:nvPr>
        </p:nvPicPr>
        <p:blipFill rotWithShape="1">
          <a:blip r:embed="rId3">
            <a:alphaModFix/>
          </a:blip>
          <a:srcRect b="0" l="273" r="51268" t="0"/>
          <a:stretch/>
        </p:blipFill>
        <p:spPr>
          <a:xfrm>
            <a:off x="6247805" y="1821656"/>
            <a:ext cx="3750469" cy="4420195"/>
          </a:xfrm>
          <a:prstGeom prst="rect">
            <a:avLst/>
          </a:prstGeom>
          <a:noFill/>
          <a:ln>
            <a:noFill/>
          </a:ln>
        </p:spPr>
      </p:pic>
      <p:sp>
        <p:nvSpPr>
          <p:cNvPr id="707" name="Google Shape;707;p79"/>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Malware</a:t>
            </a:r>
            <a:endParaRPr/>
          </a:p>
        </p:txBody>
      </p:sp>
      <p:sp>
        <p:nvSpPr>
          <p:cNvPr id="708" name="Google Shape;708;p79"/>
          <p:cNvSpPr txBox="1"/>
          <p:nvPr>
            <p:ph idx="1" type="body"/>
          </p:nvPr>
        </p:nvSpPr>
        <p:spPr>
          <a:xfrm>
            <a:off x="892969" y="1821656"/>
            <a:ext cx="5000625" cy="4420195"/>
          </a:xfrm>
          <a:prstGeom prst="rect">
            <a:avLst/>
          </a:prstGeom>
          <a:noFill/>
          <a:ln>
            <a:noFill/>
          </a:ln>
        </p:spPr>
        <p:txBody>
          <a:bodyPr anchorCtr="0" anchor="t" bIns="45700" lIns="91425" spcFirstLastPara="1" rIns="91425" wrap="square" tIns="45700">
            <a:normAutofit/>
          </a:bodyPr>
          <a:lstStyle/>
          <a:p>
            <a:pPr indent="-241092" lvl="0" marL="241092" rtl="0" algn="l">
              <a:lnSpc>
                <a:spcPct val="90000"/>
              </a:lnSpc>
              <a:spcBef>
                <a:spcPts val="0"/>
              </a:spcBef>
              <a:spcAft>
                <a:spcPts val="0"/>
              </a:spcAft>
              <a:buClr>
                <a:schemeClr val="dk1"/>
              </a:buClr>
              <a:buSzPts val="1969"/>
              <a:buChar char="•"/>
            </a:pPr>
            <a:r>
              <a:rPr lang="en-US" sz="1969"/>
              <a:t>Virus heeft mens nodig om te verspreiden</a:t>
            </a:r>
            <a:endParaRPr/>
          </a:p>
          <a:p>
            <a:pPr indent="-241093" lvl="0" marL="241093" rtl="0" algn="l">
              <a:lnSpc>
                <a:spcPct val="90000"/>
              </a:lnSpc>
              <a:spcBef>
                <a:spcPts val="2250"/>
              </a:spcBef>
              <a:spcAft>
                <a:spcPts val="0"/>
              </a:spcAft>
              <a:buClr>
                <a:schemeClr val="dk1"/>
              </a:buClr>
              <a:buSzPts val="1969"/>
              <a:buChar char="•"/>
            </a:pPr>
            <a:r>
              <a:rPr lang="en-US" sz="1969"/>
              <a:t>Worm verspreidt zich zonder tussenkomst van mens</a:t>
            </a:r>
            <a:endParaRPr/>
          </a:p>
          <a:p>
            <a:pPr indent="-241093" lvl="0" marL="241093" rtl="0" algn="l">
              <a:lnSpc>
                <a:spcPct val="90000"/>
              </a:lnSpc>
              <a:spcBef>
                <a:spcPts val="2250"/>
              </a:spcBef>
              <a:spcAft>
                <a:spcPts val="0"/>
              </a:spcAft>
              <a:buClr>
                <a:schemeClr val="dk1"/>
              </a:buClr>
              <a:buSzPts val="1969"/>
              <a:buChar char="•"/>
            </a:pPr>
            <a:r>
              <a:rPr lang="en-US" sz="1969"/>
              <a:t>Trojaans paard lijkt iets onschuldigs, maar is malware</a:t>
            </a:r>
            <a:endParaRPr/>
          </a:p>
          <a:p>
            <a:pPr indent="-241093" lvl="0" marL="241093" rtl="0" algn="l">
              <a:lnSpc>
                <a:spcPct val="90000"/>
              </a:lnSpc>
              <a:spcBef>
                <a:spcPts val="2250"/>
              </a:spcBef>
              <a:spcAft>
                <a:spcPts val="0"/>
              </a:spcAft>
              <a:buClr>
                <a:schemeClr val="dk1"/>
              </a:buClr>
              <a:buSzPts val="1969"/>
              <a:buChar char="•"/>
            </a:pPr>
            <a:r>
              <a:rPr lang="en-US" sz="1969"/>
              <a:t>Ransomware brengt schade aan (bijv. encryptie van bestanden) en vraagt losgeld om het weer op te lossen.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838199" y="136525"/>
            <a:ext cx="10515600" cy="784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54C69"/>
              </a:buClr>
              <a:buSzPts val="4400"/>
              <a:buFont typeface="Calibri"/>
              <a:buNone/>
            </a:pPr>
            <a:r>
              <a:rPr lang="en-US" sz="4400">
                <a:solidFill>
                  <a:srgbClr val="454C69"/>
                </a:solidFill>
                <a:latin typeface="Calibri"/>
                <a:ea typeface="Calibri"/>
                <a:cs typeface="Calibri"/>
                <a:sym typeface="Calibri"/>
              </a:rPr>
              <a:t>Wachtwoord kraken</a:t>
            </a:r>
            <a:endParaRPr/>
          </a:p>
        </p:txBody>
      </p:sp>
      <p:sp>
        <p:nvSpPr>
          <p:cNvPr id="158" name="Google Shape;158;p9"/>
          <p:cNvSpPr txBox="1"/>
          <p:nvPr>
            <p:ph idx="1" type="body"/>
          </p:nvPr>
        </p:nvSpPr>
        <p:spPr>
          <a:xfrm>
            <a:off x="2193727" y="1821656"/>
            <a:ext cx="7804547" cy="4420195"/>
          </a:xfrm>
          <a:prstGeom prst="rect">
            <a:avLst/>
          </a:prstGeom>
          <a:noFill/>
          <a:ln>
            <a:noFill/>
          </a:ln>
        </p:spPr>
        <p:txBody>
          <a:bodyPr anchorCtr="0" anchor="t" bIns="45700" lIns="91425" spcFirstLastPara="1" rIns="91425" wrap="square" tIns="45700">
            <a:normAutofit/>
          </a:bodyPr>
          <a:lstStyle/>
          <a:p>
            <a:pPr indent="-241093" lvl="0" marL="241093" rtl="0" algn="l">
              <a:lnSpc>
                <a:spcPct val="90000"/>
              </a:lnSpc>
              <a:spcBef>
                <a:spcPts val="0"/>
              </a:spcBef>
              <a:spcAft>
                <a:spcPts val="0"/>
              </a:spcAft>
              <a:buClr>
                <a:schemeClr val="dk1"/>
              </a:buClr>
              <a:buSzPts val="1969"/>
              <a:buChar char="•"/>
            </a:pPr>
            <a:r>
              <a:rPr lang="en-US" sz="1969"/>
              <a:t>Verschillende manieren:</a:t>
            </a:r>
            <a:endParaRPr/>
          </a:p>
          <a:p>
            <a:pPr indent="-241093" lvl="1" marL="482186" rtl="0" algn="l">
              <a:lnSpc>
                <a:spcPct val="90000"/>
              </a:lnSpc>
              <a:spcBef>
                <a:spcPts val="2250"/>
              </a:spcBef>
              <a:spcAft>
                <a:spcPts val="0"/>
              </a:spcAft>
              <a:buClr>
                <a:schemeClr val="dk1"/>
              </a:buClr>
              <a:buSzPts val="1969"/>
              <a:buChar char="•"/>
            </a:pPr>
            <a:r>
              <a:rPr lang="en-US" sz="1969"/>
              <a:t>Brute force: één voor één alle mogelijkheden uitproberen</a:t>
            </a:r>
            <a:endParaRPr/>
          </a:p>
          <a:p>
            <a:pPr indent="-241093" lvl="1" marL="482186" rtl="0" algn="l">
              <a:lnSpc>
                <a:spcPct val="90000"/>
              </a:lnSpc>
              <a:spcBef>
                <a:spcPts val="2250"/>
              </a:spcBef>
              <a:spcAft>
                <a:spcPts val="0"/>
              </a:spcAft>
              <a:buClr>
                <a:schemeClr val="dk1"/>
              </a:buClr>
              <a:buSzPts val="1969"/>
              <a:buChar char="•"/>
            </a:pPr>
            <a:r>
              <a:rPr lang="en-US" sz="1969"/>
              <a:t>Dictionary attack: één voor één een lijst van meest gebruikte wachtwoorden uitproberen. (Met daarbij de mogelijkheid om combinaties / variaties mee te nemen, zoals ‘password’ en ‘p@ssw0rd’.</a:t>
            </a:r>
            <a:br>
              <a:rPr lang="en-US" sz="1969"/>
            </a:br>
            <a:r>
              <a:rPr lang="en-US" sz="1969"/>
              <a:t>Bij gerichte aanval op een persoon: probeer gegevens te achterhalen, zoals geboortedata en namen van geliefden etc. Om zo een persoonlijke woordenboek samen te stellen.</a:t>
            </a:r>
            <a:endParaRPr/>
          </a:p>
          <a:p>
            <a:pPr indent="-241093" lvl="1" marL="482186" rtl="0" algn="l">
              <a:lnSpc>
                <a:spcPct val="90000"/>
              </a:lnSpc>
              <a:spcBef>
                <a:spcPts val="2250"/>
              </a:spcBef>
              <a:spcAft>
                <a:spcPts val="0"/>
              </a:spcAft>
              <a:buClr>
                <a:schemeClr val="dk1"/>
              </a:buClr>
              <a:buSzPts val="1969"/>
              <a:buChar char="•"/>
            </a:pPr>
            <a:r>
              <a:rPr lang="en-US" sz="1969"/>
              <a:t>Of: social engineering / pretexting -&gt; contact met iemand leggen en informatie proberen te ontfutselen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2017-08-27T11:36:23Z</dcterms:created>
  <dc:creator>Sander van Geest</dc:creator>
</cp:coreProperties>
</file>