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849C6C-F6D3-8841-81C3-080B21B4B652}" v="31" dt="2026-09-10T21:23:30.3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27"/>
    <p:restoredTop sz="94646"/>
  </p:normalViewPr>
  <p:slideViewPr>
    <p:cSldViewPr snapToGrid="0">
      <p:cViewPr varScale="1">
        <p:scale>
          <a:sx n="108" d="100"/>
          <a:sy n="108" d="100"/>
        </p:scale>
        <p:origin x="5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8B9E95-632B-BA4F-268A-4822E0373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FD9EDAE-FA1F-6F02-601A-182744DF7F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31F6A8D-F119-3DC2-7AD2-A005B90B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5C385-BE4A-5D48-B58C-4821B4455ABA}" type="datetimeFigureOut">
              <a:rPr lang="nl-NL" smtClean="0"/>
              <a:t>21-09-2026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B508522-155E-F0FB-DC35-2248EAD7F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A4E413F-8B1B-1863-0F6E-8C21BDBA4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E70D-6DD0-C947-9C25-492EF5237F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0262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625461-7B77-09F6-A495-5916E23AD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00BBB3-7B43-FF85-9518-C860F8060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3AB0025-5839-F2BB-4380-472AEF9D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5C385-BE4A-5D48-B58C-4821B4455ABA}" type="datetimeFigureOut">
              <a:rPr lang="nl-NL" smtClean="0"/>
              <a:t>21-09-2026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CE91E48-D5F3-6566-B29A-F8E286AE1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B01EBE1-B6D8-A997-8169-994C5695A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E70D-6DD0-C947-9C25-492EF5237F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3890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FBC39F-F85C-9BEB-C329-89965982E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C7CDE6E-5EAB-DC81-6AB5-1FD8E4855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443D00F-F45C-78A8-DF5F-ED3524B3F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5C385-BE4A-5D48-B58C-4821B4455ABA}" type="datetimeFigureOut">
              <a:rPr lang="nl-NL" smtClean="0"/>
              <a:t>21-09-2026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55E6BA4-600C-7426-874B-13B754E85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EF1EBDB-11BF-4756-5644-8B4E3A612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E70D-6DD0-C947-9C25-492EF5237F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1193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4F571D-16BF-B747-94D4-0154E4231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4ABBDF8-9908-868D-596F-E04D07E9B9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B939EEA-4EAF-4D0C-DEBB-8C5FC89E46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45FE386-95A0-E778-7B47-CDE4F673F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5C385-BE4A-5D48-B58C-4821B4455ABA}" type="datetimeFigureOut">
              <a:rPr lang="nl-NL" smtClean="0"/>
              <a:t>21-09-2026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10E8A3E-4D82-B703-F9DD-213BCD3C4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5DDC980-3CB8-83E9-685D-6D59B6C37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E70D-6DD0-C947-9C25-492EF5237F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1561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0D8144-0C09-ECBD-D245-8EE42F01E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78C444B-E53F-024C-3E62-239483A34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E9045A6-1B0F-BEB7-C7AB-DD4F321D96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5BFECC2-823F-046A-36C2-CB7BFC113E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D21598E-99AE-F269-EBD9-6EA66D4CE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37B4E67-C2E0-0903-633A-06BD49230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5C385-BE4A-5D48-B58C-4821B4455ABA}" type="datetimeFigureOut">
              <a:rPr lang="nl-NL" smtClean="0"/>
              <a:t>21-09-2026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B421557-8828-C6E4-1465-E8F791AC7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4172D9F-64B5-85EC-497F-302A64737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E70D-6DD0-C947-9C25-492EF5237F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6331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CC23BE-9CBF-F212-CC91-870C5530E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A2E27EE-EAB3-E81C-201A-D13F10144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5C385-BE4A-5D48-B58C-4821B4455ABA}" type="datetimeFigureOut">
              <a:rPr lang="nl-NL" smtClean="0"/>
              <a:t>21-09-2026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6E9507A-B815-1708-1B70-02D6DD9D3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7E22091-7819-5B0C-E28A-022035077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E70D-6DD0-C947-9C25-492EF5237F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6737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3F8383E-3A7D-348A-7D6C-C2231A386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5C385-BE4A-5D48-B58C-4821B4455ABA}" type="datetimeFigureOut">
              <a:rPr lang="nl-NL" smtClean="0"/>
              <a:t>21-09-2026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0E65C0D-72F1-44C8-21E0-E9C435D70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0E60112-A136-F24F-24D8-685C0A5EE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E70D-6DD0-C947-9C25-492EF5237F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3778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FC299C-3AA6-688C-492A-CF10C8E44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D5FCD7C-7AB5-0658-5C15-36F80D5AE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C817256-4F32-6DE4-ECF8-AE91A4252C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41251EF-7203-8D07-BFDB-E2014A553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5C385-BE4A-5D48-B58C-4821B4455ABA}" type="datetimeFigureOut">
              <a:rPr lang="nl-NL" smtClean="0"/>
              <a:t>21-09-2026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797C989-44C0-E6F4-016C-A609E6C8A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9F6B09D-F99A-BBB9-CEB5-5F47F632E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E70D-6DD0-C947-9C25-492EF5237F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7947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D7CA2D-0070-0985-1AE1-3E1773E67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5CEA82E-8667-C234-9499-35315CF49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356A437-BE0A-DED2-34E0-57F3162123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D036376-8CF7-0F7F-42FD-F490BC8E8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5C385-BE4A-5D48-B58C-4821B4455ABA}" type="datetimeFigureOut">
              <a:rPr lang="nl-NL" smtClean="0"/>
              <a:t>21-09-2026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9BB1C8E-B337-060C-046A-E98EE152D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777E8C4-860E-D33E-53AF-0A8F34A8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E70D-6DD0-C947-9C25-492EF5237F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9901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C3BBC7-4ABF-FAEC-510B-59E5C05A1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192E150-6C3C-0335-504A-839038D394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9AFF906-75AB-7D19-1881-64759DF30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5C385-BE4A-5D48-B58C-4821B4455ABA}" type="datetimeFigureOut">
              <a:rPr lang="nl-NL" smtClean="0"/>
              <a:t>21-09-2026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4F90D11-5BE8-5E51-D598-BBA72782B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DA07630-047C-F9C9-3818-9DF89B284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E70D-6DD0-C947-9C25-492EF5237F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7443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8F69C83-0765-65E6-185C-C36842A486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21D10CE-981F-5E30-77B7-A891F47C6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8DF3A08-220A-BC2A-0D72-B6CB21871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5C385-BE4A-5D48-B58C-4821B4455ABA}" type="datetimeFigureOut">
              <a:rPr lang="nl-NL" smtClean="0"/>
              <a:t>21-09-2026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D578CCF-6699-C92F-7674-2D27CC2D5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98FF6E7-A340-B548-F00E-645512542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E70D-6DD0-C947-9C25-492EF5237F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1598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C6993E0-C426-791D-77BC-9BB4AF470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621EFF9-866E-53D9-9802-BAD89C42E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A2FD182-F3E0-4719-3FE9-79BC63F81E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A5C385-BE4A-5D48-B58C-4821B4455ABA}" type="datetimeFigureOut">
              <a:rPr lang="nl-NL" smtClean="0"/>
              <a:t>21-09-2026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385BCA5-1743-C2D9-7232-0B52783CCC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520DB6F-E073-F9DE-9B81-DC1CF00DB7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92E70D-6DD0-C947-9C25-492EF5237F4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3862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C7AE5F-F78F-90D7-8FA0-532CE925BA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Arduino les 1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5E94FF4-B56E-331E-B463-7B5A5D0AB0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err="1"/>
              <a:t>Mnr</a:t>
            </a:r>
            <a:r>
              <a:rPr lang="nl-NL" dirty="0"/>
              <a:t>. Segers</a:t>
            </a:r>
          </a:p>
        </p:txBody>
      </p:sp>
    </p:spTree>
    <p:extLst>
      <p:ext uri="{BB962C8B-B14F-4D97-AF65-F5344CB8AC3E}">
        <p14:creationId xmlns:p14="http://schemas.microsoft.com/office/powerpoint/2010/main" val="3734084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9F3DFF-EE55-4992-302A-F5C41DA75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is een microcontroller?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C91B617F-7ED2-5D60-0911-84D2AAD354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2020614"/>
            <a:ext cx="1560786" cy="1560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028" name="Picture 4" descr="Arduino Nano - Geeetech Wiki">
            <a:extLst>
              <a:ext uri="{FF2B5EF4-FFF2-40B4-BE49-F238E27FC236}">
                <a16:creationId xmlns:a16="http://schemas.microsoft.com/office/drawing/2014/main" id="{19915D3E-63FE-B1F0-7AAB-2D7A9B6053B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794" y="3787666"/>
            <a:ext cx="30480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33ED7A2F-FE6D-7BAA-1FEA-B477190EC0F9}"/>
              </a:ext>
            </a:extLst>
          </p:cNvPr>
          <p:cNvSpPr txBox="1"/>
          <p:nvPr/>
        </p:nvSpPr>
        <p:spPr>
          <a:xfrm>
            <a:off x="1100958" y="1486557"/>
            <a:ext cx="103658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Arduino (Merk) Nano (Type)</a:t>
            </a:r>
          </a:p>
          <a:p>
            <a:r>
              <a:rPr lang="nl-NL" dirty="0"/>
              <a:t>=&gt; Microcontroller</a:t>
            </a:r>
          </a:p>
          <a:p>
            <a:r>
              <a:rPr lang="nl-NL" dirty="0"/>
              <a:t>	* Soort computer maar met alles op 1 chip</a:t>
            </a:r>
          </a:p>
          <a:p>
            <a:r>
              <a:rPr lang="nl-NL" dirty="0"/>
              <a:t>	Verschillen:</a:t>
            </a:r>
          </a:p>
          <a:p>
            <a:r>
              <a:rPr lang="nl-NL" dirty="0"/>
              <a:t>		* Computer heeft losse onderdelen (processor, geheugen, …)</a:t>
            </a:r>
          </a:p>
          <a:p>
            <a:r>
              <a:rPr lang="nl-NL" dirty="0"/>
              <a:t>		* Computer kan veel, Arduino leest sensoren waarden en stuurt actuatoren aan.</a:t>
            </a:r>
          </a:p>
        </p:txBody>
      </p:sp>
      <p:pic>
        <p:nvPicPr>
          <p:cNvPr id="1030" name="Picture 6" descr="Arduino Uno WiFi Microcontroller rev2">
            <a:extLst>
              <a:ext uri="{FF2B5EF4-FFF2-40B4-BE49-F238E27FC236}">
                <a16:creationId xmlns:a16="http://schemas.microsoft.com/office/drawing/2014/main" id="{B0D300C5-3E51-D23B-A155-76F36D34E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29000"/>
            <a:ext cx="3227656" cy="322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163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A31CEB-FA6C-1297-16E1-1C492E45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is een </a:t>
            </a:r>
            <a:r>
              <a:rPr lang="nl-NL" dirty="0" err="1"/>
              <a:t>breadboard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BED754-53F7-856F-6CAD-171085A48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32400" cy="4351338"/>
          </a:xfrm>
        </p:spPr>
        <p:txBody>
          <a:bodyPr/>
          <a:lstStyle/>
          <a:p>
            <a:r>
              <a:rPr lang="nl-NL" dirty="0"/>
              <a:t>Normaal soldeer je alle onderdelen vast</a:t>
            </a:r>
          </a:p>
          <a:p>
            <a:r>
              <a:rPr lang="nl-NL" dirty="0"/>
              <a:t>Met </a:t>
            </a:r>
            <a:r>
              <a:rPr lang="nl-NL" dirty="0" err="1"/>
              <a:t>breadboard</a:t>
            </a:r>
            <a:r>
              <a:rPr lang="nl-NL" dirty="0"/>
              <a:t> kan je testen zonder te solderen</a:t>
            </a:r>
          </a:p>
          <a:p>
            <a:endParaRPr lang="nl-NL" dirty="0"/>
          </a:p>
          <a:p>
            <a:r>
              <a:rPr lang="nl-NL" dirty="0"/>
              <a:t>Verticale connectie (met middenlijn die onderbreekt)</a:t>
            </a:r>
          </a:p>
          <a:p>
            <a:r>
              <a:rPr lang="nl-NL" dirty="0"/>
              <a:t>Stroom verspreiding op buitenkant </a:t>
            </a:r>
          </a:p>
        </p:txBody>
      </p:sp>
      <p:pic>
        <p:nvPicPr>
          <p:cNvPr id="2050" name="Picture 2" descr="How to Use Breadboards - Tutorial Australia">
            <a:extLst>
              <a:ext uri="{FF2B5EF4-FFF2-40B4-BE49-F238E27FC236}">
                <a16:creationId xmlns:a16="http://schemas.microsoft.com/office/drawing/2014/main" id="{FFC1BC3B-51CB-B284-F68D-E1C07D5F6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731" y="2264459"/>
            <a:ext cx="52324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316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9A97FC-DED3-8B26-C68E-9C06E9FC9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Sensor en actuator + digitaal of analoog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549B557-EB21-F6F5-B274-8AA94224A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Sensor: Via de sensor krijg je data binnen (input) bv. knop</a:t>
            </a:r>
          </a:p>
          <a:p>
            <a:r>
              <a:rPr lang="nl-NL" dirty="0"/>
              <a:t>Actuator: Via actuator verander je iets (output) bv. led</a:t>
            </a:r>
          </a:p>
          <a:p>
            <a:endParaRPr lang="nl-NL" dirty="0"/>
          </a:p>
          <a:p>
            <a:r>
              <a:rPr lang="nl-NL" dirty="0"/>
              <a:t>Digitale input: Signaal dat 0/LOW is of 1/HIGH bv. knop</a:t>
            </a:r>
          </a:p>
          <a:p>
            <a:r>
              <a:rPr lang="nl-NL" dirty="0"/>
              <a:t>Analoge input: Signaal dat tussen 0 en 1023 zit bv. draaiknop</a:t>
            </a:r>
          </a:p>
          <a:p>
            <a:endParaRPr lang="nl-NL" dirty="0"/>
          </a:p>
          <a:p>
            <a:r>
              <a:rPr lang="nl-NL" dirty="0"/>
              <a:t>Digitale output: Signaal dat 0/LOW is of 1/HIGH bv. led</a:t>
            </a:r>
          </a:p>
        </p:txBody>
      </p:sp>
    </p:spTree>
    <p:extLst>
      <p:ext uri="{BB962C8B-B14F-4D97-AF65-F5344CB8AC3E}">
        <p14:creationId xmlns:p14="http://schemas.microsoft.com/office/powerpoint/2010/main" val="3125539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9F0240-D7B7-0FE8-B3AC-D073D463E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lossen we gebrek aan analoge output op?</a:t>
            </a:r>
          </a:p>
        </p:txBody>
      </p:sp>
      <p:pic>
        <p:nvPicPr>
          <p:cNvPr id="3074" name="Picture 2" descr="Basics of PWM (Pulse Width Modulation) | Arduino Documentation">
            <a:extLst>
              <a:ext uri="{FF2B5EF4-FFF2-40B4-BE49-F238E27FC236}">
                <a16:creationId xmlns:a16="http://schemas.microsoft.com/office/drawing/2014/main" id="{164C5855-A45B-298C-5117-127B119F8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827" y="1825625"/>
            <a:ext cx="3658679" cy="3997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79D02657-9A3A-A571-FFA8-8FE7B6418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583621" cy="45121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 err="1"/>
              <a:t>Pulse</a:t>
            </a:r>
            <a:r>
              <a:rPr lang="nl-NL" dirty="0"/>
              <a:t> </a:t>
            </a:r>
            <a:r>
              <a:rPr lang="nl-NL" dirty="0" err="1"/>
              <a:t>Width</a:t>
            </a:r>
            <a:r>
              <a:rPr lang="nl-NL" dirty="0"/>
              <a:t> </a:t>
            </a:r>
            <a:r>
              <a:rPr lang="nl-NL" dirty="0" err="1"/>
              <a:t>Modulation</a:t>
            </a:r>
            <a:r>
              <a:rPr lang="nl-NL" dirty="0"/>
              <a:t> (PWM):</a:t>
            </a:r>
          </a:p>
          <a:p>
            <a:r>
              <a:rPr lang="nl-NL" dirty="0"/>
              <a:t>Wissel heel snel tussen LOW en   HIGH</a:t>
            </a:r>
          </a:p>
          <a:p>
            <a:r>
              <a:rPr lang="nl-NL" dirty="0"/>
              <a:t>Computer kan sneller wisselen dan led aan of uit kan gaan. Daardoor lijkt hij te faden.</a:t>
            </a:r>
          </a:p>
          <a:p>
            <a:r>
              <a:rPr lang="nl-NL" dirty="0" err="1"/>
              <a:t>Duty</a:t>
            </a:r>
            <a:r>
              <a:rPr lang="nl-NL" dirty="0"/>
              <a:t> </a:t>
            </a:r>
            <a:r>
              <a:rPr lang="nl-NL" dirty="0" err="1"/>
              <a:t>Cyle</a:t>
            </a:r>
            <a:r>
              <a:rPr lang="nl-NL" dirty="0"/>
              <a:t>: Hoe veel procent van de tijd het signaal high is</a:t>
            </a:r>
          </a:p>
          <a:p>
            <a:r>
              <a:rPr lang="nl-NL" dirty="0"/>
              <a:t>Enkel volgende poorten: 3, 5, 6, 9, 10 en 11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84828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1552A7-D4E6-CE2E-4F9A-1E2790141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Arduino code: Variabelen</a:t>
            </a:r>
          </a:p>
        </p:txBody>
      </p:sp>
      <p:pic>
        <p:nvPicPr>
          <p:cNvPr id="9" name="Tijdelijke aanduiding voor inhoud 8" descr="Afbeelding met tekst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91B6BBD2-F006-7D3F-D07E-D563CB7467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655" y="1730881"/>
            <a:ext cx="4746059" cy="4351338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629DF729-61F9-6F1A-3CE4-79A7C2F5CB80}"/>
              </a:ext>
            </a:extLst>
          </p:cNvPr>
          <p:cNvSpPr txBox="1">
            <a:spLocks/>
          </p:cNvSpPr>
          <p:nvPr/>
        </p:nvSpPr>
        <p:spPr>
          <a:xfrm>
            <a:off x="5234152" y="1610300"/>
            <a:ext cx="6800194" cy="4512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dirty="0"/>
              <a:t>In </a:t>
            </a:r>
            <a:r>
              <a:rPr lang="nl-NL" dirty="0" err="1"/>
              <a:t>JavaScript</a:t>
            </a:r>
            <a:r>
              <a:rPr lang="nl-NL" dirty="0"/>
              <a:t> was elke variabele</a:t>
            </a:r>
          </a:p>
          <a:p>
            <a:pPr marL="0" indent="0">
              <a:buNone/>
            </a:pPr>
            <a:r>
              <a:rPr lang="nl-NL" dirty="0"/>
              <a:t>var naam = waarde;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In C++ (Arduino) zijn er soorten variabelen:</a:t>
            </a:r>
          </a:p>
          <a:p>
            <a:r>
              <a:rPr lang="nl-NL" dirty="0"/>
              <a:t>int: geheel getal</a:t>
            </a:r>
          </a:p>
          <a:p>
            <a:r>
              <a:rPr lang="nl-NL" dirty="0" err="1"/>
              <a:t>float</a:t>
            </a:r>
            <a:r>
              <a:rPr lang="nl-NL" dirty="0"/>
              <a:t>: komma getallen</a:t>
            </a:r>
          </a:p>
          <a:p>
            <a:r>
              <a:rPr lang="nl-NL" dirty="0" err="1"/>
              <a:t>bool</a:t>
            </a:r>
            <a:r>
              <a:rPr lang="nl-NL" dirty="0"/>
              <a:t>: </a:t>
            </a:r>
            <a:r>
              <a:rPr lang="nl-NL" dirty="0" err="1"/>
              <a:t>true</a:t>
            </a:r>
            <a:r>
              <a:rPr lang="nl-NL" dirty="0"/>
              <a:t> of </a:t>
            </a:r>
            <a:r>
              <a:rPr lang="nl-NL" dirty="0" err="1"/>
              <a:t>false</a:t>
            </a:r>
            <a:r>
              <a:rPr lang="nl-NL" dirty="0"/>
              <a:t> (enige mogelijkheden)</a:t>
            </a:r>
          </a:p>
          <a:p>
            <a:r>
              <a:rPr lang="nl-NL" dirty="0"/>
              <a:t>string: stukje tekst</a:t>
            </a:r>
          </a:p>
        </p:txBody>
      </p:sp>
    </p:spTree>
    <p:extLst>
      <p:ext uri="{BB962C8B-B14F-4D97-AF65-F5344CB8AC3E}">
        <p14:creationId xmlns:p14="http://schemas.microsoft.com/office/powerpoint/2010/main" val="1120685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392D6-F6DE-ADE8-FE58-11E289AB5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013376-886D-74CB-CEFF-7FFDB4C3F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Arduino code: Setup</a:t>
            </a:r>
          </a:p>
        </p:txBody>
      </p:sp>
      <p:pic>
        <p:nvPicPr>
          <p:cNvPr id="9" name="Tijdelijke aanduiding voor inhoud 8" descr="Afbeelding met tekst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8742D8BB-4BBA-C09A-8968-01BF6CC326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655" y="1730881"/>
            <a:ext cx="4746059" cy="4351338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40E41611-7D4D-F1EE-EB36-126B95E987F9}"/>
              </a:ext>
            </a:extLst>
          </p:cNvPr>
          <p:cNvSpPr txBox="1">
            <a:spLocks/>
          </p:cNvSpPr>
          <p:nvPr/>
        </p:nvSpPr>
        <p:spPr>
          <a:xfrm>
            <a:off x="5234152" y="1610300"/>
            <a:ext cx="6800194" cy="4512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dirty="0"/>
              <a:t>Setup functie:</a:t>
            </a:r>
          </a:p>
          <a:p>
            <a:r>
              <a:rPr lang="nl-NL" dirty="0"/>
              <a:t>Wordt eenmaal uitgevoerd</a:t>
            </a:r>
          </a:p>
          <a:p>
            <a:r>
              <a:rPr lang="nl-NL" dirty="0"/>
              <a:t>Gemaakt om alle </a:t>
            </a:r>
            <a:r>
              <a:rPr lang="nl-NL" dirty="0" err="1"/>
              <a:t>pins</a:t>
            </a:r>
            <a:r>
              <a:rPr lang="nl-NL" dirty="0"/>
              <a:t> juist in te stellen</a:t>
            </a:r>
          </a:p>
          <a:p>
            <a:pPr lvl="1"/>
            <a:r>
              <a:rPr lang="nl-NL" dirty="0" err="1"/>
              <a:t>pinMode</a:t>
            </a:r>
            <a:r>
              <a:rPr lang="nl-NL" dirty="0"/>
              <a:t>(poortnummer, INPUT of OUTPUT)</a:t>
            </a:r>
          </a:p>
          <a:p>
            <a:pPr lvl="1"/>
            <a:r>
              <a:rPr lang="nl-NL" dirty="0"/>
              <a:t>Al een start waarde in te stellen</a:t>
            </a:r>
          </a:p>
          <a:p>
            <a:pPr lvl="2"/>
            <a:r>
              <a:rPr lang="nl-NL" dirty="0"/>
              <a:t>bv. een led al aanzetten voordat het programma begint</a:t>
            </a:r>
          </a:p>
        </p:txBody>
      </p:sp>
    </p:spTree>
    <p:extLst>
      <p:ext uri="{BB962C8B-B14F-4D97-AF65-F5344CB8AC3E}">
        <p14:creationId xmlns:p14="http://schemas.microsoft.com/office/powerpoint/2010/main" val="2518065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D1ADC-FB6A-BCD0-4931-F8A80D9FA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6146A-485B-8941-41B8-F51CEE67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Arduino code: Loop</a:t>
            </a:r>
          </a:p>
        </p:txBody>
      </p:sp>
      <p:pic>
        <p:nvPicPr>
          <p:cNvPr id="9" name="Tijdelijke aanduiding voor inhoud 8" descr="Afbeelding met tekst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396CFF78-9991-29A9-749D-A3FE3DD76C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655" y="1730881"/>
            <a:ext cx="4746059" cy="4351338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8D85DEC2-F531-B489-007B-83A03D49F078}"/>
              </a:ext>
            </a:extLst>
          </p:cNvPr>
          <p:cNvSpPr txBox="1">
            <a:spLocks/>
          </p:cNvSpPr>
          <p:nvPr/>
        </p:nvSpPr>
        <p:spPr>
          <a:xfrm>
            <a:off x="5234152" y="1610300"/>
            <a:ext cx="6800194" cy="4512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dirty="0"/>
              <a:t>Loop functie:</a:t>
            </a:r>
          </a:p>
          <a:p>
            <a:r>
              <a:rPr lang="nl-NL" dirty="0"/>
              <a:t>Wordt oneindig uitgevoerd. Klaar is opnieuw beginnen.</a:t>
            </a:r>
          </a:p>
          <a:p>
            <a:r>
              <a:rPr lang="nl-NL" dirty="0" err="1"/>
              <a:t>digitalWrite</a:t>
            </a:r>
            <a:r>
              <a:rPr lang="nl-NL" dirty="0"/>
              <a:t>(poortnummer, LOW of HIGH)</a:t>
            </a:r>
          </a:p>
          <a:p>
            <a:r>
              <a:rPr lang="nl-NL" dirty="0" err="1"/>
              <a:t>analogWrite</a:t>
            </a:r>
            <a:r>
              <a:rPr lang="nl-NL" dirty="0"/>
              <a:t>(poortnummer, 0-255)</a:t>
            </a:r>
          </a:p>
          <a:p>
            <a:r>
              <a:rPr lang="nl-NL" dirty="0"/>
              <a:t>waarde = </a:t>
            </a:r>
            <a:r>
              <a:rPr lang="nl-NL" dirty="0" err="1"/>
              <a:t>digitalRead</a:t>
            </a:r>
            <a:r>
              <a:rPr lang="nl-NL" dirty="0"/>
              <a:t>(poortnummer)</a:t>
            </a:r>
          </a:p>
          <a:p>
            <a:r>
              <a:rPr lang="nl-NL" dirty="0"/>
              <a:t>waarde = </a:t>
            </a:r>
            <a:r>
              <a:rPr lang="nl-NL" dirty="0" err="1"/>
              <a:t>analogRead</a:t>
            </a:r>
            <a:r>
              <a:rPr lang="nl-NL" dirty="0"/>
              <a:t>(poortnummer)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49815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3C8C28-9FCC-27A8-3475-931460588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 bijhouden in Arduino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3D5FB6D-C171-1C07-4D01-796273F34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922298"/>
            <a:ext cx="5257800" cy="27442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 err="1"/>
              <a:t>millis</a:t>
            </a:r>
            <a:r>
              <a:rPr lang="nl-NL" dirty="0"/>
              <a:t>()</a:t>
            </a:r>
          </a:p>
          <a:p>
            <a:r>
              <a:rPr lang="nl-NL" dirty="0"/>
              <a:t>Geef het aantal milliseconden na opstarten</a:t>
            </a:r>
          </a:p>
          <a:p>
            <a:r>
              <a:rPr lang="nl-NL" dirty="0"/>
              <a:t>Blokkeert je programma niet! Belangrijk als je met input gaat werken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74AFA2E4-2D55-3071-BDFF-BB0F6EDA4EC1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48531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dirty="0"/>
              <a:t>delay(nummer)</a:t>
            </a:r>
          </a:p>
          <a:p>
            <a:r>
              <a:rPr lang="nl-NL" dirty="0"/>
              <a:t>Wacht het nummer in milliseconden</a:t>
            </a:r>
          </a:p>
          <a:p>
            <a:r>
              <a:rPr lang="nl-NL" dirty="0"/>
              <a:t>Doet NIKS tot die tijd is geweest. Blokkeert heel het programma</a:t>
            </a:r>
          </a:p>
          <a:p>
            <a:endParaRPr lang="nl-NL" dirty="0"/>
          </a:p>
        </p:txBody>
      </p:sp>
      <p:pic>
        <p:nvPicPr>
          <p:cNvPr id="7" name="Afbeelding 6" descr="Afbeelding met tekst, Lettertype, schermopname&#10;&#10;Door AI gegenereerde inhoud is mogelijk onjuist.">
            <a:extLst>
              <a:ext uri="{FF2B5EF4-FFF2-40B4-BE49-F238E27FC236}">
                <a16:creationId xmlns:a16="http://schemas.microsoft.com/office/drawing/2014/main" id="{94FBBFE0-F690-8570-3E59-506E0A5C5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147" y="4887311"/>
            <a:ext cx="5257800" cy="75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987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53FB8A-D980-1979-4489-0C897AFF3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Delay omzetten naar </a:t>
            </a:r>
            <a:r>
              <a:rPr lang="nl-NL" dirty="0" err="1"/>
              <a:t>millis</a:t>
            </a:r>
            <a:r>
              <a:rPr lang="nl-NL" dirty="0"/>
              <a:t> </a:t>
            </a:r>
          </a:p>
        </p:txBody>
      </p:sp>
      <p:pic>
        <p:nvPicPr>
          <p:cNvPr id="5" name="Afbeelding 4" descr="Afbeelding met tekst, schermopname, Lettertype, ontwerp&#10;&#10;Door AI gegenereerde inhoud is mogelijk onjuist.">
            <a:extLst>
              <a:ext uri="{FF2B5EF4-FFF2-40B4-BE49-F238E27FC236}">
                <a16:creationId xmlns:a16="http://schemas.microsoft.com/office/drawing/2014/main" id="{35C88A80-3ACC-4599-6553-F9334721D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08" y="2300452"/>
            <a:ext cx="2832100" cy="2971800"/>
          </a:xfrm>
          <a:prstGeom prst="rect">
            <a:avLst/>
          </a:prstGeom>
        </p:spPr>
      </p:pic>
      <p:sp>
        <p:nvSpPr>
          <p:cNvPr id="6" name="Pijl links 5">
            <a:extLst>
              <a:ext uri="{FF2B5EF4-FFF2-40B4-BE49-F238E27FC236}">
                <a16:creationId xmlns:a16="http://schemas.microsoft.com/office/drawing/2014/main" id="{3316E87F-8063-E5C2-0D5F-F82C55A513AE}"/>
              </a:ext>
            </a:extLst>
          </p:cNvPr>
          <p:cNvSpPr/>
          <p:nvPr/>
        </p:nvSpPr>
        <p:spPr>
          <a:xfrm>
            <a:off x="3804744" y="3150476"/>
            <a:ext cx="1713187" cy="127175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 descr="Afbeelding met tekst, schermopname, Lettertype, software&#10;&#10;Door AI gegenereerde inhoud is mogelijk onjuist.">
            <a:extLst>
              <a:ext uri="{FF2B5EF4-FFF2-40B4-BE49-F238E27FC236}">
                <a16:creationId xmlns:a16="http://schemas.microsoft.com/office/drawing/2014/main" id="{2B00496E-0D4C-394E-FF66-69DBA2379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065" y="1944852"/>
            <a:ext cx="4318000" cy="368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7599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421</Words>
  <Application>Microsoft Macintosh PowerPoint</Application>
  <PresentationFormat>Breedbeeld</PresentationFormat>
  <Paragraphs>60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Kantoorthema</vt:lpstr>
      <vt:lpstr>Arduino les 1</vt:lpstr>
      <vt:lpstr>Wat is een microcontroller?</vt:lpstr>
      <vt:lpstr>Wat is een breadboard</vt:lpstr>
      <vt:lpstr>Sensor en actuator + digitaal of analoog</vt:lpstr>
      <vt:lpstr>Hoe lossen we gebrek aan analoge output op?</vt:lpstr>
      <vt:lpstr>Arduino code: Variabelen</vt:lpstr>
      <vt:lpstr>Arduino code: Setup</vt:lpstr>
      <vt:lpstr>Arduino code: Loop</vt:lpstr>
      <vt:lpstr>Tijd bijhouden in Arduino</vt:lpstr>
      <vt:lpstr>Delay omzetten naar millis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Segers, M.</dc:creator>
  <cp:lastModifiedBy>Segers, M.</cp:lastModifiedBy>
  <cp:revision>2</cp:revision>
  <dcterms:created xsi:type="dcterms:W3CDTF">2026-09-10T20:41:58Z</dcterms:created>
  <dcterms:modified xsi:type="dcterms:W3CDTF">2026-09-21T06:45:43Z</dcterms:modified>
</cp:coreProperties>
</file>