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b60cb51cfd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b60cb51cfd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b60cb51cfd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b60cb51cfd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b60cb51cfd_0_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3b60cb51cfd_0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b60cb51cfd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3b60cb51cfd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3b60cb51cfd_0_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3b60cb51cfd_0_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3b60cb51cfd_0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3b60cb51cfd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b532aca54c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b532aca54c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b532aca54c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b532aca54c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b532aca54c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3b532aca54c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b60cb51cf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b60cb51cf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b60cb51cfd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b60cb51cfd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b60cb51cfd_0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b60cb51cfd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b60cb51cfd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3b60cb51cfd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b60cb51cfd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b60cb51cfd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3.png"/><Relationship Id="rId4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9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8.png"/><Relationship Id="rId4" Type="http://schemas.openxmlformats.org/officeDocument/2006/relationships/image" Target="../media/image3.png"/><Relationship Id="rId5" Type="http://schemas.openxmlformats.org/officeDocument/2006/relationships/image" Target="../media/image11.png"/><Relationship Id="rId6" Type="http://schemas.openxmlformats.org/officeDocument/2006/relationships/image" Target="../media/image7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4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hyperlink" Target="https://www.khanacademy.org/computer-programming/new/pjs" TargetMode="External"/><Relationship Id="rId4" Type="http://schemas.openxmlformats.org/officeDocument/2006/relationships/hyperlink" Target="https://p5js.org/reference/" TargetMode="External"/><Relationship Id="rId5" Type="http://schemas.openxmlformats.org/officeDocument/2006/relationships/hyperlink" Target="https://p5js.org/examples/shapes-and-color-shape-primitives/" TargetMode="Externa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0.png"/><Relationship Id="rId4" Type="http://schemas.openxmlformats.org/officeDocument/2006/relationships/image" Target="../media/image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T3 Programmeren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Mnr Segers</a:t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24613" y="-12"/>
            <a:ext cx="2619375" cy="1743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12" y="3390900"/>
            <a:ext cx="2619375" cy="175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2"/>
          <p:cNvSpPr txBox="1"/>
          <p:nvPr>
            <p:ph type="title"/>
          </p:nvPr>
        </p:nvSpPr>
        <p:spPr>
          <a:xfrm>
            <a:off x="694200" y="585650"/>
            <a:ext cx="17223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Processor</a:t>
            </a:r>
            <a:endParaRPr/>
          </a:p>
        </p:txBody>
      </p:sp>
      <p:pic>
        <p:nvPicPr>
          <p:cNvPr id="120" name="Google Shape;120;p22"/>
          <p:cNvPicPr preferRelativeResize="0"/>
          <p:nvPr/>
        </p:nvPicPr>
        <p:blipFill rotWithShape="1">
          <a:blip r:embed="rId3">
            <a:alphaModFix/>
          </a:blip>
          <a:srcRect b="8466" l="0" r="0" t="0"/>
          <a:stretch/>
        </p:blipFill>
        <p:spPr>
          <a:xfrm>
            <a:off x="526650" y="1240375"/>
            <a:ext cx="2057400" cy="203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05713" y="1556013"/>
            <a:ext cx="3267075" cy="1400175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22"/>
          <p:cNvSpPr txBox="1"/>
          <p:nvPr>
            <p:ph type="title"/>
          </p:nvPr>
        </p:nvSpPr>
        <p:spPr>
          <a:xfrm>
            <a:off x="6078100" y="585650"/>
            <a:ext cx="17223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Geheugen</a:t>
            </a:r>
            <a:endParaRPr/>
          </a:p>
        </p:txBody>
      </p:sp>
      <p:pic>
        <p:nvPicPr>
          <p:cNvPr id="123" name="Google Shape;123;p2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131700" y="2511701"/>
            <a:ext cx="1040525" cy="867100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22"/>
          <p:cNvSpPr txBox="1"/>
          <p:nvPr/>
        </p:nvSpPr>
        <p:spPr>
          <a:xfrm>
            <a:off x="536800" y="3212275"/>
            <a:ext cx="2406000" cy="17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</a:pPr>
            <a:r>
              <a:rPr lang="nl" sz="1600">
                <a:solidFill>
                  <a:schemeClr val="dk2"/>
                </a:solidFill>
              </a:rPr>
              <a:t>Voert instructies uit</a:t>
            </a:r>
            <a:endParaRPr sz="1600">
              <a:solidFill>
                <a:schemeClr val="dk2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</a:pPr>
            <a:r>
              <a:rPr lang="nl" sz="1600">
                <a:solidFill>
                  <a:schemeClr val="dk2"/>
                </a:solidFill>
              </a:rPr>
              <a:t>Lees machinetaal</a:t>
            </a:r>
            <a:endParaRPr sz="1600">
              <a:solidFill>
                <a:schemeClr val="dk2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</a:pPr>
            <a:r>
              <a:rPr lang="nl" sz="1600">
                <a:solidFill>
                  <a:schemeClr val="dk2"/>
                </a:solidFill>
              </a:rPr>
              <a:t>Rekent, vergelijkt waarden en beslist</a:t>
            </a:r>
            <a:endParaRPr sz="1600">
              <a:solidFill>
                <a:schemeClr val="dk2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</a:pPr>
            <a:r>
              <a:rPr lang="nl" sz="1600">
                <a:solidFill>
                  <a:schemeClr val="dk2"/>
                </a:solidFill>
              </a:rPr>
              <a:t>Onthoudt niks</a:t>
            </a:r>
            <a:endParaRPr sz="1600">
              <a:solidFill>
                <a:schemeClr val="dk2"/>
              </a:solidFill>
            </a:endParaRPr>
          </a:p>
        </p:txBody>
      </p:sp>
      <p:sp>
        <p:nvSpPr>
          <p:cNvPr id="125" name="Google Shape;125;p22"/>
          <p:cNvSpPr/>
          <p:nvPr/>
        </p:nvSpPr>
        <p:spPr>
          <a:xfrm>
            <a:off x="3033325" y="1715200"/>
            <a:ext cx="1649100" cy="952200"/>
          </a:xfrm>
          <a:prstGeom prst="left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22"/>
          <p:cNvSpPr txBox="1"/>
          <p:nvPr/>
        </p:nvSpPr>
        <p:spPr>
          <a:xfrm>
            <a:off x="5971725" y="3212275"/>
            <a:ext cx="2406000" cy="17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</a:pPr>
            <a:r>
              <a:rPr lang="nl" sz="1600">
                <a:solidFill>
                  <a:schemeClr val="dk2"/>
                </a:solidFill>
              </a:rPr>
              <a:t>Slaat data, instructies en de code op</a:t>
            </a:r>
            <a:endParaRPr sz="1600">
              <a:solidFill>
                <a:schemeClr val="dk2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</a:pPr>
            <a:r>
              <a:rPr lang="nl" sz="1600">
                <a:solidFill>
                  <a:schemeClr val="dk2"/>
                </a:solidFill>
              </a:rPr>
              <a:t>Weet niet wat data betekent slaat enkel de bits op</a:t>
            </a:r>
            <a:endParaRPr sz="1600">
              <a:solidFill>
                <a:schemeClr val="dk2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Verschillende programmeertalen</a:t>
            </a:r>
            <a:endParaRPr/>
          </a:p>
        </p:txBody>
      </p:sp>
      <p:sp>
        <p:nvSpPr>
          <p:cNvPr id="132" name="Google Shape;132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Duizenden verschillende programmeertalen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Vaak zijn veel talen erg gelijk aan elkaar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Elke programmeertaal is specifiek ontworpen voor een bepaald doel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Elke taal zit ergens tussen </a:t>
            </a:r>
            <a:r>
              <a:rPr lang="nl"/>
              <a:t>machinetaal</a:t>
            </a:r>
            <a:r>
              <a:rPr lang="nl"/>
              <a:t> en mensen taal</a:t>
            </a:r>
            <a:endParaRPr/>
          </a:p>
        </p:txBody>
      </p:sp>
      <p:pic>
        <p:nvPicPr>
          <p:cNvPr id="133" name="Google Shape;133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57375" y="2477823"/>
            <a:ext cx="4989675" cy="2453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" name="Google Shape;134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25000" y="4320975"/>
            <a:ext cx="1061875" cy="884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Google Shape;135;p23"/>
          <p:cNvPicPr preferRelativeResize="0"/>
          <p:nvPr/>
        </p:nvPicPr>
        <p:blipFill rotWithShape="1">
          <a:blip r:embed="rId5">
            <a:alphaModFix/>
          </a:blip>
          <a:srcRect b="33708" l="5223" r="63381" t="0"/>
          <a:stretch/>
        </p:blipFill>
        <p:spPr>
          <a:xfrm>
            <a:off x="7273600" y="3087950"/>
            <a:ext cx="1197650" cy="123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Google Shape;136;p2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867725" y="2477825"/>
            <a:ext cx="1343825" cy="11141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7" name="Google Shape;137;p23"/>
          <p:cNvCxnSpPr>
            <a:endCxn id="136" idx="1"/>
          </p:cNvCxnSpPr>
          <p:nvPr/>
        </p:nvCxnSpPr>
        <p:spPr>
          <a:xfrm>
            <a:off x="3659125" y="2859400"/>
            <a:ext cx="2208600" cy="175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38" name="Google Shape;138;p23"/>
          <p:cNvCxnSpPr>
            <a:endCxn id="135" idx="1"/>
          </p:cNvCxnSpPr>
          <p:nvPr/>
        </p:nvCxnSpPr>
        <p:spPr>
          <a:xfrm flipH="1" rot="10800000">
            <a:off x="5551900" y="3704463"/>
            <a:ext cx="1721700" cy="245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39" name="Google Shape;139;p23"/>
          <p:cNvCxnSpPr>
            <a:endCxn id="134" idx="1"/>
          </p:cNvCxnSpPr>
          <p:nvPr/>
        </p:nvCxnSpPr>
        <p:spPr>
          <a:xfrm>
            <a:off x="5872700" y="4335025"/>
            <a:ext cx="852300" cy="428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JavaScript</a:t>
            </a:r>
            <a:endParaRPr/>
          </a:p>
        </p:txBody>
      </p:sp>
      <p:sp>
        <p:nvSpPr>
          <p:cNvPr id="145" name="Google Shape;145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Regel per regel van boven naar onder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Code om websites interactief te maken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HTML is structuur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CSS is uiterlijk/stijl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JavaScript is interactief (klikjes, animaties, …)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Moet niks installeren, zit in elke browser</a:t>
            </a:r>
            <a:endParaRPr/>
          </a:p>
        </p:txBody>
      </p:sp>
      <p:pic>
        <p:nvPicPr>
          <p:cNvPr id="146" name="Google Shape;146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00863" y="-12"/>
            <a:ext cx="2143125" cy="2143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Library</a:t>
            </a:r>
            <a:endParaRPr/>
          </a:p>
        </p:txBody>
      </p:sp>
      <p:sp>
        <p:nvSpPr>
          <p:cNvPr id="152" name="Google Shape;152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Bepaalde dingen zijn al opgelost door andere mensen met hun programma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Bijvoorbeeld een programma om machten te gebruiken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Alles opnieuw maken is dom (veel werk, kans op fouten)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Importeer (andere hun code overnemen) de code van andere en gebruik die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53" name="Google Shape;153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288" y="2735838"/>
            <a:ext cx="2143125" cy="2143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Demo Library P5.JS</a:t>
            </a:r>
            <a:endParaRPr/>
          </a:p>
        </p:txBody>
      </p:sp>
      <p:sp>
        <p:nvSpPr>
          <p:cNvPr id="159" name="Google Shape;159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Wij gebruiken de library P5.JS veel om te tekenen in JavaScript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 u="sng">
                <a:solidFill>
                  <a:schemeClr val="hlink"/>
                </a:solidFill>
                <a:hlinkClick r:id="rId3"/>
              </a:rPr>
              <a:t>https://www.khanacademy.org/computer-programming/new/pjs</a:t>
            </a:r>
            <a:r>
              <a:rPr lang="nl"/>
              <a:t>	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l"/>
              <a:t>Documentatie over P5.JS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nl" u="sng">
                <a:solidFill>
                  <a:schemeClr val="hlink"/>
                </a:solidFill>
                <a:hlinkClick r:id="rId4"/>
              </a:rPr>
              <a:t>https://p5js.org/reference/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 u="sng">
                <a:solidFill>
                  <a:schemeClr val="hlink"/>
                </a:solidFill>
                <a:hlinkClick r:id="rId5"/>
              </a:rPr>
              <a:t>https://p5js.org/examples/shapes-and-color-shape-primitives/</a:t>
            </a:r>
            <a:r>
              <a:rPr lang="nl"/>
              <a:t> 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Werkblad</a:t>
            </a:r>
            <a:endParaRPr/>
          </a:p>
        </p:txBody>
      </p:sp>
      <p:sp>
        <p:nvSpPr>
          <p:cNvPr id="165" name="Google Shape;165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Vul het werkblad in, afmaken tegen de volgende les: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Bij vragen Slides, Google, Magister berichtje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Pas op met chatGPT, door het antwoord te laten genereren leer je niks voor de toets!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Programmeren</a:t>
            </a:r>
            <a:endParaRPr/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311700" y="1109700"/>
            <a:ext cx="8520600" cy="388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Belangrijkste deel van Informatica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HAVO: 51% van Schoolexamencijfer is iets met programmeren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VWO: 58% van Schoolexamencijfer is iets met programmeren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Vond je T1 Webdesign moeilijk =&gt; Volg dan en maak de oefeningen thuis af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Iedereen kan programmeren, als je maar vaak genoeg probeert en faalt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Werk actief in de lessen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Maak je huiswerk (als je niet bijwerkt wordt dit moeilijk!)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Laat je niet ontmoedigen als dingen niet lukken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Leerdoelen</a:t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Lijst kennen: klassieke theorie vragen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Lijst kunnen programmeer opgaven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Theorie lessen starten met korte uitleg (kennen doelen) daarna aan de slag met werkblad (kunnen doelen)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Hoe we gaan werken</a:t>
            </a:r>
            <a:endParaRPr/>
          </a:p>
        </p:txBody>
      </p:sp>
      <p:sp>
        <p:nvSpPr>
          <p:cNvPr id="75" name="Google Shape;75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Gelijkaardig aan T1 Webdesign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Twee uren Khan Academy per week (thuis afmaken)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Eén uur theorie aan de hand van uitleg + werkblad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Theorielessen</a:t>
            </a:r>
            <a:r>
              <a:rPr lang="nl"/>
              <a:t> volgen PRIMM methode (vanaf volgende les)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Predict: Voorspellen wat stukje code doet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Run: Voer de code uit waarvoor je de voorspelling deed en vergelijk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Investigate: Onderzoek waarom de code deed wat het deed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Modify: Pas de code aan zodat het iets anders doet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Make: Schrijf gedeeltelijk of volledig eigen code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nl" sz="1700"/>
              <a:t>=&gt; Elke volgende les inleveren en controle op afmaken huiswerk (anders in Magister)</a:t>
            </a:r>
            <a:endParaRPr sz="17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Tijdlijn</a:t>
            </a:r>
            <a:endParaRPr/>
          </a:p>
        </p:txBody>
      </p:sp>
      <p:sp>
        <p:nvSpPr>
          <p:cNvPr id="81" name="Google Shape;81;p17"/>
          <p:cNvSpPr txBox="1"/>
          <p:nvPr>
            <p:ph idx="1" type="body"/>
          </p:nvPr>
        </p:nvSpPr>
        <p:spPr>
          <a:xfrm>
            <a:off x="311700" y="1323575"/>
            <a:ext cx="41604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Les 1 (nu): Inleiding tot programmeren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l"/>
              <a:t>Les 2: Variabelen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l"/>
              <a:t>Les 3: Functies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l"/>
              <a:t>Les 4: Logica en if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nl"/>
              <a:t>Les 5: Loops</a:t>
            </a:r>
            <a:endParaRPr/>
          </a:p>
        </p:txBody>
      </p:sp>
      <p:sp>
        <p:nvSpPr>
          <p:cNvPr id="82" name="Google Shape;82;p17"/>
          <p:cNvSpPr txBox="1"/>
          <p:nvPr/>
        </p:nvSpPr>
        <p:spPr>
          <a:xfrm>
            <a:off x="4760675" y="1323575"/>
            <a:ext cx="4309500" cy="359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1800">
                <a:solidFill>
                  <a:schemeClr val="dk2"/>
                </a:solidFill>
              </a:rPr>
              <a:t>Krokusvakantie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1800">
                <a:solidFill>
                  <a:schemeClr val="dk2"/>
                </a:solidFill>
              </a:rPr>
              <a:t>Les 6: oefentoets T2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1800">
                <a:solidFill>
                  <a:schemeClr val="dk2"/>
                </a:solidFill>
              </a:rPr>
              <a:t>Toetsweek 2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1800">
                <a:solidFill>
                  <a:schemeClr val="dk2"/>
                </a:solidFill>
              </a:rPr>
              <a:t>Les 7: Arrays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1800">
                <a:solidFill>
                  <a:schemeClr val="dk2"/>
                </a:solidFill>
              </a:rPr>
              <a:t>Les 8: Herhalen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Machinetaal</a:t>
            </a:r>
            <a:endParaRPr/>
          </a:p>
        </p:txBody>
      </p:sp>
      <p:pic>
        <p:nvPicPr>
          <p:cNvPr id="88" name="Google Shape;88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8225" y="1181775"/>
            <a:ext cx="3877275" cy="2779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063025" y="1509713"/>
            <a:ext cx="2152650" cy="21240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8"/>
          <p:cNvSpPr/>
          <p:nvPr/>
        </p:nvSpPr>
        <p:spPr>
          <a:xfrm>
            <a:off x="4386400" y="2346125"/>
            <a:ext cx="1187100" cy="8340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8"/>
          <p:cNvSpPr txBox="1"/>
          <p:nvPr/>
        </p:nvSpPr>
        <p:spPr>
          <a:xfrm>
            <a:off x="675825" y="4302975"/>
            <a:ext cx="5774400" cy="6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Wat begrijpt een computer wel?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Machinetaal</a:t>
            </a:r>
            <a:endParaRPr/>
          </a:p>
        </p:txBody>
      </p:sp>
      <p:pic>
        <p:nvPicPr>
          <p:cNvPr id="97" name="Google Shape;97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3650" y="2399827"/>
            <a:ext cx="2663190" cy="221932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9"/>
          <p:cNvSpPr/>
          <p:nvPr/>
        </p:nvSpPr>
        <p:spPr>
          <a:xfrm>
            <a:off x="3766200" y="3092475"/>
            <a:ext cx="1187100" cy="8340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9" name="Google Shape;99;p19"/>
          <p:cNvPicPr preferRelativeResize="0"/>
          <p:nvPr/>
        </p:nvPicPr>
        <p:blipFill rotWithShape="1">
          <a:blip r:embed="rId4">
            <a:alphaModFix/>
          </a:blip>
          <a:srcRect b="8941" l="0" r="0" t="0"/>
          <a:stretch/>
        </p:blipFill>
        <p:spPr>
          <a:xfrm>
            <a:off x="5212650" y="2506775"/>
            <a:ext cx="2057400" cy="2020800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9"/>
          <p:cNvSpPr txBox="1"/>
          <p:nvPr/>
        </p:nvSpPr>
        <p:spPr>
          <a:xfrm>
            <a:off x="387100" y="1201925"/>
            <a:ext cx="7859700" cy="10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Computers begrijpen enkel bits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Bits in bepaalde volgorde vormen een instructie voor de computer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Bv. 00000001 = START OP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Compiler en interpreter</a:t>
            </a:r>
            <a:endParaRPr/>
          </a:p>
        </p:txBody>
      </p:sp>
      <p:pic>
        <p:nvPicPr>
          <p:cNvPr id="106" name="Google Shape;106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2100" y="1342175"/>
            <a:ext cx="3877275" cy="277995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20"/>
          <p:cNvSpPr/>
          <p:nvPr/>
        </p:nvSpPr>
        <p:spPr>
          <a:xfrm>
            <a:off x="4471950" y="2315150"/>
            <a:ext cx="1187100" cy="8340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08" name="Google Shape;108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933700" y="1622489"/>
            <a:ext cx="2663190" cy="2219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Compiler en interpreter</a:t>
            </a:r>
            <a:endParaRPr/>
          </a:p>
        </p:txBody>
      </p:sp>
      <p:sp>
        <p:nvSpPr>
          <p:cNvPr id="114" name="Google Shape;114;p21"/>
          <p:cNvSpPr txBox="1"/>
          <p:nvPr/>
        </p:nvSpPr>
        <p:spPr>
          <a:xfrm>
            <a:off x="568875" y="1362325"/>
            <a:ext cx="7870200" cy="34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Compiler: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nl" sz="1800">
                <a:solidFill>
                  <a:schemeClr val="dk2"/>
                </a:solidFill>
              </a:rPr>
              <a:t>Neemt het hele programma en vertaalt het naar machinetaal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Interpreter: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nl" sz="1800">
                <a:solidFill>
                  <a:schemeClr val="dk2"/>
                </a:solidFill>
              </a:rPr>
              <a:t>Leest code regel voor regel en vertaalt die tijdens het uitvoeren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